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slides/slide99.xml" ContentType="application/vnd.openxmlformats-officedocument.presentationml.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Layouts/slideLayout7.xml" ContentType="application/vnd.openxmlformats-officedocument.presentationml.slideLayout+xml"/>
  <Override PartName="/ppt/notesSlides/notesSlide3.xml" ContentType="application/vnd.openxmlformats-officedocument.presentationml.notesSlide+xml"/>
  <Default Extension="png" ContentType="image/png"/>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notesSlides/notesSlide24.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Default Extension="wdp" ContentType="image/vnd.ms-photo"/>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Default Extension="vml" ContentType="application/vnd.openxmlformats-officedocument.vmlDrawing"/>
  <Override PartName="/ppt/slides/slide89.xml" ContentType="application/vnd.openxmlformats-officedocument.presentationml.slide+xml"/>
  <Override PartName="/ppt/slides/slide98.xml" ContentType="application/vnd.openxmlformats-officedocument.presentationml.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slides/slide79.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notesSlides/notesSlide37.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notesMasterIdLst>
    <p:notesMasterId r:id="rId104"/>
  </p:notesMasterIdLst>
  <p:sldIdLst>
    <p:sldId id="367" r:id="rId2"/>
    <p:sldId id="389" r:id="rId3"/>
    <p:sldId id="392" r:id="rId4"/>
    <p:sldId id="394" r:id="rId5"/>
    <p:sldId id="257" r:id="rId6"/>
    <p:sldId id="371" r:id="rId7"/>
    <p:sldId id="328" r:id="rId8"/>
    <p:sldId id="329" r:id="rId9"/>
    <p:sldId id="330" r:id="rId10"/>
    <p:sldId id="376" r:id="rId11"/>
    <p:sldId id="378" r:id="rId12"/>
    <p:sldId id="331" r:id="rId13"/>
    <p:sldId id="399" r:id="rId14"/>
    <p:sldId id="421" r:id="rId15"/>
    <p:sldId id="422" r:id="rId16"/>
    <p:sldId id="423" r:id="rId17"/>
    <p:sldId id="424" r:id="rId18"/>
    <p:sldId id="425" r:id="rId19"/>
    <p:sldId id="323" r:id="rId20"/>
    <p:sldId id="324" r:id="rId21"/>
    <p:sldId id="333" r:id="rId22"/>
    <p:sldId id="382" r:id="rId23"/>
    <p:sldId id="384" r:id="rId24"/>
    <p:sldId id="387" r:id="rId25"/>
    <p:sldId id="383" r:id="rId26"/>
    <p:sldId id="386" r:id="rId27"/>
    <p:sldId id="388" r:id="rId28"/>
    <p:sldId id="385" r:id="rId29"/>
    <p:sldId id="276" r:id="rId30"/>
    <p:sldId id="322" r:id="rId31"/>
    <p:sldId id="395" r:id="rId32"/>
    <p:sldId id="396" r:id="rId33"/>
    <p:sldId id="397" r:id="rId34"/>
    <p:sldId id="398" r:id="rId35"/>
    <p:sldId id="341" r:id="rId36"/>
    <p:sldId id="416" r:id="rId37"/>
    <p:sldId id="342" r:id="rId38"/>
    <p:sldId id="343" r:id="rId39"/>
    <p:sldId id="344" r:id="rId40"/>
    <p:sldId id="345" r:id="rId41"/>
    <p:sldId id="346" r:id="rId42"/>
    <p:sldId id="347" r:id="rId43"/>
    <p:sldId id="348" r:id="rId44"/>
    <p:sldId id="349" r:id="rId45"/>
    <p:sldId id="350" r:id="rId46"/>
    <p:sldId id="351" r:id="rId47"/>
    <p:sldId id="352" r:id="rId48"/>
    <p:sldId id="353" r:id="rId49"/>
    <p:sldId id="354" r:id="rId50"/>
    <p:sldId id="405" r:id="rId51"/>
    <p:sldId id="406" r:id="rId52"/>
    <p:sldId id="407" r:id="rId53"/>
    <p:sldId id="412" r:id="rId54"/>
    <p:sldId id="413" r:id="rId55"/>
    <p:sldId id="417" r:id="rId56"/>
    <p:sldId id="408" r:id="rId57"/>
    <p:sldId id="409" r:id="rId58"/>
    <p:sldId id="410" r:id="rId59"/>
    <p:sldId id="411" r:id="rId60"/>
    <p:sldId id="418" r:id="rId61"/>
    <p:sldId id="419" r:id="rId62"/>
    <p:sldId id="332" r:id="rId63"/>
    <p:sldId id="414" r:id="rId64"/>
    <p:sldId id="270" r:id="rId65"/>
    <p:sldId id="401" r:id="rId66"/>
    <p:sldId id="402" r:id="rId67"/>
    <p:sldId id="282" r:id="rId68"/>
    <p:sldId id="326" r:id="rId69"/>
    <p:sldId id="327" r:id="rId70"/>
    <p:sldId id="280" r:id="rId71"/>
    <p:sldId id="287" r:id="rId72"/>
    <p:sldId id="288" r:id="rId73"/>
    <p:sldId id="289" r:id="rId74"/>
    <p:sldId id="291" r:id="rId75"/>
    <p:sldId id="290" r:id="rId76"/>
    <p:sldId id="292" r:id="rId77"/>
    <p:sldId id="298" r:id="rId78"/>
    <p:sldId id="299" r:id="rId79"/>
    <p:sldId id="404" r:id="rId80"/>
    <p:sldId id="314" r:id="rId81"/>
    <p:sldId id="403" r:id="rId82"/>
    <p:sldId id="315" r:id="rId83"/>
    <p:sldId id="285" r:id="rId84"/>
    <p:sldId id="286" r:id="rId85"/>
    <p:sldId id="296" r:id="rId86"/>
    <p:sldId id="297" r:id="rId87"/>
    <p:sldId id="262" r:id="rId88"/>
    <p:sldId id="268" r:id="rId89"/>
    <p:sldId id="272" r:id="rId90"/>
    <p:sldId id="269" r:id="rId91"/>
    <p:sldId id="271" r:id="rId92"/>
    <p:sldId id="400" r:id="rId93"/>
    <p:sldId id="275" r:id="rId94"/>
    <p:sldId id="360" r:id="rId95"/>
    <p:sldId id="306" r:id="rId96"/>
    <p:sldId id="363" r:id="rId97"/>
    <p:sldId id="364" r:id="rId98"/>
    <p:sldId id="426" r:id="rId99"/>
    <p:sldId id="427" r:id="rId100"/>
    <p:sldId id="319" r:id="rId101"/>
    <p:sldId id="415" r:id="rId102"/>
    <p:sldId id="258" r:id="rId10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463" autoAdjust="0"/>
    <p:restoredTop sz="94612" autoAdjust="0"/>
  </p:normalViewPr>
  <p:slideViewPr>
    <p:cSldViewPr>
      <p:cViewPr>
        <p:scale>
          <a:sx n="103" d="100"/>
          <a:sy n="103" d="100"/>
        </p:scale>
        <p:origin x="-330" y="-108"/>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76" d="100"/>
          <a:sy n="76" d="100"/>
        </p:scale>
        <p:origin x="-3348" y="-10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07" Type="http://schemas.openxmlformats.org/officeDocument/2006/relationships/theme" Target="theme/theme1.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8.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5837482-755C-490A-B0A0-19065E147689}" type="datetimeFigureOut">
              <a:rPr lang="en-GB" smtClean="0"/>
              <a:pPr/>
              <a:t>22/03/2017</a:t>
            </a:fld>
            <a:endParaRPr lang="en-GB"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F6FCA07-7C95-4652-8D9D-D4C3599DF9AB}" type="slidenum">
              <a:rPr lang="en-GB" smtClean="0"/>
              <a:pPr/>
              <a:t>‹#›</a:t>
            </a:fld>
            <a:endParaRPr lang="en-GB" dirty="0"/>
          </a:p>
        </p:txBody>
      </p:sp>
    </p:spTree>
    <p:extLst>
      <p:ext uri="{BB962C8B-B14F-4D97-AF65-F5344CB8AC3E}">
        <p14:creationId xmlns:p14="http://schemas.microsoft.com/office/powerpoint/2010/main" xmlns="" val="26402142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Thank you for the opportunity to share with you today our research  to evaluate the clinical utility and face validity of the United Kingdom version of the Activity Card Sort which I will refer to as the ACS-UK.</a:t>
            </a:r>
          </a:p>
          <a:p>
            <a:endParaRPr lang="en-GB" dirty="0"/>
          </a:p>
          <a:p>
            <a:r>
              <a:rPr lang="en-US" dirty="0"/>
              <a:t>Eight occupational therapy students were collaborative researchers in a dissertation project which contributed to the development of the Activity Card Sort – United Kingdom </a:t>
            </a:r>
            <a:endParaRPr lang="en-GB" dirty="0" smtClean="0"/>
          </a:p>
          <a:p>
            <a:endParaRPr lang="en-GB" dirty="0"/>
          </a:p>
          <a:p>
            <a:r>
              <a:rPr lang="en-GB" dirty="0" smtClean="0"/>
              <a:t>ENOTHE meeting</a:t>
            </a:r>
          </a:p>
          <a:p>
            <a:r>
              <a:rPr lang="en-GB" dirty="0" smtClean="0"/>
              <a:t>Friday 23</a:t>
            </a:r>
            <a:r>
              <a:rPr lang="en-GB" baseline="30000" dirty="0" smtClean="0"/>
              <a:t>rd</a:t>
            </a:r>
            <a:r>
              <a:rPr lang="en-GB" dirty="0" smtClean="0"/>
              <a:t> October 2015</a:t>
            </a:r>
          </a:p>
          <a:p>
            <a:r>
              <a:rPr lang="en-GB" dirty="0" smtClean="0"/>
              <a:t>Oral </a:t>
            </a:r>
            <a:r>
              <a:rPr lang="en-GB" dirty="0"/>
              <a:t>Presentations are a maximum of 30 minutes (5 minutes to prepare, 20 minutes presentation and 5 minutes for questions and answers).  </a:t>
            </a:r>
          </a:p>
          <a:p>
            <a:endParaRPr lang="en-GB" dirty="0" smtClean="0"/>
          </a:p>
          <a:p>
            <a:endParaRPr lang="en-GB" dirty="0" smtClean="0"/>
          </a:p>
          <a:p>
            <a:endParaRPr lang="en-GB" dirty="0"/>
          </a:p>
          <a:p>
            <a:endParaRPr lang="en-GB" dirty="0"/>
          </a:p>
          <a:p>
            <a:endParaRPr lang="en-GB" dirty="0"/>
          </a:p>
        </p:txBody>
      </p:sp>
      <p:sp>
        <p:nvSpPr>
          <p:cNvPr id="4" name="Slide Number Placeholder 3"/>
          <p:cNvSpPr>
            <a:spLocks noGrp="1"/>
          </p:cNvSpPr>
          <p:nvPr>
            <p:ph type="sldNum" sz="quarter" idx="10"/>
          </p:nvPr>
        </p:nvSpPr>
        <p:spPr/>
        <p:txBody>
          <a:bodyPr/>
          <a:lstStyle/>
          <a:p>
            <a:fld id="{346BA1FE-D97B-42C4-88E3-511CEF2D9C77}" type="slidenum">
              <a:rPr lang="en-GB" smtClean="0"/>
              <a:pPr/>
              <a:t>1</a:t>
            </a:fld>
            <a:endParaRPr lang="en-GB" dirty="0"/>
          </a:p>
        </p:txBody>
      </p:sp>
    </p:spTree>
    <p:extLst>
      <p:ext uri="{BB962C8B-B14F-4D97-AF65-F5344CB8AC3E}">
        <p14:creationId xmlns:p14="http://schemas.microsoft.com/office/powerpoint/2010/main" xmlns="" val="8157731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(Laver-Fawcett, 2012), involved the administration of the ACS to explore the participation of older people with dementia and their care-givers. </a:t>
            </a:r>
            <a:endParaRPr lang="en-GB" dirty="0" smtClean="0"/>
          </a:p>
          <a:p>
            <a:r>
              <a:rPr lang="en-GB" dirty="0" smtClean="0"/>
              <a:t>Findings </a:t>
            </a:r>
            <a:r>
              <a:rPr lang="en-GB" dirty="0"/>
              <a:t>indicated that the ACS was an effective measure of participation with these groups, however, a number of the ACS photographs depicting activities and some activity labels proved problematic for cultural reasons (Laver-Fawcett, 2012). </a:t>
            </a:r>
            <a:endParaRPr lang="en-GB" dirty="0" smtClean="0"/>
          </a:p>
          <a:p>
            <a:r>
              <a:rPr lang="en-GB" dirty="0" smtClean="0"/>
              <a:t>A </a:t>
            </a:r>
            <a:r>
              <a:rPr lang="en-GB" dirty="0"/>
              <a:t>major concern related to semantics as American English is used for the wording of ACS activity descriptions and several terms used appear uncommon in the UK. </a:t>
            </a:r>
            <a:endParaRPr lang="en-GB" dirty="0" smtClean="0"/>
          </a:p>
          <a:p>
            <a:r>
              <a:rPr lang="en-GB" dirty="0" smtClean="0"/>
              <a:t>For </a:t>
            </a:r>
            <a:r>
              <a:rPr lang="en-GB" dirty="0"/>
              <a:t>example: ‘Taking out the trash’ (the usual UK term is ‘putting out the rubbish’); ‘Yard maintenance’ (instead of ‘gardening’); and ‘Getting gas’ (rather than ‘going to get petrol / diesel’). </a:t>
            </a:r>
            <a:endParaRPr lang="en-GB" dirty="0" smtClean="0"/>
          </a:p>
          <a:p>
            <a:r>
              <a:rPr lang="en-GB" dirty="0" smtClean="0"/>
              <a:t>The </a:t>
            </a:r>
            <a:r>
              <a:rPr lang="en-GB" dirty="0"/>
              <a:t>content of some ACS photographs depict activities less usual in the UK, such as baseball (football, cricket or rugby are more common sports). </a:t>
            </a:r>
            <a:endParaRPr lang="en-GB" dirty="0" smtClean="0"/>
          </a:p>
          <a:p>
            <a:r>
              <a:rPr lang="en-GB" dirty="0" smtClean="0"/>
              <a:t>Some </a:t>
            </a:r>
            <a:r>
              <a:rPr lang="en-GB" dirty="0"/>
              <a:t>background environments were clearly American and cars showed the driver on the left-hand side whereas in the UK cars are right-hand drive (Laver-Fawcett, 2012). </a:t>
            </a:r>
          </a:p>
        </p:txBody>
      </p:sp>
      <p:sp>
        <p:nvSpPr>
          <p:cNvPr id="4" name="Slide Number Placeholder 3"/>
          <p:cNvSpPr>
            <a:spLocks noGrp="1"/>
          </p:cNvSpPr>
          <p:nvPr>
            <p:ph type="sldNum" sz="quarter" idx="10"/>
          </p:nvPr>
        </p:nvSpPr>
        <p:spPr/>
        <p:txBody>
          <a:bodyPr/>
          <a:lstStyle/>
          <a:p>
            <a:fld id="{346BA1FE-D97B-42C4-88E3-511CEF2D9C77}" type="slidenum">
              <a:rPr lang="en-GB" smtClean="0"/>
              <a:pPr/>
              <a:t>16</a:t>
            </a:fld>
            <a:endParaRPr lang="en-GB" dirty="0"/>
          </a:p>
        </p:txBody>
      </p:sp>
    </p:spTree>
    <p:extLst>
      <p:ext uri="{BB962C8B-B14F-4D97-AF65-F5344CB8AC3E}">
        <p14:creationId xmlns:p14="http://schemas.microsoft.com/office/powerpoint/2010/main" xmlns="" val="36277934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46BA1FE-D97B-42C4-88E3-511CEF2D9C77}" type="slidenum">
              <a:rPr lang="en-GB" smtClean="0"/>
              <a:pPr/>
              <a:t>17</a:t>
            </a:fld>
            <a:endParaRPr lang="en-GB" dirty="0"/>
          </a:p>
        </p:txBody>
      </p:sp>
    </p:spTree>
    <p:extLst>
      <p:ext uri="{BB962C8B-B14F-4D97-AF65-F5344CB8AC3E}">
        <p14:creationId xmlns:p14="http://schemas.microsoft.com/office/powerpoint/2010/main" xmlns="" val="21737673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82947"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normAutofit lnSpcReduction="10000"/>
          </a:bodyPr>
          <a:lstStyle/>
          <a:p>
            <a:pPr>
              <a:lnSpc>
                <a:spcPct val="110000"/>
              </a:lnSpc>
              <a:defRPr/>
            </a:pPr>
            <a:r>
              <a:rPr lang="en-GB" dirty="0" smtClean="0">
                <a:cs typeface="Arial" panose="020B0604020202020204" pitchFamily="34" charset="0"/>
              </a:rPr>
              <a:t>I thought it would be useful to provide a brief summary for those of you unfamiliar with the ACS. The Activity Card Sort is a well </a:t>
            </a:r>
            <a:r>
              <a:rPr lang="en-GB" dirty="0">
                <a:cs typeface="Arial" panose="020B0604020202020204" pitchFamily="34" charset="0"/>
              </a:rPr>
              <a:t>established measure of activity </a:t>
            </a:r>
            <a:r>
              <a:rPr lang="en-GB" dirty="0" smtClean="0">
                <a:cs typeface="Arial" panose="020B0604020202020204" pitchFamily="34" charset="0"/>
              </a:rPr>
              <a:t>engagement for </a:t>
            </a:r>
            <a:r>
              <a:rPr lang="en-GB" dirty="0">
                <a:cs typeface="Arial" panose="020B0604020202020204" pitchFamily="34" charset="0"/>
              </a:rPr>
              <a:t>older people</a:t>
            </a:r>
            <a:r>
              <a:rPr lang="en-GB" dirty="0" smtClean="0">
                <a:cs typeface="Arial" panose="020B0604020202020204" pitchFamily="34" charset="0"/>
              </a:rPr>
              <a:t>. It </a:t>
            </a:r>
            <a:r>
              <a:rPr lang="en-GB" dirty="0">
                <a:cs typeface="Arial" panose="020B0604020202020204" pitchFamily="34" charset="0"/>
              </a:rPr>
              <a:t>is recognised internationally as a useful self-report measure of participation for </a:t>
            </a:r>
            <a:r>
              <a:rPr lang="en-GB" dirty="0" smtClean="0">
                <a:cs typeface="Arial" panose="020B0604020202020204" pitchFamily="34" charset="0"/>
              </a:rPr>
              <a:t>both clinical </a:t>
            </a:r>
            <a:r>
              <a:rPr lang="en-GB" dirty="0">
                <a:cs typeface="Arial" panose="020B0604020202020204" pitchFamily="34" charset="0"/>
              </a:rPr>
              <a:t>practice and research (e.g., Eriksson, et al., 2011)</a:t>
            </a:r>
            <a:endParaRPr lang="en-GB" dirty="0"/>
          </a:p>
          <a:p>
            <a:pPr>
              <a:lnSpc>
                <a:spcPct val="110000"/>
              </a:lnSpc>
              <a:defRPr/>
            </a:pPr>
            <a:r>
              <a:rPr lang="en-GB" dirty="0" smtClean="0">
                <a:cs typeface="Arial" panose="020B0604020202020204" pitchFamily="34" charset="0"/>
              </a:rPr>
              <a:t>It was originally </a:t>
            </a:r>
            <a:r>
              <a:rPr lang="en-GB" dirty="0">
                <a:cs typeface="Arial" panose="020B0604020202020204" pitchFamily="34" charset="0"/>
              </a:rPr>
              <a:t>developed by Dr Carolyn </a:t>
            </a:r>
            <a:r>
              <a:rPr lang="en-GB" dirty="0" smtClean="0">
                <a:cs typeface="Arial" panose="020B0604020202020204" pitchFamily="34" charset="0"/>
              </a:rPr>
              <a:t>Baum, from Washington University School of Medicine in St Louis, USA for </a:t>
            </a:r>
            <a:r>
              <a:rPr lang="en-GB" dirty="0">
                <a:cs typeface="Arial" panose="020B0604020202020204" pitchFamily="34" charset="0"/>
              </a:rPr>
              <a:t>use with people with dementia </a:t>
            </a:r>
            <a:r>
              <a:rPr lang="en-GB" dirty="0" smtClean="0">
                <a:cs typeface="Arial" panose="020B0604020202020204" pitchFamily="34" charset="0"/>
              </a:rPr>
              <a:t>(</a:t>
            </a:r>
            <a:r>
              <a:rPr lang="en-GB" dirty="0">
                <a:cs typeface="Arial" panose="020B0604020202020204" pitchFamily="34" charset="0"/>
              </a:rPr>
              <a:t>Baum, 1993</a:t>
            </a:r>
            <a:r>
              <a:rPr lang="en-GB" dirty="0" smtClean="0">
                <a:cs typeface="Arial" panose="020B0604020202020204" pitchFamily="34" charset="0"/>
              </a:rPr>
              <a:t>). A 2</a:t>
            </a:r>
            <a:r>
              <a:rPr lang="en-GB" baseline="30000" dirty="0" smtClean="0">
                <a:cs typeface="Arial" panose="020B0604020202020204" pitchFamily="34" charset="0"/>
              </a:rPr>
              <a:t>nd</a:t>
            </a:r>
            <a:r>
              <a:rPr lang="en-GB" dirty="0" smtClean="0">
                <a:cs typeface="Arial" panose="020B0604020202020204" pitchFamily="34" charset="0"/>
              </a:rPr>
              <a:t> edition was published in 2008 by Baum and Edwards .</a:t>
            </a:r>
          </a:p>
          <a:p>
            <a:pPr>
              <a:lnSpc>
                <a:spcPct val="110000"/>
              </a:lnSpc>
              <a:defRPr/>
            </a:pPr>
            <a:r>
              <a:rPr lang="en-GB" dirty="0" smtClean="0">
                <a:cs typeface="Arial" panose="020B0604020202020204" pitchFamily="34" charset="0"/>
              </a:rPr>
              <a:t>This comprises 89 </a:t>
            </a:r>
            <a:r>
              <a:rPr lang="en-GB" dirty="0">
                <a:cs typeface="Arial" panose="020B0604020202020204" pitchFamily="34" charset="0"/>
              </a:rPr>
              <a:t>Photograph cards for activities grouped in 4 </a:t>
            </a:r>
            <a:r>
              <a:rPr lang="en-GB" dirty="0" smtClean="0">
                <a:cs typeface="Arial" panose="020B0604020202020204" pitchFamily="34" charset="0"/>
              </a:rPr>
              <a:t>categories:</a:t>
            </a:r>
          </a:p>
          <a:p>
            <a:pPr>
              <a:lnSpc>
                <a:spcPct val="110000"/>
              </a:lnSpc>
              <a:defRPr/>
            </a:pPr>
            <a:r>
              <a:rPr lang="en-GB" dirty="0" smtClean="0">
                <a:cs typeface="Arial" panose="020B0604020202020204" pitchFamily="34" charset="0"/>
              </a:rPr>
              <a:t>Instrumental</a:t>
            </a:r>
            <a:r>
              <a:rPr lang="en-GB" dirty="0">
                <a:cs typeface="Arial" panose="020B0604020202020204" pitchFamily="34" charset="0"/>
              </a:rPr>
              <a:t>, Low Demand </a:t>
            </a:r>
            <a:r>
              <a:rPr lang="en-GB" dirty="0" smtClean="0">
                <a:cs typeface="Arial" panose="020B0604020202020204" pitchFamily="34" charset="0"/>
              </a:rPr>
              <a:t>Leisure</a:t>
            </a:r>
            <a:r>
              <a:rPr lang="en-GB" dirty="0">
                <a:cs typeface="Arial" panose="020B0604020202020204" pitchFamily="34" charset="0"/>
              </a:rPr>
              <a:t>, High Demand </a:t>
            </a:r>
            <a:r>
              <a:rPr lang="en-GB" dirty="0" smtClean="0">
                <a:cs typeface="Arial" panose="020B0604020202020204" pitchFamily="34" charset="0"/>
              </a:rPr>
              <a:t>Leisure and Social Activities</a:t>
            </a:r>
          </a:p>
          <a:p>
            <a:pPr>
              <a:lnSpc>
                <a:spcPct val="110000"/>
              </a:lnSpc>
              <a:defRPr/>
            </a:pPr>
            <a:r>
              <a:rPr lang="en-GB" dirty="0" smtClean="0">
                <a:cs typeface="Arial" panose="020B0604020202020204" pitchFamily="34" charset="0"/>
              </a:rPr>
              <a:t>There are 3 </a:t>
            </a:r>
            <a:r>
              <a:rPr lang="en-GB" dirty="0">
                <a:cs typeface="Arial" panose="020B0604020202020204" pitchFamily="34" charset="0"/>
              </a:rPr>
              <a:t>ACS versions: </a:t>
            </a:r>
            <a:endParaRPr lang="en-GB" dirty="0" smtClean="0">
              <a:cs typeface="Arial" panose="020B0604020202020204" pitchFamily="34" charset="0"/>
            </a:endParaRPr>
          </a:p>
          <a:p>
            <a:pPr marL="285750" indent="-285750">
              <a:lnSpc>
                <a:spcPct val="110000"/>
              </a:lnSpc>
              <a:buFont typeface="Arial" panose="020B0604020202020204" pitchFamily="34" charset="0"/>
              <a:buChar char="•"/>
              <a:defRPr/>
            </a:pPr>
            <a:r>
              <a:rPr lang="en-GB" dirty="0" smtClean="0">
                <a:cs typeface="Arial" panose="020B0604020202020204" pitchFamily="34" charset="0"/>
              </a:rPr>
              <a:t>A Recovery version (e.g. with people with Stroke)</a:t>
            </a:r>
          </a:p>
          <a:p>
            <a:pPr marL="285750" indent="-285750">
              <a:lnSpc>
                <a:spcPct val="110000"/>
              </a:lnSpc>
              <a:buFont typeface="Arial" panose="020B0604020202020204" pitchFamily="34" charset="0"/>
              <a:buChar char="•"/>
              <a:defRPr/>
            </a:pPr>
            <a:r>
              <a:rPr lang="en-GB" dirty="0" smtClean="0">
                <a:cs typeface="Arial" panose="020B0604020202020204" pitchFamily="34" charset="0"/>
              </a:rPr>
              <a:t>An Institutional  version (e.g. people with dementia moving into a long-term care setting)</a:t>
            </a:r>
          </a:p>
          <a:p>
            <a:pPr marL="285750" indent="-285750">
              <a:lnSpc>
                <a:spcPct val="110000"/>
              </a:lnSpc>
              <a:buFont typeface="Arial" panose="020B0604020202020204" pitchFamily="34" charset="0"/>
              <a:buChar char="•"/>
              <a:defRPr/>
            </a:pPr>
            <a:r>
              <a:rPr lang="en-GB" dirty="0" smtClean="0">
                <a:cs typeface="Arial" panose="020B0604020202020204" pitchFamily="34" charset="0"/>
              </a:rPr>
              <a:t>And a Community </a:t>
            </a:r>
            <a:r>
              <a:rPr lang="en-GB" dirty="0">
                <a:cs typeface="Arial" panose="020B0604020202020204" pitchFamily="34" charset="0"/>
              </a:rPr>
              <a:t>Living </a:t>
            </a:r>
            <a:r>
              <a:rPr lang="en-GB" dirty="0" smtClean="0">
                <a:cs typeface="Arial" panose="020B0604020202020204" pitchFamily="34" charset="0"/>
              </a:rPr>
              <a:t>(e.g. for older people experiencing transitions such as retirement or a care-giver role)</a:t>
            </a:r>
            <a:endParaRPr lang="en-GB" dirty="0">
              <a:cs typeface="Arial" panose="020B0604020202020204" pitchFamily="34" charset="0"/>
            </a:endParaRPr>
          </a:p>
          <a:p>
            <a:pPr>
              <a:lnSpc>
                <a:spcPct val="110000"/>
              </a:lnSpc>
              <a:defRPr/>
            </a:pPr>
            <a:r>
              <a:rPr lang="en-GB" dirty="0" smtClean="0">
                <a:cs typeface="Arial" panose="020B0604020202020204" pitchFamily="34" charset="0"/>
              </a:rPr>
              <a:t>Regardless of the version used the  same 89 </a:t>
            </a:r>
            <a:r>
              <a:rPr lang="en-GB" dirty="0">
                <a:cs typeface="Arial" panose="020B0604020202020204" pitchFamily="34" charset="0"/>
              </a:rPr>
              <a:t>photo activity </a:t>
            </a:r>
            <a:r>
              <a:rPr lang="en-GB" dirty="0" smtClean="0">
                <a:cs typeface="Arial" panose="020B0604020202020204" pitchFamily="34" charset="0"/>
              </a:rPr>
              <a:t>cards</a:t>
            </a:r>
            <a:r>
              <a:rPr lang="en-GB" dirty="0">
                <a:cs typeface="Arial" panose="020B0604020202020204" pitchFamily="34" charset="0"/>
              </a:rPr>
              <a:t> </a:t>
            </a:r>
            <a:r>
              <a:rPr lang="en-GB" dirty="0" smtClean="0">
                <a:cs typeface="Arial" panose="020B0604020202020204" pitchFamily="34" charset="0"/>
              </a:rPr>
              <a:t>are sorted however there are different </a:t>
            </a:r>
            <a:r>
              <a:rPr lang="en-GB" dirty="0">
                <a:cs typeface="Arial" panose="020B0604020202020204" pitchFamily="34" charset="0"/>
              </a:rPr>
              <a:t>sorting categories of engagement for the three </a:t>
            </a:r>
            <a:r>
              <a:rPr lang="en-GB" dirty="0" smtClean="0">
                <a:cs typeface="Arial" panose="020B0604020202020204" pitchFamily="34" charset="0"/>
              </a:rPr>
              <a:t>versions</a:t>
            </a:r>
          </a:p>
          <a:p>
            <a:pPr marL="0" lvl="1">
              <a:lnSpc>
                <a:spcPct val="110000"/>
              </a:lnSpc>
            </a:pPr>
            <a:endParaRPr lang="en-GB" dirty="0" smtClean="0"/>
          </a:p>
          <a:p>
            <a:pPr marL="0" lvl="1">
              <a:lnSpc>
                <a:spcPct val="110000"/>
              </a:lnSpc>
            </a:pPr>
            <a:r>
              <a:rPr lang="en-GB" dirty="0" smtClean="0"/>
              <a:t>A </a:t>
            </a:r>
            <a:r>
              <a:rPr lang="en-GB" dirty="0"/>
              <a:t>score to reflect the percentage of activity retained in older age / following illness </a:t>
            </a:r>
            <a:r>
              <a:rPr lang="en-GB" dirty="0" smtClean="0"/>
              <a:t> is calculated.</a:t>
            </a:r>
            <a:endParaRPr lang="en-GB" dirty="0"/>
          </a:p>
        </p:txBody>
      </p:sp>
      <p:sp>
        <p:nvSpPr>
          <p:cNvPr id="82948"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1C884813-CBB8-4B5C-9CE7-215807B28101}" type="slidenum">
              <a:rPr lang="en-GB" sz="1200" smtClean="0"/>
              <a:pPr eaLnBrk="1" hangingPunct="1"/>
              <a:t>19</a:t>
            </a:fld>
            <a:endParaRPr lang="en-GB" sz="1200"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20000"/>
              </a:lnSpc>
              <a:defRPr/>
            </a:pPr>
            <a:r>
              <a:rPr lang="en-GB" dirty="0"/>
              <a:t>The ACS employs a Q-Sort methodology. </a:t>
            </a:r>
          </a:p>
          <a:p>
            <a:pPr>
              <a:lnSpc>
                <a:spcPct val="120000"/>
              </a:lnSpc>
              <a:defRPr/>
            </a:pPr>
            <a:r>
              <a:rPr lang="en-GB" dirty="0" smtClean="0"/>
              <a:t>This slide shows some sorting category cards in green and a few of the ACS cards which have photographs of older people engaging in activities in addition to written activity labels.</a:t>
            </a:r>
            <a:endParaRPr lang="en-GB" dirty="0"/>
          </a:p>
          <a:p>
            <a:pPr>
              <a:lnSpc>
                <a:spcPct val="120000"/>
              </a:lnSpc>
              <a:defRPr/>
            </a:pPr>
            <a:r>
              <a:rPr lang="en-GB" dirty="0" smtClean="0"/>
              <a:t>According to Law, Baum and Dunn (2001) sorting </a:t>
            </a:r>
            <a:r>
              <a:rPr lang="en-GB" dirty="0"/>
              <a:t>photographs is desirable because;</a:t>
            </a:r>
          </a:p>
          <a:p>
            <a:pPr marL="628650" lvl="1" indent="-171450">
              <a:lnSpc>
                <a:spcPct val="120000"/>
              </a:lnSpc>
              <a:buFont typeface="Arial" pitchFamily="34" charset="0"/>
              <a:buChar char="•"/>
              <a:defRPr/>
            </a:pPr>
            <a:r>
              <a:rPr lang="en-GB" dirty="0"/>
              <a:t> it enables individuals with lower literacy levels to conduct the sort</a:t>
            </a:r>
          </a:p>
          <a:p>
            <a:pPr marL="628650" lvl="1" indent="-171450">
              <a:lnSpc>
                <a:spcPct val="120000"/>
              </a:lnSpc>
              <a:buFont typeface="Arial" pitchFamily="34" charset="0"/>
              <a:buChar char="•"/>
              <a:defRPr/>
            </a:pPr>
            <a:r>
              <a:rPr lang="en-GB" dirty="0"/>
              <a:t>prompts recall of activity engagement to help build a client’s occupational profile </a:t>
            </a:r>
            <a:endParaRPr lang="en-GB" dirty="0" smtClean="0"/>
          </a:p>
          <a:p>
            <a:pPr lvl="1">
              <a:lnSpc>
                <a:spcPct val="120000"/>
              </a:lnSpc>
              <a:defRPr/>
            </a:pPr>
            <a:endParaRPr lang="en-GB" dirty="0"/>
          </a:p>
        </p:txBody>
      </p:sp>
      <p:sp>
        <p:nvSpPr>
          <p:cNvPr id="4" name="Slide Number Placeholder 3"/>
          <p:cNvSpPr>
            <a:spLocks noGrp="1"/>
          </p:cNvSpPr>
          <p:nvPr>
            <p:ph type="sldNum" sz="quarter" idx="10"/>
          </p:nvPr>
        </p:nvSpPr>
        <p:spPr/>
        <p:txBody>
          <a:bodyPr/>
          <a:lstStyle/>
          <a:p>
            <a:fld id="{346BA1FE-D97B-42C4-88E3-511CEF2D9C77}" type="slidenum">
              <a:rPr lang="en-GB" smtClean="0"/>
              <a:pPr/>
              <a:t>20</a:t>
            </a:fld>
            <a:endParaRPr lang="en-GB" dirty="0"/>
          </a:p>
        </p:txBody>
      </p:sp>
    </p:spTree>
    <p:extLst>
      <p:ext uri="{BB962C8B-B14F-4D97-AF65-F5344CB8AC3E}">
        <p14:creationId xmlns:p14="http://schemas.microsoft.com/office/powerpoint/2010/main" xmlns="" val="26903429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1"/>
            <a:r>
              <a:rPr lang="en-GB" dirty="0"/>
              <a:t>In all three ACS forms, individuals are asked to identify the five activities they consider most important as a guide for intervention (Baum and Edwards, 2001</a:t>
            </a:r>
            <a:r>
              <a:rPr lang="en-GB" dirty="0" smtClean="0"/>
              <a:t>).</a:t>
            </a:r>
          </a:p>
          <a:p>
            <a:pPr marL="0" lvl="1"/>
            <a:endParaRPr lang="en-GB" dirty="0"/>
          </a:p>
          <a:p>
            <a:pPr marL="0" lvl="1"/>
            <a:r>
              <a:rPr lang="en-GB" dirty="0" smtClean="0"/>
              <a:t> The </a:t>
            </a:r>
            <a:r>
              <a:rPr lang="en-GB" dirty="0"/>
              <a:t>occupational therapist can then calculate a current activity score by totalling the items recoded as </a:t>
            </a:r>
            <a:r>
              <a:rPr lang="en-GB" b="1" dirty="0"/>
              <a:t>do now </a:t>
            </a:r>
            <a:r>
              <a:rPr lang="en-GB" dirty="0"/>
              <a:t>and </a:t>
            </a:r>
            <a:r>
              <a:rPr lang="en-GB" b="1" dirty="0"/>
              <a:t>do less</a:t>
            </a:r>
            <a:r>
              <a:rPr lang="en-GB" dirty="0"/>
              <a:t>. </a:t>
            </a:r>
            <a:endParaRPr lang="en-GB" dirty="0" smtClean="0"/>
          </a:p>
          <a:p>
            <a:pPr marL="0" lvl="1"/>
            <a:endParaRPr lang="en-GB" dirty="0"/>
          </a:p>
          <a:p>
            <a:pPr marL="0" lvl="1"/>
            <a:r>
              <a:rPr lang="en-GB" dirty="0" smtClean="0"/>
              <a:t>A </a:t>
            </a:r>
            <a:r>
              <a:rPr lang="en-GB" dirty="0"/>
              <a:t>score to reflect the percentage of activity retained in older age / following illness can further be calculated by dividing the current activity total by a total accounting for previous activity. </a:t>
            </a:r>
            <a:endParaRPr lang="en-GB" dirty="0" smtClean="0"/>
          </a:p>
          <a:p>
            <a:endParaRPr lang="en-GB" dirty="0"/>
          </a:p>
          <a:p>
            <a:r>
              <a:rPr lang="en-GB" dirty="0" smtClean="0"/>
              <a:t>The version from the Netherlands found not done since age 60 problematic and their version anchors the sort against – not done in the past year</a:t>
            </a:r>
            <a:endParaRPr lang="en-GB" dirty="0"/>
          </a:p>
        </p:txBody>
      </p:sp>
      <p:sp>
        <p:nvSpPr>
          <p:cNvPr id="4" name="Slide Number Placeholder 3"/>
          <p:cNvSpPr>
            <a:spLocks noGrp="1"/>
          </p:cNvSpPr>
          <p:nvPr>
            <p:ph type="sldNum" sz="quarter" idx="10"/>
          </p:nvPr>
        </p:nvSpPr>
        <p:spPr/>
        <p:txBody>
          <a:bodyPr/>
          <a:lstStyle/>
          <a:p>
            <a:fld id="{346BA1FE-D97B-42C4-88E3-511CEF2D9C77}" type="slidenum">
              <a:rPr lang="en-GB" smtClean="0"/>
              <a:pPr/>
              <a:t>22</a:t>
            </a:fld>
            <a:endParaRPr lang="en-GB" dirty="0"/>
          </a:p>
        </p:txBody>
      </p:sp>
    </p:spTree>
    <p:extLst>
      <p:ext uri="{BB962C8B-B14F-4D97-AF65-F5344CB8AC3E}">
        <p14:creationId xmlns:p14="http://schemas.microsoft.com/office/powerpoint/2010/main" xmlns="" val="33328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1"/>
            <a:r>
              <a:rPr lang="en-GB" dirty="0"/>
              <a:t>In all three ACS forms, individuals are asked to identify the five activities they consider most important as a guide for intervention (Baum and Edwards, 2001</a:t>
            </a:r>
            <a:r>
              <a:rPr lang="en-GB" dirty="0" smtClean="0"/>
              <a:t>).</a:t>
            </a:r>
          </a:p>
          <a:p>
            <a:pPr marL="0" lvl="1"/>
            <a:endParaRPr lang="en-GB" dirty="0"/>
          </a:p>
          <a:p>
            <a:pPr marL="0" lvl="1"/>
            <a:r>
              <a:rPr lang="en-GB" dirty="0" smtClean="0"/>
              <a:t> The </a:t>
            </a:r>
            <a:r>
              <a:rPr lang="en-GB" dirty="0"/>
              <a:t>occupational therapist can then calculate a current activity score by totalling the items recoded as </a:t>
            </a:r>
            <a:r>
              <a:rPr lang="en-GB" b="1" dirty="0"/>
              <a:t>do now </a:t>
            </a:r>
            <a:r>
              <a:rPr lang="en-GB" dirty="0"/>
              <a:t>and </a:t>
            </a:r>
            <a:r>
              <a:rPr lang="en-GB" b="1" dirty="0"/>
              <a:t>do less</a:t>
            </a:r>
            <a:r>
              <a:rPr lang="en-GB" dirty="0"/>
              <a:t>. </a:t>
            </a:r>
            <a:endParaRPr lang="en-GB" dirty="0" smtClean="0"/>
          </a:p>
          <a:p>
            <a:pPr marL="0" lvl="1"/>
            <a:endParaRPr lang="en-GB" dirty="0"/>
          </a:p>
          <a:p>
            <a:pPr marL="0" lvl="1"/>
            <a:r>
              <a:rPr lang="en-GB" dirty="0" smtClean="0"/>
              <a:t>A </a:t>
            </a:r>
            <a:r>
              <a:rPr lang="en-GB" dirty="0"/>
              <a:t>score to reflect the percentage of activity retained in older age / following illness can further be calculated by dividing the current activity total by a total accounting for previous activity. </a:t>
            </a:r>
            <a:endParaRPr lang="en-GB" dirty="0" smtClean="0"/>
          </a:p>
          <a:p>
            <a:endParaRPr lang="en-GB" dirty="0"/>
          </a:p>
          <a:p>
            <a:r>
              <a:rPr lang="en-GB" dirty="0" smtClean="0"/>
              <a:t>The version from the Netherlands found not done since age 60 problematic and their version anchors the sort against – not done in the past year</a:t>
            </a:r>
            <a:endParaRPr lang="en-GB" dirty="0"/>
          </a:p>
        </p:txBody>
      </p:sp>
      <p:sp>
        <p:nvSpPr>
          <p:cNvPr id="4" name="Slide Number Placeholder 3"/>
          <p:cNvSpPr>
            <a:spLocks noGrp="1"/>
          </p:cNvSpPr>
          <p:nvPr>
            <p:ph type="sldNum" sz="quarter" idx="10"/>
          </p:nvPr>
        </p:nvSpPr>
        <p:spPr/>
        <p:txBody>
          <a:bodyPr/>
          <a:lstStyle/>
          <a:p>
            <a:fld id="{346BA1FE-D97B-42C4-88E3-511CEF2D9C77}" type="slidenum">
              <a:rPr lang="en-GB" smtClean="0"/>
              <a:pPr/>
              <a:t>29</a:t>
            </a:fld>
            <a:endParaRPr lang="en-GB" dirty="0"/>
          </a:p>
        </p:txBody>
      </p:sp>
    </p:spTree>
    <p:extLst>
      <p:ext uri="{BB962C8B-B14F-4D97-AF65-F5344CB8AC3E}">
        <p14:creationId xmlns:p14="http://schemas.microsoft.com/office/powerpoint/2010/main" xmlns="" val="333283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p:spPr>
      </p:sp>
      <p:sp>
        <p:nvSpPr>
          <p:cNvPr id="3277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62374FEB-9F78-46F7-8379-9E163BCC0B03}" type="slidenum">
              <a:rPr lang="en-GB" smtClean="0"/>
              <a:pPr>
                <a:defRPr/>
              </a:pPr>
              <a:t>31</a:t>
            </a:fld>
            <a:endParaRPr lang="en-GB"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46BA1FE-D97B-42C4-88E3-511CEF2D9C77}" type="slidenum">
              <a:rPr lang="en-GB" smtClean="0"/>
              <a:pPr/>
              <a:t>35</a:t>
            </a:fld>
            <a:endParaRPr lang="en-GB" dirty="0"/>
          </a:p>
        </p:txBody>
      </p:sp>
    </p:spTree>
    <p:extLst>
      <p:ext uri="{BB962C8B-B14F-4D97-AF65-F5344CB8AC3E}">
        <p14:creationId xmlns:p14="http://schemas.microsoft.com/office/powerpoint/2010/main" xmlns="" val="11513105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46BA1FE-D97B-42C4-88E3-511CEF2D9C77}" type="slidenum">
              <a:rPr lang="en-GB" smtClean="0"/>
              <a:pPr/>
              <a:t>37</a:t>
            </a:fld>
            <a:endParaRPr lang="en-GB" dirty="0"/>
          </a:p>
        </p:txBody>
      </p:sp>
    </p:spTree>
    <p:extLst>
      <p:ext uri="{BB962C8B-B14F-4D97-AF65-F5344CB8AC3E}">
        <p14:creationId xmlns:p14="http://schemas.microsoft.com/office/powerpoint/2010/main" xmlns="" val="26206107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46BA1FE-D97B-42C4-88E3-511CEF2D9C77}" type="slidenum">
              <a:rPr lang="en-GB" smtClean="0"/>
              <a:pPr/>
              <a:t>38</a:t>
            </a:fld>
            <a:endParaRPr lang="en-GB" dirty="0"/>
          </a:p>
        </p:txBody>
      </p:sp>
    </p:spTree>
    <p:extLst>
      <p:ext uri="{BB962C8B-B14F-4D97-AF65-F5344CB8AC3E}">
        <p14:creationId xmlns:p14="http://schemas.microsoft.com/office/powerpoint/2010/main" xmlns="" val="13319449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Thank you for the opportunity to share with you today our research  to evaluate the clinical utility and face validity of the United Kingdom version of the Activity Card Sort which I will refer to as the ACS-UK.</a:t>
            </a:r>
          </a:p>
          <a:p>
            <a:endParaRPr lang="en-GB" dirty="0"/>
          </a:p>
          <a:p>
            <a:r>
              <a:rPr lang="en-US" dirty="0"/>
              <a:t>Eight occupational therapy students were collaborative researchers in a dissertation project which contributed to the development of the Activity Card Sort – United Kingdom </a:t>
            </a:r>
            <a:endParaRPr lang="en-GB" dirty="0" smtClean="0"/>
          </a:p>
          <a:p>
            <a:endParaRPr lang="en-GB" dirty="0"/>
          </a:p>
          <a:p>
            <a:r>
              <a:rPr lang="en-GB" dirty="0" smtClean="0"/>
              <a:t>ENOTHE meeting</a:t>
            </a:r>
          </a:p>
          <a:p>
            <a:r>
              <a:rPr lang="en-GB" dirty="0" smtClean="0"/>
              <a:t>Friday 23</a:t>
            </a:r>
            <a:r>
              <a:rPr lang="en-GB" baseline="30000" dirty="0" smtClean="0"/>
              <a:t>rd</a:t>
            </a:r>
            <a:r>
              <a:rPr lang="en-GB" dirty="0" smtClean="0"/>
              <a:t> October 2015</a:t>
            </a:r>
          </a:p>
          <a:p>
            <a:r>
              <a:rPr lang="en-GB" dirty="0" smtClean="0"/>
              <a:t>Oral </a:t>
            </a:r>
            <a:r>
              <a:rPr lang="en-GB" dirty="0"/>
              <a:t>Presentations are a maximum of 30 minutes (5 minutes to prepare, 20 minutes presentation and 5 minutes for questions and answers).  </a:t>
            </a:r>
          </a:p>
          <a:p>
            <a:endParaRPr lang="en-GB" dirty="0" smtClean="0"/>
          </a:p>
          <a:p>
            <a:endParaRPr lang="en-GB" dirty="0" smtClean="0"/>
          </a:p>
          <a:p>
            <a:endParaRPr lang="en-GB" dirty="0"/>
          </a:p>
          <a:p>
            <a:endParaRPr lang="en-GB" dirty="0"/>
          </a:p>
          <a:p>
            <a:endParaRPr lang="en-GB" dirty="0"/>
          </a:p>
        </p:txBody>
      </p:sp>
      <p:sp>
        <p:nvSpPr>
          <p:cNvPr id="4" name="Slide Number Placeholder 3"/>
          <p:cNvSpPr>
            <a:spLocks noGrp="1"/>
          </p:cNvSpPr>
          <p:nvPr>
            <p:ph type="sldNum" sz="quarter" idx="10"/>
          </p:nvPr>
        </p:nvSpPr>
        <p:spPr/>
        <p:txBody>
          <a:bodyPr/>
          <a:lstStyle/>
          <a:p>
            <a:fld id="{346BA1FE-D97B-42C4-88E3-511CEF2D9C77}" type="slidenum">
              <a:rPr lang="en-GB" smtClean="0"/>
              <a:pPr/>
              <a:t>5</a:t>
            </a:fld>
            <a:endParaRPr lang="en-GB" dirty="0"/>
          </a:p>
        </p:txBody>
      </p:sp>
    </p:spTree>
    <p:extLst>
      <p:ext uri="{BB962C8B-B14F-4D97-AF65-F5344CB8AC3E}">
        <p14:creationId xmlns:p14="http://schemas.microsoft.com/office/powerpoint/2010/main" xmlns="" val="81577312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46BA1FE-D97B-42C4-88E3-511CEF2D9C77}" type="slidenum">
              <a:rPr lang="en-GB" smtClean="0"/>
              <a:pPr/>
              <a:t>39</a:t>
            </a:fld>
            <a:endParaRPr lang="en-GB" dirty="0"/>
          </a:p>
        </p:txBody>
      </p:sp>
    </p:spTree>
    <p:extLst>
      <p:ext uri="{BB962C8B-B14F-4D97-AF65-F5344CB8AC3E}">
        <p14:creationId xmlns:p14="http://schemas.microsoft.com/office/powerpoint/2010/main" xmlns="" val="36052532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46BA1FE-D97B-42C4-88E3-511CEF2D9C77}" type="slidenum">
              <a:rPr lang="en-GB" smtClean="0"/>
              <a:pPr/>
              <a:t>40</a:t>
            </a:fld>
            <a:endParaRPr lang="en-GB" dirty="0"/>
          </a:p>
        </p:txBody>
      </p:sp>
    </p:spTree>
    <p:extLst>
      <p:ext uri="{BB962C8B-B14F-4D97-AF65-F5344CB8AC3E}">
        <p14:creationId xmlns:p14="http://schemas.microsoft.com/office/powerpoint/2010/main" xmlns="" val="253225178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100" dirty="0"/>
              <a:t>During Round 2 a number of activities were identified that either needed rewording or participants thought could be combined with other activities to reduce the number of items (identified in bold in Table 2). Participants suggested items that could be encompassed under broader headings, for example: ‘Paying household bills’ is an element of ‘Managing Financial matters’; ‘Walking the dog’ is an aspect of ‘Taking care of pets;’ and ‘Going to family gatherings’ was removed as it was considered to be included in other items, such as ‘Spending time with family / friends’, ‘Going to Parties’ or ‘Attending celebrations / ceremonies’. Participants advised several items could be combined, for example: ‘listening to radio / music’; ‘Maintaining the garden / tending your allotment’; ‘Going on holiday / travelling’; and ‘Researching family / local history.’ In one case an item ‘Gambling’ (which included playing the lottery, bingo, placing a bet, and going to a casino) was considered too broad  and was expanded to form two separate items: ‘Gambling’ and ‘Playing Bingo’. Where activities could be eliminated in one round and not the other, item standard deviations were reviewed to consider variance, focus group transcripts were consulted and the authors considered societal trends which may impact older people’s activities in future. For example, working in paid employment was included in the ACS-UK because of planned increases in retirement age for UK employees (The Pensions Act 2011). Fishing was included because Round 2 participants indicated it was salient to the older UK male population; as both samples contained a higher proportion of female participants there was a possibility data might not have adequately represented a male perspective. The item ‘Dating / companion seeking’ was included owing to research that projects a significant increase in internet-based social networking amongst adults (Stroud, 2008). A total of 91 items were included in the final version of the ACS-UK (See Table 4: available as supplemental material in the PDF version of this article).</a:t>
            </a:r>
          </a:p>
          <a:p>
            <a:endParaRPr lang="en-GB" dirty="0"/>
          </a:p>
        </p:txBody>
      </p:sp>
      <p:sp>
        <p:nvSpPr>
          <p:cNvPr id="4" name="Slide Number Placeholder 3"/>
          <p:cNvSpPr>
            <a:spLocks noGrp="1"/>
          </p:cNvSpPr>
          <p:nvPr>
            <p:ph type="sldNum" sz="quarter" idx="10"/>
          </p:nvPr>
        </p:nvSpPr>
        <p:spPr/>
        <p:txBody>
          <a:bodyPr/>
          <a:lstStyle/>
          <a:p>
            <a:fld id="{346BA1FE-D97B-42C4-88E3-511CEF2D9C77}" type="slidenum">
              <a:rPr lang="en-GB" smtClean="0"/>
              <a:pPr/>
              <a:t>41</a:t>
            </a:fld>
            <a:endParaRPr lang="en-GB" dirty="0"/>
          </a:p>
        </p:txBody>
      </p:sp>
    </p:spTree>
    <p:extLst>
      <p:ext uri="{BB962C8B-B14F-4D97-AF65-F5344CB8AC3E}">
        <p14:creationId xmlns:p14="http://schemas.microsoft.com/office/powerpoint/2010/main" xmlns="" val="249684828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100" dirty="0"/>
              <a:t>During Round 2 a number of activities were identified that either needed rewording or participants thought could be combined with other activities to reduce the number of items (identified in bold in Table 2). Participants suggested items that could be encompassed under broader headings, for example: ‘Paying household bills’ is an element of ‘Managing Financial matters’; ‘Walking the dog’ is an aspect of ‘Taking care of pets;’ and ‘Going to family gatherings’ was removed as it was considered to be included in other items, such as ‘Spending time with family / friends’, ‘Going to Parties’ or ‘Attending celebrations / ceremonies’. Participants advised several items could be combined, for example: ‘listening to radio / music’; ‘Maintaining the garden / tending your allotment’; ‘Going on holiday / travelling’; and ‘Researching family / local history.’ In one case an item ‘Gambling’ (which included playing the lottery, bingo, placing a bet, and going to a casino) was considered too broad  and was expanded to form two separate items: ‘Gambling’ and ‘Playing Bingo’. Where activities could be eliminated in one round and not the other, item standard deviations were reviewed to consider variance, focus group transcripts were consulted and the authors considered societal trends which may impact older people’s activities in future. For example, working in paid employment was included in the ACS-UK because of planned increases in retirement age for UK employees (The Pensions Act 2011). Fishing was included because Round 2 participants indicated it was salient to the older UK male population; as both samples contained a higher proportion of female participants there was a possibility data might not have adequately represented a male perspective. The item ‘Dating / companion seeking’ was included owing to research that projects a significant increase in internet-based social networking amongst adults (Stroud, 2008). A total of 91 items were included in the final version of the ACS-UK (See Table 4: available as supplemental material in the PDF version of this article).</a:t>
            </a:r>
          </a:p>
          <a:p>
            <a:endParaRPr lang="en-GB" dirty="0"/>
          </a:p>
        </p:txBody>
      </p:sp>
      <p:sp>
        <p:nvSpPr>
          <p:cNvPr id="4" name="Slide Number Placeholder 3"/>
          <p:cNvSpPr>
            <a:spLocks noGrp="1"/>
          </p:cNvSpPr>
          <p:nvPr>
            <p:ph type="sldNum" sz="quarter" idx="10"/>
          </p:nvPr>
        </p:nvSpPr>
        <p:spPr/>
        <p:txBody>
          <a:bodyPr/>
          <a:lstStyle/>
          <a:p>
            <a:fld id="{346BA1FE-D97B-42C4-88E3-511CEF2D9C77}" type="slidenum">
              <a:rPr lang="en-GB" smtClean="0"/>
              <a:pPr/>
              <a:t>42</a:t>
            </a:fld>
            <a:endParaRPr lang="en-GB" dirty="0"/>
          </a:p>
        </p:txBody>
      </p:sp>
    </p:spTree>
    <p:extLst>
      <p:ext uri="{BB962C8B-B14F-4D97-AF65-F5344CB8AC3E}">
        <p14:creationId xmlns:p14="http://schemas.microsoft.com/office/powerpoint/2010/main" xmlns="" val="249684828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86019"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GB" dirty="0" smtClean="0"/>
              <a:t>1 hr 40</a:t>
            </a:r>
          </a:p>
        </p:txBody>
      </p:sp>
      <p:sp>
        <p:nvSpPr>
          <p:cNvPr id="86020"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2E9157FA-3582-47AE-9EEA-4A9FF0200DC1}" type="slidenum">
              <a:rPr lang="en-GB" sz="1200" smtClean="0"/>
              <a:pPr eaLnBrk="1" hangingPunct="1"/>
              <a:t>43</a:t>
            </a:fld>
            <a:endParaRPr lang="en-GB" sz="1200" dirty="0"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46BA1FE-D97B-42C4-88E3-511CEF2D9C77}" type="slidenum">
              <a:rPr lang="en-GB" smtClean="0"/>
              <a:pPr/>
              <a:t>44</a:t>
            </a:fld>
            <a:endParaRPr lang="en-GB" dirty="0"/>
          </a:p>
        </p:txBody>
      </p:sp>
    </p:spTree>
    <p:extLst>
      <p:ext uri="{BB962C8B-B14F-4D97-AF65-F5344CB8AC3E}">
        <p14:creationId xmlns:p14="http://schemas.microsoft.com/office/powerpoint/2010/main" xmlns="" val="37223911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46BA1FE-D97B-42C4-88E3-511CEF2D9C77}" type="slidenum">
              <a:rPr lang="en-GB" smtClean="0"/>
              <a:pPr/>
              <a:t>45</a:t>
            </a:fld>
            <a:endParaRPr lang="en-GB" dirty="0"/>
          </a:p>
        </p:txBody>
      </p:sp>
    </p:spTree>
    <p:extLst>
      <p:ext uri="{BB962C8B-B14F-4D97-AF65-F5344CB8AC3E}">
        <p14:creationId xmlns:p14="http://schemas.microsoft.com/office/powerpoint/2010/main" xmlns="" val="37223911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88067"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GB" dirty="0" smtClean="0"/>
              <a:t>1 hr 45</a:t>
            </a:r>
          </a:p>
        </p:txBody>
      </p:sp>
      <p:sp>
        <p:nvSpPr>
          <p:cNvPr id="88068"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0C0AC6C2-DE5D-464F-8F73-08458B627277}" type="slidenum">
              <a:rPr lang="en-GB" sz="1200" smtClean="0"/>
              <a:pPr eaLnBrk="1" hangingPunct="1"/>
              <a:t>48</a:t>
            </a:fld>
            <a:endParaRPr lang="en-GB" sz="1200" dirty="0"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46BA1FE-D97B-42C4-88E3-511CEF2D9C77}" type="slidenum">
              <a:rPr lang="en-GB" smtClean="0"/>
              <a:pPr/>
              <a:t>49</a:t>
            </a:fld>
            <a:endParaRPr lang="en-GB" dirty="0"/>
          </a:p>
        </p:txBody>
      </p:sp>
    </p:spTree>
    <p:extLst>
      <p:ext uri="{BB962C8B-B14F-4D97-AF65-F5344CB8AC3E}">
        <p14:creationId xmlns:p14="http://schemas.microsoft.com/office/powerpoint/2010/main" xmlns="" val="132217286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Rot="1" noChangeAspect="1" noChangeArrowheads="1" noTextEdit="1"/>
          </p:cNvSpPr>
          <p:nvPr>
            <p:ph type="sldImg"/>
          </p:nvPr>
        </p:nvSpPr>
        <p:spPr bwMode="auto">
          <a:noFill/>
          <a:ln cap="flat">
            <a:solidFill>
              <a:srgbClr val="000000"/>
            </a:solidFill>
            <a:miter lim="800000"/>
            <a:headEnd/>
            <a:tailEnd/>
          </a:ln>
        </p:spPr>
      </p:sp>
      <p:sp>
        <p:nvSpPr>
          <p:cNvPr id="45059"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World Health Organisation (WHO, 2012) has encouraged societies to develop ‘new models of ageing for the 21</a:t>
            </a:r>
            <a:r>
              <a:rPr lang="en-GB" baseline="30000" dirty="0"/>
              <a:t>st</a:t>
            </a:r>
            <a:r>
              <a:rPr lang="en-GB" dirty="0"/>
              <a:t> century’ because the proportion of older people in the global population is projected to increase presenting significant social and economic challenges; </a:t>
            </a:r>
            <a:endParaRPr lang="en-GB" dirty="0" smtClean="0"/>
          </a:p>
          <a:p>
            <a:r>
              <a:rPr lang="en-GB" dirty="0" smtClean="0"/>
              <a:t>WHO </a:t>
            </a:r>
            <a:r>
              <a:rPr lang="en-GB" dirty="0"/>
              <a:t>asserts that ‘everyone benefits from communities, workplaces and societies that encourage active and visible participation of older people’ (p.10). </a:t>
            </a:r>
            <a:endParaRPr lang="en-GB" dirty="0" smtClean="0"/>
          </a:p>
          <a:p>
            <a:r>
              <a:rPr lang="en-GB" dirty="0" smtClean="0"/>
              <a:t>Participation </a:t>
            </a:r>
            <a:r>
              <a:rPr lang="en-GB" dirty="0"/>
              <a:t>has been defined as ‘engagement in work, play, or activities of daily living that are part of one’s socio-cultural context and that are desired and / or necessary to one’s well-being’ (Kielhofner, 2002, p. 115); this definition acknowledges the importance of social factors and culture on people’s expectations of activity participation. </a:t>
            </a:r>
            <a:endParaRPr lang="en-GB" dirty="0" smtClean="0"/>
          </a:p>
          <a:p>
            <a:r>
              <a:rPr lang="en-GB" dirty="0" smtClean="0"/>
              <a:t>Extant </a:t>
            </a:r>
            <a:r>
              <a:rPr lang="en-GB" dirty="0"/>
              <a:t>research attests to this as it indicates that participation in required activities, alongside engagement in active recreational interests, is associated with lower levels of depression, better cognition and higher health-related quality of life in older people (Kalldalen, Marcusson &amp; Wressle, 2013).</a:t>
            </a:r>
          </a:p>
          <a:p>
            <a:endParaRPr lang="en-GB" dirty="0"/>
          </a:p>
        </p:txBody>
      </p:sp>
      <p:sp>
        <p:nvSpPr>
          <p:cNvPr id="4" name="Slide Number Placeholder 3"/>
          <p:cNvSpPr>
            <a:spLocks noGrp="1"/>
          </p:cNvSpPr>
          <p:nvPr>
            <p:ph type="sldNum" sz="quarter" idx="10"/>
          </p:nvPr>
        </p:nvSpPr>
        <p:spPr/>
        <p:txBody>
          <a:bodyPr/>
          <a:lstStyle/>
          <a:p>
            <a:fld id="{346BA1FE-D97B-42C4-88E3-511CEF2D9C77}" type="slidenum">
              <a:rPr lang="en-GB" smtClean="0"/>
              <a:pPr/>
              <a:t>7</a:t>
            </a:fld>
            <a:endParaRPr lang="en-GB" dirty="0"/>
          </a:p>
        </p:txBody>
      </p:sp>
    </p:spTree>
    <p:extLst>
      <p:ext uri="{BB962C8B-B14F-4D97-AF65-F5344CB8AC3E}">
        <p14:creationId xmlns:p14="http://schemas.microsoft.com/office/powerpoint/2010/main" xmlns="" val="199028486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remaining participant discussed the ease of the assessment but did not comment specifically on the time taken. </a:t>
            </a:r>
          </a:p>
          <a:p>
            <a:endParaRPr lang="en-GB" dirty="0"/>
          </a:p>
        </p:txBody>
      </p:sp>
      <p:sp>
        <p:nvSpPr>
          <p:cNvPr id="4" name="Slide Number Placeholder 3"/>
          <p:cNvSpPr>
            <a:spLocks noGrp="1"/>
          </p:cNvSpPr>
          <p:nvPr>
            <p:ph type="sldNum" sz="quarter" idx="10"/>
          </p:nvPr>
        </p:nvSpPr>
        <p:spPr/>
        <p:txBody>
          <a:bodyPr/>
          <a:lstStyle/>
          <a:p>
            <a:fld id="{2F6FCA07-7C95-4652-8D9D-D4C3599DF9AB}" type="slidenum">
              <a:rPr lang="en-GB" smtClean="0"/>
              <a:pPr/>
              <a:t>75</a:t>
            </a:fld>
            <a:endParaRPr lang="en-GB" dirty="0"/>
          </a:p>
        </p:txBody>
      </p:sp>
    </p:spTree>
    <p:extLst>
      <p:ext uri="{BB962C8B-B14F-4D97-AF65-F5344CB8AC3E}">
        <p14:creationId xmlns:p14="http://schemas.microsoft.com/office/powerpoint/2010/main" xmlns="" val="23694896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a:ln>
            <a:miter lim="800000"/>
            <a:headEnd/>
            <a:tailEnd/>
          </a:ln>
        </p:spPr>
        <p:txBody>
          <a:bodyPr/>
          <a:lstStyle/>
          <a:p>
            <a:fld id="{0B66A02E-6A61-4EEE-8512-DECE1BD40A55}" type="slidenum">
              <a:rPr lang="en-GB" smtClean="0"/>
              <a:pPr/>
              <a:t>93</a:t>
            </a:fld>
            <a:endParaRPr lang="en-GB" dirty="0" smtClean="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xfrm>
            <a:off x="260794" y="4211283"/>
            <a:ext cx="6263713" cy="4753083"/>
          </a:xfrm>
          <a:noFill/>
        </p:spPr>
        <p:txBody>
          <a:bodyPr/>
          <a:lstStyle/>
          <a:p>
            <a:pPr eaLnBrk="1" hangingPunct="1"/>
            <a:endParaRPr lang="en-US" sz="800"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46BA1FE-D97B-42C4-88E3-511CEF2D9C77}" type="slidenum">
              <a:rPr lang="en-GB" smtClean="0"/>
              <a:pPr/>
              <a:t>94</a:t>
            </a:fld>
            <a:endParaRPr lang="en-GB" dirty="0"/>
          </a:p>
        </p:txBody>
      </p:sp>
    </p:spTree>
    <p:extLst>
      <p:ext uri="{BB962C8B-B14F-4D97-AF65-F5344CB8AC3E}">
        <p14:creationId xmlns:p14="http://schemas.microsoft.com/office/powerpoint/2010/main" xmlns="" val="348482222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46BA1FE-D97B-42C4-88E3-511CEF2D9C77}" type="slidenum">
              <a:rPr lang="en-GB" smtClean="0"/>
              <a:pPr/>
              <a:t>95</a:t>
            </a:fld>
            <a:endParaRPr lang="en-GB" dirty="0"/>
          </a:p>
        </p:txBody>
      </p:sp>
    </p:spTree>
    <p:extLst>
      <p:ext uri="{BB962C8B-B14F-4D97-AF65-F5344CB8AC3E}">
        <p14:creationId xmlns:p14="http://schemas.microsoft.com/office/powerpoint/2010/main" xmlns="" val="348482222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46BA1FE-D97B-42C4-88E3-511CEF2D9C77}" type="slidenum">
              <a:rPr lang="en-GB" smtClean="0"/>
              <a:pPr/>
              <a:t>96</a:t>
            </a:fld>
            <a:endParaRPr lang="en-GB" dirty="0"/>
          </a:p>
        </p:txBody>
      </p:sp>
    </p:spTree>
    <p:extLst>
      <p:ext uri="{BB962C8B-B14F-4D97-AF65-F5344CB8AC3E}">
        <p14:creationId xmlns:p14="http://schemas.microsoft.com/office/powerpoint/2010/main" xmlns="" val="348482222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46BA1FE-D97B-42C4-88E3-511CEF2D9C77}" type="slidenum">
              <a:rPr lang="en-GB" smtClean="0"/>
              <a:pPr/>
              <a:t>97</a:t>
            </a:fld>
            <a:endParaRPr lang="en-GB" dirty="0"/>
          </a:p>
        </p:txBody>
      </p:sp>
    </p:spTree>
    <p:extLst>
      <p:ext uri="{BB962C8B-B14F-4D97-AF65-F5344CB8AC3E}">
        <p14:creationId xmlns:p14="http://schemas.microsoft.com/office/powerpoint/2010/main" xmlns="" val="348482222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194563"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cs typeface="Arial" pitchFamily="34" charset="0"/>
            </a:endParaRPr>
          </a:p>
        </p:txBody>
      </p:sp>
      <p:sp>
        <p:nvSpPr>
          <p:cNvPr id="4" name="Slide Number Placeholder 3"/>
          <p:cNvSpPr>
            <a:spLocks noGrp="1"/>
          </p:cNvSpPr>
          <p:nvPr>
            <p:ph type="sldNum" sz="quarter" idx="5"/>
          </p:nvPr>
        </p:nvSpPr>
        <p:spPr/>
        <p:txBody>
          <a:bodyPr/>
          <a:lstStyle/>
          <a:p>
            <a:pPr>
              <a:defRPr/>
            </a:pPr>
            <a:fld id="{E8FC0704-2EE8-4E19-AB76-70CD1D97C06F}" type="slidenum">
              <a:rPr lang="en-GB" smtClean="0"/>
              <a:pPr>
                <a:defRPr/>
              </a:pPr>
              <a:t>98</a:t>
            </a:fld>
            <a:endParaRPr lang="en-GB"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50179" name="Rectangle 3"/>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GB" altLang="en-US" dirty="0" smtClean="0"/>
              <a:t>These are my contact details</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82947"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dirty="0" smtClean="0"/>
          </a:p>
        </p:txBody>
      </p:sp>
      <p:sp>
        <p:nvSpPr>
          <p:cNvPr id="82948"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1C884813-CBB8-4B5C-9CE7-215807B28101}" type="slidenum">
              <a:rPr lang="en-GB" sz="1200" smtClean="0"/>
              <a:pPr eaLnBrk="1" hangingPunct="1"/>
              <a:t>9</a:t>
            </a:fld>
            <a:endParaRPr lang="en-GB" sz="1200"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Rectangle 2"/>
          <p:cNvSpPr>
            <a:spLocks noGrp="1" noRot="1" noChangeAspect="1" noChangeArrowheads="1" noTextEdit="1"/>
          </p:cNvSpPr>
          <p:nvPr>
            <p:ph type="sldImg"/>
          </p:nvPr>
        </p:nvSpPr>
        <p:spPr bwMode="auto">
          <a:xfrm>
            <a:off x="1152525" y="692150"/>
            <a:ext cx="4554538" cy="3416300"/>
          </a:xfrm>
          <a:noFill/>
          <a:ln cap="flat">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14019" name="Rectangle 3"/>
          <p:cNvSpPr>
            <a:spLocks noGrp="1" noChangeArrowheads="1"/>
          </p:cNvSpPr>
          <p:nvPr>
            <p:ph type="body" idx="1"/>
          </p:nvPr>
        </p:nvSpPr>
        <p:spPr bwMode="auto">
          <a:xfrm>
            <a:off x="915988" y="4343400"/>
            <a:ext cx="5026025" cy="4114800"/>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0289" tIns="44353" rIns="90289" bIns="44353" numCol="1" anchor="t" anchorCtr="0" compatLnSpc="1">
            <a:prstTxWarp prst="textNoShape">
              <a:avLst/>
            </a:prstTxWarp>
          </a:bodyPr>
          <a:lstStyle/>
          <a:p>
            <a:endParaRPr lang="en-US" altLang="en-US"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38" name="Rectangle 2"/>
          <p:cNvSpPr>
            <a:spLocks noGrp="1" noRot="1" noChangeAspect="1" noChangeArrowheads="1" noTextEdit="1"/>
          </p:cNvSpPr>
          <p:nvPr>
            <p:ph type="sldImg"/>
          </p:nvPr>
        </p:nvSpPr>
        <p:spPr bwMode="auto">
          <a:xfrm>
            <a:off x="1152525" y="692150"/>
            <a:ext cx="4554538" cy="3416300"/>
          </a:xfrm>
          <a:noFill/>
          <a:ln cap="flat">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19139" name="Rectangle 3"/>
          <p:cNvSpPr>
            <a:spLocks noGrp="1" noChangeArrowheads="1"/>
          </p:cNvSpPr>
          <p:nvPr>
            <p:ph type="body" idx="1"/>
          </p:nvPr>
        </p:nvSpPr>
        <p:spPr bwMode="auto">
          <a:xfrm>
            <a:off x="915988" y="4343400"/>
            <a:ext cx="5026025" cy="4114800"/>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0289" tIns="44353" rIns="90289" bIns="44353" numCol="1" anchor="t" anchorCtr="0" compatLnSpc="1">
            <a:prstTxWarp prst="textNoShape">
              <a:avLst/>
            </a:prstTxWarp>
          </a:bodyPr>
          <a:lstStyle/>
          <a:p>
            <a:endParaRPr lang="en-US" altLang="en-US"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46BA1FE-D97B-42C4-88E3-511CEF2D9C77}" type="slidenum">
              <a:rPr lang="en-GB" smtClean="0"/>
              <a:pPr/>
              <a:t>13</a:t>
            </a:fld>
            <a:endParaRPr lang="en-GB" dirty="0"/>
          </a:p>
        </p:txBody>
      </p:sp>
    </p:spTree>
    <p:extLst>
      <p:ext uri="{BB962C8B-B14F-4D97-AF65-F5344CB8AC3E}">
        <p14:creationId xmlns:p14="http://schemas.microsoft.com/office/powerpoint/2010/main" xmlns="" val="21558019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46BA1FE-D97B-42C4-88E3-511CEF2D9C77}" type="slidenum">
              <a:rPr lang="en-GB" smtClean="0"/>
              <a:pPr/>
              <a:t>14</a:t>
            </a:fld>
            <a:endParaRPr lang="en-GB" dirty="0"/>
          </a:p>
        </p:txBody>
      </p:sp>
    </p:spTree>
    <p:extLst>
      <p:ext uri="{BB962C8B-B14F-4D97-AF65-F5344CB8AC3E}">
        <p14:creationId xmlns:p14="http://schemas.microsoft.com/office/powerpoint/2010/main" xmlns="" val="21558019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(Laver-Fawcett, 2012), involved the administration of the ACS to explore the participation of older people with dementia and their care-givers. </a:t>
            </a:r>
            <a:endParaRPr lang="en-GB" dirty="0" smtClean="0"/>
          </a:p>
          <a:p>
            <a:r>
              <a:rPr lang="en-GB" dirty="0" smtClean="0"/>
              <a:t>Findings </a:t>
            </a:r>
            <a:r>
              <a:rPr lang="en-GB" dirty="0"/>
              <a:t>indicated that the ACS was an effective measure of participation with these groups, however, a number of the ACS photographs depicting activities and some activity labels proved problematic for cultural reasons (Laver-Fawcett, 2012). </a:t>
            </a:r>
            <a:endParaRPr lang="en-GB" dirty="0" smtClean="0"/>
          </a:p>
          <a:p>
            <a:r>
              <a:rPr lang="en-GB" dirty="0" smtClean="0"/>
              <a:t>A </a:t>
            </a:r>
            <a:r>
              <a:rPr lang="en-GB" dirty="0"/>
              <a:t>major concern related to semantics as American English is used for the wording of ACS activity descriptions and several terms used appear uncommon in the UK. </a:t>
            </a:r>
            <a:endParaRPr lang="en-GB" dirty="0" smtClean="0"/>
          </a:p>
          <a:p>
            <a:r>
              <a:rPr lang="en-GB" dirty="0" smtClean="0"/>
              <a:t>For </a:t>
            </a:r>
            <a:r>
              <a:rPr lang="en-GB" dirty="0"/>
              <a:t>example: ‘Taking out the trash’ (the usual UK term is ‘putting out the rubbish’); ‘Yard maintenance’ (instead of ‘gardening’); and ‘Getting gas’ (rather than ‘going to get petrol / diesel’). </a:t>
            </a:r>
            <a:endParaRPr lang="en-GB" dirty="0" smtClean="0"/>
          </a:p>
          <a:p>
            <a:r>
              <a:rPr lang="en-GB" dirty="0" smtClean="0"/>
              <a:t>The </a:t>
            </a:r>
            <a:r>
              <a:rPr lang="en-GB" dirty="0"/>
              <a:t>content of some ACS photographs depict activities less usual in the UK, such as baseball (football, cricket or rugby are more common sports). </a:t>
            </a:r>
            <a:endParaRPr lang="en-GB" dirty="0" smtClean="0"/>
          </a:p>
          <a:p>
            <a:r>
              <a:rPr lang="en-GB" dirty="0" smtClean="0"/>
              <a:t>Some </a:t>
            </a:r>
            <a:r>
              <a:rPr lang="en-GB" dirty="0"/>
              <a:t>background environments were clearly American and cars showed the driver on the left-hand side whereas in the UK cars are right-hand drive (Laver-Fawcett, 2012). </a:t>
            </a:r>
          </a:p>
        </p:txBody>
      </p:sp>
      <p:sp>
        <p:nvSpPr>
          <p:cNvPr id="4" name="Slide Number Placeholder 3"/>
          <p:cNvSpPr>
            <a:spLocks noGrp="1"/>
          </p:cNvSpPr>
          <p:nvPr>
            <p:ph type="sldNum" sz="quarter" idx="10"/>
          </p:nvPr>
        </p:nvSpPr>
        <p:spPr/>
        <p:txBody>
          <a:bodyPr/>
          <a:lstStyle/>
          <a:p>
            <a:fld id="{346BA1FE-D97B-42C4-88E3-511CEF2D9C77}" type="slidenum">
              <a:rPr lang="en-GB" smtClean="0"/>
              <a:pPr/>
              <a:t>15</a:t>
            </a:fld>
            <a:endParaRPr lang="en-GB" dirty="0"/>
          </a:p>
        </p:txBody>
      </p:sp>
    </p:spTree>
    <p:extLst>
      <p:ext uri="{BB962C8B-B14F-4D97-AF65-F5344CB8AC3E}">
        <p14:creationId xmlns:p14="http://schemas.microsoft.com/office/powerpoint/2010/main" xmlns="" val="36277934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087D4CDB-8B52-4397-947E-6E2DA6F39BF9}" type="datetimeFigureOut">
              <a:rPr lang="en-GB" smtClean="0"/>
              <a:pPr/>
              <a:t>22/03/2017</a:t>
            </a:fld>
            <a:endParaRPr lang="en-GB" dirty="0"/>
          </a:p>
        </p:txBody>
      </p:sp>
      <p:sp>
        <p:nvSpPr>
          <p:cNvPr id="20" name="Footer Placeholder 19"/>
          <p:cNvSpPr>
            <a:spLocks noGrp="1"/>
          </p:cNvSpPr>
          <p:nvPr>
            <p:ph type="ftr" sz="quarter" idx="11"/>
          </p:nvPr>
        </p:nvSpPr>
        <p:spPr/>
        <p:txBody>
          <a:bodyPr/>
          <a:lstStyle>
            <a:extLst/>
          </a:lstStyle>
          <a:p>
            <a:endParaRPr lang="en-GB" dirty="0"/>
          </a:p>
        </p:txBody>
      </p:sp>
      <p:sp>
        <p:nvSpPr>
          <p:cNvPr id="10" name="Slide Number Placeholder 9"/>
          <p:cNvSpPr>
            <a:spLocks noGrp="1"/>
          </p:cNvSpPr>
          <p:nvPr>
            <p:ph type="sldNum" sz="quarter" idx="12"/>
          </p:nvPr>
        </p:nvSpPr>
        <p:spPr/>
        <p:txBody>
          <a:bodyPr/>
          <a:lstStyle>
            <a:extLst/>
          </a:lstStyle>
          <a:p>
            <a:fld id="{0A2016BB-08C8-4AAA-813E-ACFF4D6AE5AA}" type="slidenum">
              <a:rPr lang="en-GB" smtClean="0"/>
              <a:pPr/>
              <a:t>‹#›</a:t>
            </a:fld>
            <a:endParaRPr lang="en-GB" dirty="0"/>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87D4CDB-8B52-4397-947E-6E2DA6F39BF9}" type="datetimeFigureOut">
              <a:rPr lang="en-GB" smtClean="0"/>
              <a:pPr/>
              <a:t>22/03/2017</a:t>
            </a:fld>
            <a:endParaRPr lang="en-GB" dirty="0"/>
          </a:p>
        </p:txBody>
      </p:sp>
      <p:sp>
        <p:nvSpPr>
          <p:cNvPr id="5" name="Footer Placeholder 4"/>
          <p:cNvSpPr>
            <a:spLocks noGrp="1"/>
          </p:cNvSpPr>
          <p:nvPr>
            <p:ph type="ftr" sz="quarter" idx="11"/>
          </p:nvPr>
        </p:nvSpPr>
        <p:spPr/>
        <p:txBody>
          <a:bodyPr/>
          <a:lstStyle>
            <a:extLst/>
          </a:lstStyle>
          <a:p>
            <a:endParaRPr lang="en-GB" dirty="0"/>
          </a:p>
        </p:txBody>
      </p:sp>
      <p:sp>
        <p:nvSpPr>
          <p:cNvPr id="6" name="Slide Number Placeholder 5"/>
          <p:cNvSpPr>
            <a:spLocks noGrp="1"/>
          </p:cNvSpPr>
          <p:nvPr>
            <p:ph type="sldNum" sz="quarter" idx="12"/>
          </p:nvPr>
        </p:nvSpPr>
        <p:spPr/>
        <p:txBody>
          <a:bodyPr/>
          <a:lstStyle>
            <a:extLst/>
          </a:lstStyle>
          <a:p>
            <a:fld id="{0A2016BB-08C8-4AAA-813E-ACFF4D6AE5AA}" type="slidenum">
              <a:rPr lang="en-GB" smtClean="0"/>
              <a:pPr/>
              <a:t>‹#›</a:t>
            </a:fld>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87D4CDB-8B52-4397-947E-6E2DA6F39BF9}" type="datetimeFigureOut">
              <a:rPr lang="en-GB" smtClean="0"/>
              <a:pPr/>
              <a:t>22/03/2017</a:t>
            </a:fld>
            <a:endParaRPr lang="en-GB" dirty="0"/>
          </a:p>
        </p:txBody>
      </p:sp>
      <p:sp>
        <p:nvSpPr>
          <p:cNvPr id="5" name="Footer Placeholder 4"/>
          <p:cNvSpPr>
            <a:spLocks noGrp="1"/>
          </p:cNvSpPr>
          <p:nvPr>
            <p:ph type="ftr" sz="quarter" idx="11"/>
          </p:nvPr>
        </p:nvSpPr>
        <p:spPr/>
        <p:txBody>
          <a:bodyPr/>
          <a:lstStyle>
            <a:extLst/>
          </a:lstStyle>
          <a:p>
            <a:endParaRPr lang="en-GB" dirty="0"/>
          </a:p>
        </p:txBody>
      </p:sp>
      <p:sp>
        <p:nvSpPr>
          <p:cNvPr id="6" name="Slide Number Placeholder 5"/>
          <p:cNvSpPr>
            <a:spLocks noGrp="1"/>
          </p:cNvSpPr>
          <p:nvPr>
            <p:ph type="sldNum" sz="quarter" idx="12"/>
          </p:nvPr>
        </p:nvSpPr>
        <p:spPr/>
        <p:txBody>
          <a:bodyPr/>
          <a:lstStyle>
            <a:extLst/>
          </a:lstStyle>
          <a:p>
            <a:fld id="{0A2016BB-08C8-4AAA-813E-ACFF4D6AE5AA}" type="slidenum">
              <a:rPr lang="en-GB" smtClean="0"/>
              <a:pPr/>
              <a:t>‹#›</a:t>
            </a:fld>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87D4CDB-8B52-4397-947E-6E2DA6F39BF9}" type="datetimeFigureOut">
              <a:rPr lang="en-GB" smtClean="0"/>
              <a:pPr/>
              <a:t>22/03/2017</a:t>
            </a:fld>
            <a:endParaRPr lang="en-GB" dirty="0"/>
          </a:p>
        </p:txBody>
      </p:sp>
      <p:sp>
        <p:nvSpPr>
          <p:cNvPr id="5" name="Footer Placeholder 4"/>
          <p:cNvSpPr>
            <a:spLocks noGrp="1"/>
          </p:cNvSpPr>
          <p:nvPr>
            <p:ph type="ftr" sz="quarter" idx="11"/>
          </p:nvPr>
        </p:nvSpPr>
        <p:spPr/>
        <p:txBody>
          <a:bodyPr/>
          <a:lstStyle>
            <a:extLst/>
          </a:lstStyle>
          <a:p>
            <a:endParaRPr lang="en-GB" dirty="0"/>
          </a:p>
        </p:txBody>
      </p:sp>
      <p:sp>
        <p:nvSpPr>
          <p:cNvPr id="6" name="Slide Number Placeholder 5"/>
          <p:cNvSpPr>
            <a:spLocks noGrp="1"/>
          </p:cNvSpPr>
          <p:nvPr>
            <p:ph type="sldNum" sz="quarter" idx="12"/>
          </p:nvPr>
        </p:nvSpPr>
        <p:spPr/>
        <p:txBody>
          <a:bodyPr/>
          <a:lstStyle>
            <a:extLst/>
          </a:lstStyle>
          <a:p>
            <a:fld id="{0A2016BB-08C8-4AAA-813E-ACFF4D6AE5AA}" type="slidenum">
              <a:rPr lang="en-GB" smtClean="0"/>
              <a:pPr/>
              <a:t>‹#›</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087D4CDB-8B52-4397-947E-6E2DA6F39BF9}" type="datetimeFigureOut">
              <a:rPr lang="en-GB" smtClean="0"/>
              <a:pPr/>
              <a:t>22/03/2017</a:t>
            </a:fld>
            <a:endParaRPr lang="en-GB" dirty="0"/>
          </a:p>
        </p:txBody>
      </p:sp>
      <p:sp>
        <p:nvSpPr>
          <p:cNvPr id="5" name="Footer Placeholder 4"/>
          <p:cNvSpPr>
            <a:spLocks noGrp="1"/>
          </p:cNvSpPr>
          <p:nvPr>
            <p:ph type="ftr" sz="quarter" idx="11"/>
          </p:nvPr>
        </p:nvSpPr>
        <p:spPr/>
        <p:txBody>
          <a:bodyPr/>
          <a:lstStyle>
            <a:extLst/>
          </a:lstStyle>
          <a:p>
            <a:endParaRPr lang="en-GB" dirty="0"/>
          </a:p>
        </p:txBody>
      </p:sp>
      <p:sp>
        <p:nvSpPr>
          <p:cNvPr id="6" name="Slide Number Placeholder 5"/>
          <p:cNvSpPr>
            <a:spLocks noGrp="1"/>
          </p:cNvSpPr>
          <p:nvPr>
            <p:ph type="sldNum" sz="quarter" idx="12"/>
          </p:nvPr>
        </p:nvSpPr>
        <p:spPr/>
        <p:txBody>
          <a:bodyPr/>
          <a:lstStyle>
            <a:extLst/>
          </a:lstStyle>
          <a:p>
            <a:fld id="{0A2016BB-08C8-4AAA-813E-ACFF4D6AE5AA}" type="slidenum">
              <a:rPr lang="en-GB" smtClean="0"/>
              <a:pPr/>
              <a:t>‹#›</a:t>
            </a:fld>
            <a:endParaRPr lang="en-GB" dirty="0"/>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87D4CDB-8B52-4397-947E-6E2DA6F39BF9}" type="datetimeFigureOut">
              <a:rPr lang="en-GB" smtClean="0"/>
              <a:pPr/>
              <a:t>22/03/2017</a:t>
            </a:fld>
            <a:endParaRPr lang="en-GB" dirty="0"/>
          </a:p>
        </p:txBody>
      </p:sp>
      <p:sp>
        <p:nvSpPr>
          <p:cNvPr id="6" name="Footer Placeholder 5"/>
          <p:cNvSpPr>
            <a:spLocks noGrp="1"/>
          </p:cNvSpPr>
          <p:nvPr>
            <p:ph type="ftr" sz="quarter" idx="11"/>
          </p:nvPr>
        </p:nvSpPr>
        <p:spPr/>
        <p:txBody>
          <a:bodyPr/>
          <a:lstStyle>
            <a:extLst/>
          </a:lstStyle>
          <a:p>
            <a:endParaRPr lang="en-GB" dirty="0"/>
          </a:p>
        </p:txBody>
      </p:sp>
      <p:sp>
        <p:nvSpPr>
          <p:cNvPr id="7" name="Slide Number Placeholder 6"/>
          <p:cNvSpPr>
            <a:spLocks noGrp="1"/>
          </p:cNvSpPr>
          <p:nvPr>
            <p:ph type="sldNum" sz="quarter" idx="12"/>
          </p:nvPr>
        </p:nvSpPr>
        <p:spPr/>
        <p:txBody>
          <a:bodyPr/>
          <a:lstStyle>
            <a:extLst/>
          </a:lstStyle>
          <a:p>
            <a:fld id="{0A2016BB-08C8-4AAA-813E-ACFF4D6AE5AA}" type="slidenum">
              <a:rPr lang="en-GB" smtClean="0"/>
              <a:pPr/>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087D4CDB-8B52-4397-947E-6E2DA6F39BF9}" type="datetimeFigureOut">
              <a:rPr lang="en-GB" smtClean="0"/>
              <a:pPr/>
              <a:t>22/03/2017</a:t>
            </a:fld>
            <a:endParaRPr lang="en-GB" dirty="0"/>
          </a:p>
        </p:txBody>
      </p:sp>
      <p:sp>
        <p:nvSpPr>
          <p:cNvPr id="8" name="Footer Placeholder 7"/>
          <p:cNvSpPr>
            <a:spLocks noGrp="1"/>
          </p:cNvSpPr>
          <p:nvPr>
            <p:ph type="ftr" sz="quarter" idx="11"/>
          </p:nvPr>
        </p:nvSpPr>
        <p:spPr/>
        <p:txBody>
          <a:bodyPr/>
          <a:lstStyle>
            <a:extLst/>
          </a:lstStyle>
          <a:p>
            <a:endParaRPr lang="en-GB" dirty="0"/>
          </a:p>
        </p:txBody>
      </p:sp>
      <p:sp>
        <p:nvSpPr>
          <p:cNvPr id="9" name="Slide Number Placeholder 8"/>
          <p:cNvSpPr>
            <a:spLocks noGrp="1"/>
          </p:cNvSpPr>
          <p:nvPr>
            <p:ph type="sldNum" sz="quarter" idx="12"/>
          </p:nvPr>
        </p:nvSpPr>
        <p:spPr/>
        <p:txBody>
          <a:bodyPr/>
          <a:lstStyle>
            <a:extLst/>
          </a:lstStyle>
          <a:p>
            <a:fld id="{0A2016BB-08C8-4AAA-813E-ACFF4D6AE5AA}" type="slidenum">
              <a:rPr lang="en-GB" smtClean="0"/>
              <a:pPr/>
              <a:t>‹#›</a:t>
            </a:fld>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087D4CDB-8B52-4397-947E-6E2DA6F39BF9}" type="datetimeFigureOut">
              <a:rPr lang="en-GB" smtClean="0"/>
              <a:pPr/>
              <a:t>22/03/2017</a:t>
            </a:fld>
            <a:endParaRPr lang="en-GB" dirty="0"/>
          </a:p>
        </p:txBody>
      </p:sp>
      <p:sp>
        <p:nvSpPr>
          <p:cNvPr id="4" name="Footer Placeholder 3"/>
          <p:cNvSpPr>
            <a:spLocks noGrp="1"/>
          </p:cNvSpPr>
          <p:nvPr>
            <p:ph type="ftr" sz="quarter" idx="11"/>
          </p:nvPr>
        </p:nvSpPr>
        <p:spPr/>
        <p:txBody>
          <a:bodyPr/>
          <a:lstStyle>
            <a:extLst/>
          </a:lstStyle>
          <a:p>
            <a:endParaRPr lang="en-GB" dirty="0"/>
          </a:p>
        </p:txBody>
      </p:sp>
      <p:sp>
        <p:nvSpPr>
          <p:cNvPr id="5" name="Slide Number Placeholder 4"/>
          <p:cNvSpPr>
            <a:spLocks noGrp="1"/>
          </p:cNvSpPr>
          <p:nvPr>
            <p:ph type="sldNum" sz="quarter" idx="12"/>
          </p:nvPr>
        </p:nvSpPr>
        <p:spPr/>
        <p:txBody>
          <a:bodyPr/>
          <a:lstStyle>
            <a:extLst/>
          </a:lstStyle>
          <a:p>
            <a:fld id="{0A2016BB-08C8-4AAA-813E-ACFF4D6AE5AA}" type="slidenum">
              <a:rPr lang="en-GB" smtClean="0"/>
              <a:pPr/>
              <a:t>‹#›</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Date Placeholder 1"/>
          <p:cNvSpPr>
            <a:spLocks noGrp="1"/>
          </p:cNvSpPr>
          <p:nvPr>
            <p:ph type="dt" sz="half" idx="10"/>
          </p:nvPr>
        </p:nvSpPr>
        <p:spPr/>
        <p:txBody>
          <a:bodyPr/>
          <a:lstStyle>
            <a:extLst/>
          </a:lstStyle>
          <a:p>
            <a:fld id="{087D4CDB-8B52-4397-947E-6E2DA6F39BF9}" type="datetimeFigureOut">
              <a:rPr lang="en-GB" smtClean="0"/>
              <a:pPr/>
              <a:t>22/03/2017</a:t>
            </a:fld>
            <a:endParaRPr lang="en-GB" dirty="0"/>
          </a:p>
        </p:txBody>
      </p:sp>
      <p:sp>
        <p:nvSpPr>
          <p:cNvPr id="3" name="Footer Placeholder 2"/>
          <p:cNvSpPr>
            <a:spLocks noGrp="1"/>
          </p:cNvSpPr>
          <p:nvPr>
            <p:ph type="ftr" sz="quarter" idx="11"/>
          </p:nvPr>
        </p:nvSpPr>
        <p:spPr/>
        <p:txBody>
          <a:bodyPr/>
          <a:lstStyle>
            <a:extLst/>
          </a:lstStyle>
          <a:p>
            <a:endParaRPr lang="en-GB" dirty="0"/>
          </a:p>
        </p:txBody>
      </p:sp>
      <p:sp>
        <p:nvSpPr>
          <p:cNvPr id="4" name="Slide Number Placeholder 3"/>
          <p:cNvSpPr>
            <a:spLocks noGrp="1"/>
          </p:cNvSpPr>
          <p:nvPr>
            <p:ph type="sldNum" sz="quarter" idx="12"/>
          </p:nvPr>
        </p:nvSpPr>
        <p:spPr/>
        <p:txBody>
          <a:bodyPr/>
          <a:lstStyle>
            <a:extLst/>
          </a:lstStyle>
          <a:p>
            <a:fld id="{0A2016BB-08C8-4AAA-813E-ACFF4D6AE5AA}" type="slidenum">
              <a:rPr lang="en-GB" smtClean="0"/>
              <a:pPr/>
              <a:t>‹#›</a:t>
            </a:fld>
            <a:endParaRPr lang="en-GB" dirty="0"/>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87D4CDB-8B52-4397-947E-6E2DA6F39BF9}" type="datetimeFigureOut">
              <a:rPr lang="en-GB" smtClean="0"/>
              <a:pPr/>
              <a:t>22/03/2017</a:t>
            </a:fld>
            <a:endParaRPr lang="en-GB" dirty="0"/>
          </a:p>
        </p:txBody>
      </p:sp>
      <p:sp>
        <p:nvSpPr>
          <p:cNvPr id="6" name="Footer Placeholder 5"/>
          <p:cNvSpPr>
            <a:spLocks noGrp="1"/>
          </p:cNvSpPr>
          <p:nvPr>
            <p:ph type="ftr" sz="quarter" idx="11"/>
          </p:nvPr>
        </p:nvSpPr>
        <p:spPr/>
        <p:txBody>
          <a:bodyPr/>
          <a:lstStyle>
            <a:extLst/>
          </a:lstStyle>
          <a:p>
            <a:endParaRPr lang="en-GB" dirty="0"/>
          </a:p>
        </p:txBody>
      </p:sp>
      <p:sp>
        <p:nvSpPr>
          <p:cNvPr id="7" name="Slide Number Placeholder 6"/>
          <p:cNvSpPr>
            <a:spLocks noGrp="1"/>
          </p:cNvSpPr>
          <p:nvPr>
            <p:ph type="sldNum" sz="quarter" idx="12"/>
          </p:nvPr>
        </p:nvSpPr>
        <p:spPr/>
        <p:txBody>
          <a:bodyPr/>
          <a:lstStyle>
            <a:extLst/>
          </a:lstStyle>
          <a:p>
            <a:fld id="{0A2016BB-08C8-4AAA-813E-ACFF4D6AE5AA}" type="slidenum">
              <a:rPr lang="en-GB" smtClean="0"/>
              <a:pPr/>
              <a:t>‹#›</a:t>
            </a:fld>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087D4CDB-8B52-4397-947E-6E2DA6F39BF9}" type="datetimeFigureOut">
              <a:rPr lang="en-GB" smtClean="0"/>
              <a:pPr/>
              <a:t>22/03/2017</a:t>
            </a:fld>
            <a:endParaRPr lang="en-GB" dirty="0"/>
          </a:p>
        </p:txBody>
      </p:sp>
      <p:sp>
        <p:nvSpPr>
          <p:cNvPr id="6" name="Footer Placeholder 5"/>
          <p:cNvSpPr>
            <a:spLocks noGrp="1"/>
          </p:cNvSpPr>
          <p:nvPr>
            <p:ph type="ftr" sz="quarter" idx="11"/>
          </p:nvPr>
        </p:nvSpPr>
        <p:spPr/>
        <p:txBody>
          <a:bodyPr/>
          <a:lstStyle>
            <a:extLst/>
          </a:lstStyle>
          <a:p>
            <a:endParaRPr lang="en-GB" dirty="0"/>
          </a:p>
        </p:txBody>
      </p:sp>
      <p:sp>
        <p:nvSpPr>
          <p:cNvPr id="7" name="Slide Number Placeholder 6"/>
          <p:cNvSpPr>
            <a:spLocks noGrp="1"/>
          </p:cNvSpPr>
          <p:nvPr>
            <p:ph type="sldNum" sz="quarter" idx="12"/>
          </p:nvPr>
        </p:nvSpPr>
        <p:spPr/>
        <p:txBody>
          <a:bodyPr/>
          <a:lstStyle>
            <a:extLst/>
          </a:lstStyle>
          <a:p>
            <a:fld id="{0A2016BB-08C8-4AAA-813E-ACFF4D6AE5AA}" type="slidenum">
              <a:rPr lang="en-GB" smtClean="0"/>
              <a:pPr/>
              <a:t>‹#›</a:t>
            </a:fld>
            <a:endParaRPr lang="en-GB" dirty="0"/>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dirty="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dirty="0"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087D4CDB-8B52-4397-947E-6E2DA6F39BF9}" type="datetimeFigureOut">
              <a:rPr lang="en-GB" smtClean="0"/>
              <a:pPr/>
              <a:t>22/03/2017</a:t>
            </a:fld>
            <a:endParaRPr lang="en-GB" dirty="0"/>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GB" dirty="0"/>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0A2016BB-08C8-4AAA-813E-ACFF4D6AE5AA}" type="slidenum">
              <a:rPr lang="en-GB" smtClean="0"/>
              <a:pPr/>
              <a:t>‹#›</a:t>
            </a:fld>
            <a:endParaRPr lang="en-GB" dirty="0"/>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00.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3" Type="http://schemas.openxmlformats.org/officeDocument/2006/relationships/hyperlink" Target="mailto:a.laverfawcett@yorksj.ac.uk" TargetMode="External"/><Relationship Id="rId2" Type="http://schemas.openxmlformats.org/officeDocument/2006/relationships/notesSlide" Target="../notesSlides/notesSlide37.xml"/><Relationship Id="rId1" Type="http://schemas.openxmlformats.org/officeDocument/2006/relationships/slideLayout" Target="../slideLayouts/slideLayout7.xml"/><Relationship Id="rId5" Type="http://schemas.openxmlformats.org/officeDocument/2006/relationships/image" Target="../media/image71.jpeg"/><Relationship Id="rId4" Type="http://schemas.openxmlformats.org/officeDocument/2006/relationships/image" Target="../media/image2.emf"/></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1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17.xml.rels><?xml version="1.0" encoding="UTF-8" standalone="yes"?>
<Relationships xmlns="http://schemas.openxmlformats.org/package/2006/relationships"><Relationship Id="rId3" Type="http://schemas.openxmlformats.org/officeDocument/2006/relationships/image" Target="../media/image18.jpeg"/><Relationship Id="rId7" Type="http://schemas.openxmlformats.org/officeDocument/2006/relationships/image" Target="../media/image22.wmf"/><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21.jpeg"/><Relationship Id="rId5" Type="http://schemas.openxmlformats.org/officeDocument/2006/relationships/image" Target="../media/image20.wmf"/><Relationship Id="rId4" Type="http://schemas.openxmlformats.org/officeDocument/2006/relationships/image" Target="../media/image19.wmf"/></Relationships>
</file>

<file path=ppt/slides/_rels/slide1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hyperlink" Target="http://strokengine.ca/assess/module_acs_indepth-en.html"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microsoft.com/office/2007/relationships/hdphoto" Target="../media/hdphoto1.wdp"/></Relationships>
</file>

<file path=ppt/slides/_rels/slide21.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34.jpe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43.jpeg"/></Relationships>
</file>

<file path=ppt/slides/_rels/slide46.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image" Target="../media/image51.jpeg"/><Relationship Id="rId5" Type="http://schemas.openxmlformats.org/officeDocument/2006/relationships/image" Target="../media/image50.jpeg"/><Relationship Id="rId4" Type="http://schemas.openxmlformats.org/officeDocument/2006/relationships/image" Target="../media/image49.jpeg"/></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_rels/slide70.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2" Type="http://schemas.openxmlformats.org/officeDocument/2006/relationships/image" Target="../media/image56.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2" Type="http://schemas.openxmlformats.org/officeDocument/2006/relationships/image" Target="../media/image57.jpeg"/><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90.xml.rels><?xml version="1.0" encoding="UTF-8" standalone="yes"?>
<Relationships xmlns="http://schemas.openxmlformats.org/package/2006/relationships"><Relationship Id="rId2" Type="http://schemas.openxmlformats.org/officeDocument/2006/relationships/image" Target="../media/image58.jpeg"/><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image" Target="../media/image59.jpeg"/><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8" Type="http://schemas.openxmlformats.org/officeDocument/2006/relationships/image" Target="../media/image65.jpeg"/><Relationship Id="rId3" Type="http://schemas.openxmlformats.org/officeDocument/2006/relationships/image" Target="../media/image60.jpeg"/><Relationship Id="rId7" Type="http://schemas.openxmlformats.org/officeDocument/2006/relationships/image" Target="../media/image64.jpeg"/><Relationship Id="rId2" Type="http://schemas.openxmlformats.org/officeDocument/2006/relationships/notesSlide" Target="../notesSlides/notesSlide31.xml"/><Relationship Id="rId1" Type="http://schemas.openxmlformats.org/officeDocument/2006/relationships/slideLayout" Target="../slideLayouts/slideLayout4.xml"/><Relationship Id="rId6" Type="http://schemas.openxmlformats.org/officeDocument/2006/relationships/image" Target="../media/image63.jpeg"/><Relationship Id="rId5" Type="http://schemas.openxmlformats.org/officeDocument/2006/relationships/image" Target="../media/image62.jpeg"/><Relationship Id="rId4" Type="http://schemas.openxmlformats.org/officeDocument/2006/relationships/image" Target="../media/image61.jpeg"/></Relationships>
</file>

<file path=ppt/slides/_rels/slide94.xml.rels><?xml version="1.0" encoding="UTF-8" standalone="yes"?>
<Relationships xmlns="http://schemas.openxmlformats.org/package/2006/relationships"><Relationship Id="rId3" Type="http://schemas.openxmlformats.org/officeDocument/2006/relationships/hyperlink" Target="http://www.ncbi.nlm.nih.gov/pmc/articles/PMC2771729/" TargetMode="External"/><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3" Type="http://schemas.openxmlformats.org/officeDocument/2006/relationships/hyperlink" Target="http://abegs.org/sites/Research/DocLib1/&#1571;&#1580;&#1606;&#1576;&#1610;&#1577;/The%20Q-Sort%20Method%20in%20Personality%20Assessment%20and%20Psychiatric%20Research.pdf" TargetMode="External"/><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66.jpeg"/></Relationships>
</file>

<file path=ppt/slides/_rels/slide96.xml.rels><?xml version="1.0" encoding="UTF-8" standalone="yes"?>
<Relationships xmlns="http://schemas.openxmlformats.org/package/2006/relationships"><Relationship Id="rId3" Type="http://schemas.openxmlformats.org/officeDocument/2006/relationships/image" Target="../media/image67.jpe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3" Type="http://schemas.openxmlformats.org/officeDocument/2006/relationships/image" Target="../media/image67.jpe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oleObject" Target="???" TargetMode="External"/></Relationships>
</file>

<file path=ppt/slides/_rels/slide99.xml.rels><?xml version="1.0" encoding="UTF-8" standalone="yes"?>
<Relationships xmlns="http://schemas.openxmlformats.org/package/2006/relationships"><Relationship Id="rId2" Type="http://schemas.openxmlformats.org/officeDocument/2006/relationships/image" Target="../media/image6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43608" y="3068960"/>
            <a:ext cx="7848872" cy="2664296"/>
          </a:xfrm>
        </p:spPr>
        <p:txBody>
          <a:bodyPr>
            <a:noAutofit/>
          </a:bodyPr>
          <a:lstStyle/>
          <a:p>
            <a:r>
              <a:rPr lang="en-GB" sz="3200" b="1" dirty="0">
                <a:solidFill>
                  <a:schemeClr val="tx2"/>
                </a:solidFill>
                <a:latin typeface="Arial" pitchFamily="34" charset="0"/>
                <a:cs typeface="Arial" pitchFamily="34" charset="0"/>
              </a:rPr>
              <a:t>Alison Laver-Fawcett </a:t>
            </a:r>
            <a:r>
              <a:rPr lang="en-GB" sz="1800" b="1" dirty="0">
                <a:solidFill>
                  <a:schemeClr val="tx2"/>
                </a:solidFill>
                <a:effectLst/>
                <a:latin typeface="Arial" pitchFamily="34" charset="0"/>
                <a:cs typeface="Arial" pitchFamily="34" charset="0"/>
              </a:rPr>
              <a:t>PhD, OT(C), DipCOT, PCAP, </a:t>
            </a:r>
            <a:r>
              <a:rPr lang="en-GB" sz="2000" b="1" dirty="0">
                <a:solidFill>
                  <a:schemeClr val="tx2"/>
                </a:solidFill>
                <a:latin typeface="Arial" pitchFamily="34" charset="0"/>
                <a:cs typeface="Arial" pitchFamily="34" charset="0"/>
              </a:rPr>
              <a:t/>
            </a:r>
            <a:br>
              <a:rPr lang="en-GB" sz="2000" b="1" dirty="0">
                <a:solidFill>
                  <a:schemeClr val="tx2"/>
                </a:solidFill>
                <a:latin typeface="Arial" pitchFamily="34" charset="0"/>
                <a:cs typeface="Arial" pitchFamily="34" charset="0"/>
              </a:rPr>
            </a:br>
            <a:r>
              <a:rPr lang="en-GB" sz="2000" b="1" dirty="0" smtClean="0">
                <a:solidFill>
                  <a:schemeClr val="tx2"/>
                </a:solidFill>
                <a:latin typeface="Aharoni" panose="02010803020104030203" pitchFamily="2" charset="-79"/>
                <a:cs typeface="Aharoni" panose="02010803020104030203" pitchFamily="2" charset="-79"/>
              </a:rPr>
              <a:t>December </a:t>
            </a:r>
            <a:r>
              <a:rPr lang="en-GB" sz="3200" b="1" dirty="0" smtClean="0">
                <a:solidFill>
                  <a:srgbClr val="0070C0"/>
                </a:solidFill>
                <a:latin typeface="Aharoni" panose="02010803020104030203" pitchFamily="2" charset="-79"/>
                <a:cs typeface="Aharoni" panose="02010803020104030203" pitchFamily="2" charset="-79"/>
              </a:rPr>
              <a:t>2016</a:t>
            </a:r>
            <a:r>
              <a:rPr lang="en-GB" sz="3200" b="1" dirty="0">
                <a:solidFill>
                  <a:srgbClr val="0070C0"/>
                </a:solidFill>
                <a:latin typeface="Aharoni" panose="02010803020104030203" pitchFamily="2" charset="-79"/>
                <a:cs typeface="Aharoni" panose="02010803020104030203" pitchFamily="2" charset="-79"/>
              </a:rPr>
              <a:t/>
            </a:r>
            <a:br>
              <a:rPr lang="en-GB" sz="3200" b="1" dirty="0">
                <a:solidFill>
                  <a:srgbClr val="0070C0"/>
                </a:solidFill>
                <a:latin typeface="Aharoni" panose="02010803020104030203" pitchFamily="2" charset="-79"/>
                <a:cs typeface="Aharoni" panose="02010803020104030203" pitchFamily="2" charset="-79"/>
              </a:rPr>
            </a:br>
            <a:r>
              <a:rPr lang="en-GB" sz="3200" b="1" dirty="0">
                <a:solidFill>
                  <a:srgbClr val="00B0F0"/>
                </a:solidFill>
              </a:rPr>
              <a:t>a.laverfawcett@yorksj.ac.uk</a:t>
            </a:r>
            <a:br>
              <a:rPr lang="en-GB" sz="3200" b="1" dirty="0">
                <a:solidFill>
                  <a:srgbClr val="00B0F0"/>
                </a:solidFill>
              </a:rPr>
            </a:br>
            <a:endParaRPr lang="en-GB" sz="3200" b="1" dirty="0">
              <a:solidFill>
                <a:schemeClr val="accent3">
                  <a:lumMod val="75000"/>
                </a:schemeClr>
              </a:solidFill>
              <a:effectLst/>
              <a:latin typeface="+mn-lt"/>
            </a:endParaRPr>
          </a:p>
        </p:txBody>
      </p:sp>
      <p:pic>
        <p:nvPicPr>
          <p:cNvPr id="7" name="Picture 5"/>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187624" y="548680"/>
            <a:ext cx="2732087" cy="1652588"/>
          </a:xfrm>
          <a:prstGeom prst="rect">
            <a:avLst/>
          </a:prstGeom>
          <a:noFill/>
          <a:ln w="28575">
            <a:solidFill>
              <a:schemeClr val="tx2"/>
            </a:solidFill>
            <a:miter lim="800000"/>
            <a:headEnd/>
            <a:tailEnd/>
          </a:ln>
          <a:extLst>
            <a:ext uri="{909E8E84-426E-40DD-AFC4-6F175D3DCCD1}">
              <a14:hiddenFill xmlns:a14="http://schemas.microsoft.com/office/drawing/2010/main" xmlns="">
                <a:solidFill>
                  <a:srgbClr val="FFFFFF"/>
                </a:solidFill>
              </a14:hiddenFill>
            </a:ext>
          </a:extLst>
        </p:spPr>
      </p:pic>
      <p:sp>
        <p:nvSpPr>
          <p:cNvPr id="4" name="Rectangle 3"/>
          <p:cNvSpPr/>
          <p:nvPr/>
        </p:nvSpPr>
        <p:spPr>
          <a:xfrm>
            <a:off x="1001386" y="2492895"/>
            <a:ext cx="8142614" cy="646331"/>
          </a:xfrm>
          <a:prstGeom prst="rect">
            <a:avLst/>
          </a:prstGeom>
        </p:spPr>
        <p:txBody>
          <a:bodyPr wrap="none">
            <a:spAutoFit/>
          </a:bodyPr>
          <a:lstStyle/>
          <a:p>
            <a:r>
              <a:rPr lang="en-GB" sz="3600" b="1" dirty="0"/>
              <a:t>Activity Card Sort -United Kingdom </a:t>
            </a:r>
            <a:endParaRPr lang="en-GB" sz="3600" dirty="0"/>
          </a:p>
        </p:txBody>
      </p:sp>
    </p:spTree>
    <p:extLst>
      <p:ext uri="{BB962C8B-B14F-4D97-AF65-F5344CB8AC3E}">
        <p14:creationId xmlns:p14="http://schemas.microsoft.com/office/powerpoint/2010/main" xmlns="" val="11655573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6" name="Rectangle 2"/>
          <p:cNvSpPr>
            <a:spLocks noGrp="1" noChangeArrowheads="1"/>
          </p:cNvSpPr>
          <p:nvPr>
            <p:ph type="title" idx="4294967295"/>
          </p:nvPr>
        </p:nvSpPr>
        <p:spPr>
          <a:noFill/>
        </p:spPr>
        <p:txBody>
          <a:bodyPr lIns="90488" tIns="44450" rIns="90488" bIns="44450"/>
          <a:lstStyle/>
          <a:p>
            <a:pPr eaLnBrk="1" hangingPunct="1"/>
            <a:r>
              <a:rPr lang="en-GB" altLang="en-US" sz="4000" b="1" dirty="0" smtClean="0"/>
              <a:t>Descriptive Assessments</a:t>
            </a:r>
          </a:p>
        </p:txBody>
      </p:sp>
      <p:sp>
        <p:nvSpPr>
          <p:cNvPr id="26627" name="Rectangle 3"/>
          <p:cNvSpPr>
            <a:spLocks noGrp="1" noChangeArrowheads="1"/>
          </p:cNvSpPr>
          <p:nvPr>
            <p:ph type="body" idx="4294967295"/>
          </p:nvPr>
        </p:nvSpPr>
        <p:spPr>
          <a:xfrm>
            <a:off x="1187624" y="1643063"/>
            <a:ext cx="7086426" cy="4800600"/>
          </a:xfrm>
          <a:noFill/>
        </p:spPr>
        <p:txBody>
          <a:bodyPr lIns="90488" tIns="44450" rIns="90488" bIns="44450">
            <a:normAutofit lnSpcReduction="10000"/>
          </a:bodyPr>
          <a:lstStyle/>
          <a:p>
            <a:pPr eaLnBrk="1" hangingPunct="1"/>
            <a:r>
              <a:rPr lang="en-GB" altLang="en-US" sz="2800" dirty="0" smtClean="0"/>
              <a:t>Provide information which describes the current functional status of the client</a:t>
            </a:r>
          </a:p>
          <a:p>
            <a:pPr eaLnBrk="1" hangingPunct="1"/>
            <a:r>
              <a:rPr lang="en-GB" altLang="en-US" sz="2800" dirty="0" smtClean="0"/>
              <a:t>Focuses on the identification of the clients functional abilities and limitations</a:t>
            </a:r>
          </a:p>
          <a:p>
            <a:pPr eaLnBrk="1" hangingPunct="1"/>
            <a:r>
              <a:rPr lang="en-GB" altLang="en-US" sz="2800" dirty="0"/>
              <a:t>F</a:t>
            </a:r>
            <a:r>
              <a:rPr lang="en-GB" altLang="en-US" sz="2800" dirty="0" smtClean="0"/>
              <a:t>unctional status data is important for clinical decision making and for setting functionally oriented treatment goals</a:t>
            </a:r>
          </a:p>
          <a:p>
            <a:pPr eaLnBrk="1" hangingPunct="1"/>
            <a:r>
              <a:rPr lang="en-GB" altLang="en-US" sz="2800" dirty="0"/>
              <a:t>N</a:t>
            </a:r>
            <a:r>
              <a:rPr lang="en-GB" altLang="en-US" sz="2800" dirty="0" smtClean="0"/>
              <a:t>eed to be detailed and sensitive to determine factors which are limiting the client’s ability</a:t>
            </a:r>
            <a:br>
              <a:rPr lang="en-GB" altLang="en-US" sz="2800" dirty="0" smtClean="0"/>
            </a:br>
            <a:r>
              <a:rPr lang="en-GB" altLang="en-US" sz="2800" dirty="0" smtClean="0"/>
              <a:t>				</a:t>
            </a:r>
            <a:r>
              <a:rPr lang="en-GB" altLang="en-US" sz="2000" dirty="0" smtClean="0"/>
              <a:t>(Laver-Fawcett, 2012)</a:t>
            </a:r>
          </a:p>
        </p:txBody>
      </p:sp>
    </p:spTree>
    <p:extLst>
      <p:ext uri="{BB962C8B-B14F-4D97-AF65-F5344CB8AC3E}">
        <p14:creationId xmlns:p14="http://schemas.microsoft.com/office/powerpoint/2010/main" xmlns="" val="2234024361"/>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grpId="0" nodeType="withEffect">
                                  <p:stCondLst>
                                    <p:cond delay="0"/>
                                  </p:stCondLst>
                                  <p:childTnLst>
                                    <p:set>
                                      <p:cBhvr>
                                        <p:cTn id="6" dur="1" fill="hold">
                                          <p:stCondLst>
                                            <p:cond delay="0"/>
                                          </p:stCondLst>
                                        </p:cTn>
                                        <p:tgtEl>
                                          <p:spTgt spid="26626"/>
                                        </p:tgtEl>
                                        <p:attrNameLst>
                                          <p:attrName>style.visibility</p:attrName>
                                        </p:attrNameLst>
                                      </p:cBhvr>
                                      <p:to>
                                        <p:strVal val="visible"/>
                                      </p:to>
                                    </p:set>
                                    <p:anim calcmode="lin" valueType="num">
                                      <p:cBhvr>
                                        <p:cTn id="7" dur="1000" fill="hold"/>
                                        <p:tgtEl>
                                          <p:spTgt spid="26626"/>
                                        </p:tgtEl>
                                        <p:attrNameLst>
                                          <p:attrName>ppt_x</p:attrName>
                                        </p:attrNameLst>
                                      </p:cBhvr>
                                      <p:tavLst>
                                        <p:tav tm="0">
                                          <p:val>
                                            <p:strVal val="#ppt_x-.2"/>
                                          </p:val>
                                        </p:tav>
                                        <p:tav tm="100000">
                                          <p:val>
                                            <p:strVal val="#ppt_x"/>
                                          </p:val>
                                        </p:tav>
                                      </p:tavLst>
                                    </p:anim>
                                    <p:anim calcmode="lin" valueType="num">
                                      <p:cBhvr>
                                        <p:cTn id="8" dur="1000" fill="hold"/>
                                        <p:tgtEl>
                                          <p:spTgt spid="26626"/>
                                        </p:tgtEl>
                                        <p:attrNameLst>
                                          <p:attrName>ppt_y</p:attrName>
                                        </p:attrNameLst>
                                      </p:cBhvr>
                                      <p:tavLst>
                                        <p:tav tm="0">
                                          <p:val>
                                            <p:strVal val="#ppt_y"/>
                                          </p:val>
                                        </p:tav>
                                        <p:tav tm="100000">
                                          <p:val>
                                            <p:strVal val="#ppt_y"/>
                                          </p:val>
                                        </p:tav>
                                      </p:tavLst>
                                    </p:anim>
                                    <p:animEffect transition="in" filter="wipe(right)" prLst="gradientSize: 0.1">
                                      <p:cBhvr>
                                        <p:cTn id="9" dur="1000"/>
                                        <p:tgtEl>
                                          <p:spTgt spid="26626"/>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6627">
                                            <p:txEl>
                                              <p:pRg st="0" end="0"/>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6627">
                                            <p:txEl>
                                              <p:pRg st="1" end="1"/>
                                            </p:txEl>
                                          </p:spTgt>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26627">
                                            <p:txEl>
                                              <p:pRg st="2" end="2"/>
                                            </p:txEl>
                                          </p:spTgt>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2662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6" grpId="0"/>
      <p:bldP spid="26627" grpId="0" build="p"/>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p:txBody>
          <a:bodyPr>
            <a:normAutofit/>
          </a:bodyPr>
          <a:lstStyle/>
          <a:p>
            <a:pPr marL="82296" indent="0">
              <a:buNone/>
            </a:pPr>
            <a:r>
              <a:rPr lang="en-GB" b="1" dirty="0"/>
              <a:t>Declarations of </a:t>
            </a:r>
            <a:r>
              <a:rPr lang="en-GB" b="1" dirty="0" smtClean="0"/>
              <a:t>interest</a:t>
            </a:r>
            <a:r>
              <a:rPr lang="en-GB" b="1" dirty="0"/>
              <a:t>:</a:t>
            </a:r>
            <a:r>
              <a:rPr lang="en-GB" dirty="0"/>
              <a:t> </a:t>
            </a:r>
            <a:endParaRPr lang="en-GB" dirty="0" smtClean="0"/>
          </a:p>
          <a:p>
            <a:r>
              <a:rPr lang="en-GB" dirty="0" smtClean="0"/>
              <a:t>The </a:t>
            </a:r>
            <a:r>
              <a:rPr lang="en-GB" dirty="0"/>
              <a:t>first author </a:t>
            </a:r>
            <a:r>
              <a:rPr lang="en-GB" dirty="0" smtClean="0"/>
              <a:t>and YSJU maintains </a:t>
            </a:r>
            <a:r>
              <a:rPr lang="en-GB" dirty="0"/>
              <a:t>copyright of the Activity Card Sort-United Kingdom (ACS-UK). The ACS-UK manual and cards may be published for-profit in future.</a:t>
            </a:r>
          </a:p>
          <a:p>
            <a:pPr marL="82296" indent="0">
              <a:buNone/>
            </a:pPr>
            <a:endParaRPr lang="en-GB" dirty="0"/>
          </a:p>
        </p:txBody>
      </p:sp>
      <p:pic>
        <p:nvPicPr>
          <p:cNvPr id="4" name="Picture 2" descr="S:\Health and Life Sciences\Research\Individual staff folders\Alison LF\ACS\ACS photos taken autumn 2012\SAM_0517.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164288" y="188640"/>
            <a:ext cx="1691680" cy="1268760"/>
          </a:xfrm>
          <a:prstGeom prst="rect">
            <a:avLst/>
          </a:prstGeom>
          <a:noFill/>
          <a:ln w="25400">
            <a:solidFill>
              <a:schemeClr val="tx1"/>
            </a:solidFill>
          </a:ln>
          <a:extLst>
            <a:ext uri="{909E8E84-426E-40DD-AFC4-6F175D3DCCD1}">
              <a14:hiddenFill xmlns:a14="http://schemas.microsoft.com/office/drawing/2010/main" xmlns="">
                <a:solidFill>
                  <a:srgbClr val="FFFFFF"/>
                </a:solidFill>
              </a14:hiddenFill>
            </a:ext>
          </a:extLst>
        </p:spPr>
      </p:pic>
      <p:pic>
        <p:nvPicPr>
          <p:cNvPr id="5" name="Picture 2" descr="S:\Health and Life Sciences\Research\Individual staff folders\Alison LF\ACS\Dissertation Photos\24. Taking Care of Others.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51520" y="4845023"/>
            <a:ext cx="1347614" cy="1796819"/>
          </a:xfrm>
          <a:prstGeom prst="rect">
            <a:avLst/>
          </a:prstGeom>
          <a:noFill/>
          <a:ln w="25400">
            <a:solidFill>
              <a:schemeClr val="tx1"/>
            </a:solidFill>
          </a:ln>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2449640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Further Acknowledgments</a:t>
            </a:r>
            <a:endParaRPr lang="en-GB" dirty="0"/>
          </a:p>
        </p:txBody>
      </p:sp>
      <p:sp>
        <p:nvSpPr>
          <p:cNvPr id="3" name="Content Placeholder 2"/>
          <p:cNvSpPr>
            <a:spLocks noGrp="1"/>
          </p:cNvSpPr>
          <p:nvPr>
            <p:ph idx="1"/>
          </p:nvPr>
        </p:nvSpPr>
        <p:spPr>
          <a:xfrm>
            <a:off x="1435608" y="1447800"/>
            <a:ext cx="7498080" cy="4861520"/>
          </a:xfrm>
        </p:spPr>
        <p:txBody>
          <a:bodyPr>
            <a:normAutofit/>
          </a:bodyPr>
          <a:lstStyle/>
          <a:p>
            <a:pPr>
              <a:lnSpc>
                <a:spcPct val="120000"/>
              </a:lnSpc>
            </a:pPr>
            <a:r>
              <a:rPr lang="en-GB" dirty="0" smtClean="0"/>
              <a:t>Dr </a:t>
            </a:r>
            <a:r>
              <a:rPr lang="en-GB" dirty="0"/>
              <a:t>Katrina Bannigan who co-supervised the first </a:t>
            </a:r>
            <a:r>
              <a:rPr lang="en-GB" dirty="0" smtClean="0"/>
              <a:t>sample data </a:t>
            </a:r>
            <a:r>
              <a:rPr lang="en-GB" dirty="0"/>
              <a:t>collection </a:t>
            </a:r>
            <a:r>
              <a:rPr lang="en-GB" dirty="0" smtClean="0"/>
              <a:t>and Sarah </a:t>
            </a:r>
            <a:r>
              <a:rPr lang="en-GB" dirty="0"/>
              <a:t>Mallinson who provided an introduction to </a:t>
            </a:r>
            <a:r>
              <a:rPr lang="en-GB" dirty="0" smtClean="0"/>
              <a:t>this student </a:t>
            </a:r>
            <a:r>
              <a:rPr lang="en-GB" dirty="0"/>
              <a:t>research group on the administration of the </a:t>
            </a:r>
            <a:r>
              <a:rPr lang="en-GB" dirty="0" smtClean="0"/>
              <a:t>ACS-UK for the face validity and clinical utility study 2011-12. </a:t>
            </a:r>
          </a:p>
          <a:p>
            <a:endParaRPr lang="en-GB" dirty="0"/>
          </a:p>
        </p:txBody>
      </p:sp>
    </p:spTree>
    <p:extLst>
      <p:ext uri="{BB962C8B-B14F-4D97-AF65-F5344CB8AC3E}">
        <p14:creationId xmlns:p14="http://schemas.microsoft.com/office/powerpoint/2010/main" xmlns="" val="22736353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idx="4294967295"/>
          </p:nvPr>
        </p:nvSpPr>
        <p:spPr>
          <a:xfrm>
            <a:off x="1187624" y="274638"/>
            <a:ext cx="7041976" cy="1143000"/>
          </a:xfrm>
        </p:spPr>
        <p:txBody>
          <a:bodyPr/>
          <a:lstStyle/>
          <a:p>
            <a:pPr eaLnBrk="1" hangingPunct="1"/>
            <a:r>
              <a:rPr lang="en-GB" altLang="en-US" b="1" dirty="0" smtClean="0"/>
              <a:t>Contact details</a:t>
            </a:r>
          </a:p>
        </p:txBody>
      </p:sp>
      <p:sp>
        <p:nvSpPr>
          <p:cNvPr id="25603" name="Rectangle 3"/>
          <p:cNvSpPr>
            <a:spLocks noGrp="1" noChangeArrowheads="1"/>
          </p:cNvSpPr>
          <p:nvPr>
            <p:ph type="body" idx="4294967295"/>
          </p:nvPr>
        </p:nvSpPr>
        <p:spPr>
          <a:xfrm>
            <a:off x="971600" y="1643063"/>
            <a:ext cx="8172400" cy="4376737"/>
          </a:xfrm>
        </p:spPr>
        <p:txBody>
          <a:bodyPr>
            <a:normAutofit fontScale="92500" lnSpcReduction="10000"/>
          </a:bodyPr>
          <a:lstStyle/>
          <a:p>
            <a:pPr>
              <a:buFont typeface="Wingdings" pitchFamily="2" charset="2"/>
              <a:buNone/>
            </a:pPr>
            <a:r>
              <a:rPr lang="en-GB" altLang="en-US" sz="2400" b="1" dirty="0" smtClean="0">
                <a:latin typeface="Helvetica" pitchFamily="34" charset="0"/>
              </a:rPr>
              <a:t>Alison J. Laver-Fawcett, PhD, O.T.(C), DipCOT, PCAP</a:t>
            </a:r>
            <a:endParaRPr lang="en-GB" altLang="en-US" sz="2400" dirty="0" smtClean="0">
              <a:latin typeface="Helvetica" pitchFamily="34" charset="0"/>
            </a:endParaRPr>
          </a:p>
          <a:p>
            <a:pPr>
              <a:buFont typeface="Wingdings" pitchFamily="2" charset="2"/>
              <a:buNone/>
            </a:pPr>
            <a:endParaRPr lang="en-GB" altLang="en-US" sz="2400" dirty="0" smtClean="0">
              <a:latin typeface="Helvetica" pitchFamily="34" charset="0"/>
            </a:endParaRPr>
          </a:p>
          <a:p>
            <a:pPr>
              <a:buFont typeface="Wingdings" pitchFamily="2" charset="2"/>
              <a:buNone/>
            </a:pPr>
            <a:r>
              <a:rPr lang="en-GB" altLang="en-US" sz="2400" dirty="0" smtClean="0">
                <a:latin typeface="Helvetica" pitchFamily="34" charset="0"/>
              </a:rPr>
              <a:t>Faculty of Health and Life Sciences</a:t>
            </a:r>
          </a:p>
          <a:p>
            <a:pPr>
              <a:buFont typeface="Wingdings" pitchFamily="2" charset="2"/>
              <a:buNone/>
            </a:pPr>
            <a:r>
              <a:rPr lang="en-GB" altLang="en-US" sz="2400" dirty="0" smtClean="0">
                <a:latin typeface="Helvetica" pitchFamily="34" charset="0"/>
              </a:rPr>
              <a:t>York St John University</a:t>
            </a:r>
          </a:p>
          <a:p>
            <a:pPr>
              <a:buFont typeface="Wingdings" pitchFamily="2" charset="2"/>
              <a:buNone/>
            </a:pPr>
            <a:r>
              <a:rPr lang="en-GB" altLang="en-US" sz="2400" dirty="0" smtClean="0">
                <a:latin typeface="Helvetica" pitchFamily="34" charset="0"/>
              </a:rPr>
              <a:t>Lord Mayor’s Walk, York</a:t>
            </a:r>
          </a:p>
          <a:p>
            <a:pPr>
              <a:buFont typeface="Wingdings" pitchFamily="2" charset="2"/>
              <a:buNone/>
            </a:pPr>
            <a:r>
              <a:rPr lang="en-GB" altLang="en-US" sz="2400" dirty="0" smtClean="0">
                <a:latin typeface="Helvetica" pitchFamily="34" charset="0"/>
              </a:rPr>
              <a:t>YO31 7EX</a:t>
            </a:r>
          </a:p>
          <a:p>
            <a:pPr>
              <a:buFont typeface="Wingdings" pitchFamily="2" charset="2"/>
              <a:buNone/>
            </a:pPr>
            <a:endParaRPr lang="en-GB" altLang="en-US" sz="2400" dirty="0" smtClean="0">
              <a:latin typeface="Helvetica" pitchFamily="34" charset="0"/>
            </a:endParaRPr>
          </a:p>
          <a:p>
            <a:pPr>
              <a:buFont typeface="Wingdings" pitchFamily="2" charset="2"/>
              <a:buNone/>
            </a:pPr>
            <a:r>
              <a:rPr lang="en-GB" altLang="en-US" sz="2400" dirty="0" smtClean="0">
                <a:latin typeface="Helvetica" pitchFamily="34" charset="0"/>
              </a:rPr>
              <a:t>+44(0)1904-624624</a:t>
            </a:r>
          </a:p>
          <a:p>
            <a:pPr>
              <a:buFont typeface="Wingdings" pitchFamily="2" charset="2"/>
              <a:buNone/>
            </a:pPr>
            <a:endParaRPr lang="en-GB" altLang="en-US" sz="2400" dirty="0" smtClean="0">
              <a:latin typeface="Helvetica" pitchFamily="34" charset="0"/>
            </a:endParaRPr>
          </a:p>
          <a:p>
            <a:pPr>
              <a:buFont typeface="Wingdings" pitchFamily="2" charset="2"/>
              <a:buNone/>
            </a:pPr>
            <a:r>
              <a:rPr lang="en-GB" altLang="en-US" sz="2400" dirty="0" smtClean="0">
                <a:latin typeface="Helvetica" pitchFamily="34" charset="0"/>
                <a:hlinkClick r:id="rId3"/>
              </a:rPr>
              <a:t>a.laverfawcett@yorksj.ac.uk</a:t>
            </a:r>
            <a:endParaRPr lang="en-GB" altLang="en-US" sz="2400" dirty="0" smtClean="0">
              <a:latin typeface="Helvetica" pitchFamily="34" charset="0"/>
            </a:endParaRPr>
          </a:p>
          <a:p>
            <a:pPr>
              <a:buNone/>
            </a:pPr>
            <a:r>
              <a:rPr lang="en-GB" sz="2400" dirty="0" smtClean="0">
                <a:solidFill>
                  <a:srgbClr val="00B0F0"/>
                </a:solidFill>
              </a:rPr>
              <a:t>www.yorksj.ac.uk</a:t>
            </a:r>
            <a:endParaRPr lang="en-GB" sz="2400" dirty="0">
              <a:solidFill>
                <a:srgbClr val="00B0F0"/>
              </a:solidFill>
            </a:endParaRPr>
          </a:p>
          <a:p>
            <a:pPr>
              <a:buFont typeface="Wingdings" pitchFamily="2" charset="2"/>
              <a:buNone/>
            </a:pPr>
            <a:endParaRPr lang="en-GB" altLang="en-US" sz="2400" dirty="0" smtClean="0">
              <a:latin typeface="Helvetica" pitchFamily="34" charset="0"/>
            </a:endParaRPr>
          </a:p>
        </p:txBody>
      </p:sp>
      <p:pic>
        <p:nvPicPr>
          <p:cNvPr id="25604" name="Picture 5"/>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5868144" y="5013176"/>
            <a:ext cx="2732087" cy="1652588"/>
          </a:xfrm>
          <a:prstGeom prst="rect">
            <a:avLst/>
          </a:prstGeom>
          <a:noFill/>
          <a:ln w="28575">
            <a:solidFill>
              <a:schemeClr val="tx2"/>
            </a:solidFill>
            <a:miter lim="800000"/>
            <a:headEnd/>
            <a:tailEnd/>
          </a:ln>
          <a:extLst>
            <a:ext uri="{909E8E84-426E-40DD-AFC4-6F175D3DCCD1}">
              <a14:hiddenFill xmlns:a14="http://schemas.microsoft.com/office/drawing/2010/main" xmlns="">
                <a:solidFill>
                  <a:srgbClr val="FFFFFF"/>
                </a:solidFill>
              </a14:hiddenFill>
            </a:ext>
          </a:extLst>
        </p:spPr>
      </p:pic>
      <p:pic>
        <p:nvPicPr>
          <p:cNvPr id="10243" name="Picture 3" descr="\\docs\Personal\A.LaverFawcett\My Pictures\ALF close up 2 2011.jpg"/>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6732240" y="2306860"/>
            <a:ext cx="1867991" cy="2801987"/>
          </a:xfrm>
          <a:prstGeom prst="rect">
            <a:avLst/>
          </a:prstGeom>
          <a:noFill/>
          <a:ln w="28575">
            <a:solidFill>
              <a:schemeClr val="tx2"/>
            </a:solidFill>
          </a:ln>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390857602"/>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6" name="Rectangle 2"/>
          <p:cNvSpPr>
            <a:spLocks noGrp="1" noChangeArrowheads="1"/>
          </p:cNvSpPr>
          <p:nvPr>
            <p:ph type="title" idx="4294967295"/>
          </p:nvPr>
        </p:nvSpPr>
        <p:spPr>
          <a:noFill/>
        </p:spPr>
        <p:txBody>
          <a:bodyPr lIns="90488" tIns="44450" rIns="90488" bIns="44450"/>
          <a:lstStyle/>
          <a:p>
            <a:pPr eaLnBrk="1" hangingPunct="1"/>
            <a:r>
              <a:rPr lang="en-GB" altLang="en-US" sz="4000" b="1" dirty="0" smtClean="0"/>
              <a:t>Evaluative Assessments</a:t>
            </a:r>
          </a:p>
        </p:txBody>
      </p:sp>
      <p:sp>
        <p:nvSpPr>
          <p:cNvPr id="31747" name="Rectangle 3"/>
          <p:cNvSpPr>
            <a:spLocks noGrp="1" noChangeArrowheads="1"/>
          </p:cNvSpPr>
          <p:nvPr>
            <p:ph type="body" idx="4294967295"/>
          </p:nvPr>
        </p:nvSpPr>
        <p:spPr>
          <a:xfrm>
            <a:off x="1116013" y="1557338"/>
            <a:ext cx="7477125" cy="4114800"/>
          </a:xfrm>
          <a:noFill/>
        </p:spPr>
        <p:txBody>
          <a:bodyPr lIns="90488" tIns="44450" rIns="90488" bIns="44450">
            <a:normAutofit lnSpcReduction="10000"/>
          </a:bodyPr>
          <a:lstStyle/>
          <a:p>
            <a:pPr eaLnBrk="1" hangingPunct="1">
              <a:lnSpc>
                <a:spcPct val="90000"/>
              </a:lnSpc>
            </a:pPr>
            <a:r>
              <a:rPr lang="en-GB" altLang="en-US" sz="2800" dirty="0" smtClean="0"/>
              <a:t>are used to detect change in the client’s occupational performance and / or performance component functioning over time</a:t>
            </a:r>
          </a:p>
          <a:p>
            <a:pPr eaLnBrk="1" hangingPunct="1">
              <a:lnSpc>
                <a:spcPct val="90000"/>
              </a:lnSpc>
            </a:pPr>
            <a:r>
              <a:rPr lang="en-GB" altLang="en-US" sz="2800" dirty="0" smtClean="0"/>
              <a:t>can be used to monitor the client’s progress during rehabilitation and determine the effectiveness of a specific treatment intervention</a:t>
            </a:r>
          </a:p>
          <a:p>
            <a:pPr>
              <a:lnSpc>
                <a:spcPct val="90000"/>
              </a:lnSpc>
            </a:pPr>
            <a:r>
              <a:rPr lang="en-GB" altLang="en-US" sz="2800" dirty="0" smtClean="0"/>
              <a:t>need to be sensitive and have established test-retest </a:t>
            </a:r>
            <a:r>
              <a:rPr lang="en-GB" altLang="en-US" sz="2800" dirty="0"/>
              <a:t>reliability</a:t>
            </a:r>
            <a:br>
              <a:rPr lang="en-GB" altLang="en-US" sz="2800" dirty="0"/>
            </a:br>
            <a:r>
              <a:rPr lang="en-GB" altLang="en-US" sz="2800" dirty="0" smtClean="0"/>
              <a:t/>
            </a:r>
            <a:br>
              <a:rPr lang="en-GB" altLang="en-US" sz="2800" dirty="0" smtClean="0"/>
            </a:br>
            <a:r>
              <a:rPr lang="en-GB" altLang="en-US" sz="2800" dirty="0" smtClean="0"/>
              <a:t>					</a:t>
            </a:r>
            <a:r>
              <a:rPr lang="en-GB" altLang="en-US" sz="2000" dirty="0" smtClean="0"/>
              <a:t>(</a:t>
            </a:r>
            <a:r>
              <a:rPr lang="en-GB" altLang="en-US" sz="2000" dirty="0"/>
              <a:t>Laver-Fawcett, 2012)</a:t>
            </a:r>
          </a:p>
          <a:p>
            <a:pPr eaLnBrk="1" hangingPunct="1">
              <a:lnSpc>
                <a:spcPct val="90000"/>
              </a:lnSpc>
            </a:pPr>
            <a:endParaRPr lang="en-GB" altLang="en-US" sz="2800" dirty="0" smtClean="0"/>
          </a:p>
        </p:txBody>
      </p:sp>
    </p:spTree>
    <p:extLst>
      <p:ext uri="{BB962C8B-B14F-4D97-AF65-F5344CB8AC3E}">
        <p14:creationId xmlns:p14="http://schemas.microsoft.com/office/powerpoint/2010/main" xmlns="" val="615111185"/>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grpId="0" nodeType="withEffect">
                                  <p:stCondLst>
                                    <p:cond delay="0"/>
                                  </p:stCondLst>
                                  <p:childTnLst>
                                    <p:set>
                                      <p:cBhvr>
                                        <p:cTn id="6" dur="1" fill="hold">
                                          <p:stCondLst>
                                            <p:cond delay="0"/>
                                          </p:stCondLst>
                                        </p:cTn>
                                        <p:tgtEl>
                                          <p:spTgt spid="31746"/>
                                        </p:tgtEl>
                                        <p:attrNameLst>
                                          <p:attrName>style.visibility</p:attrName>
                                        </p:attrNameLst>
                                      </p:cBhvr>
                                      <p:to>
                                        <p:strVal val="visible"/>
                                      </p:to>
                                    </p:set>
                                    <p:anim calcmode="lin" valueType="num">
                                      <p:cBhvr>
                                        <p:cTn id="7" dur="1000" fill="hold"/>
                                        <p:tgtEl>
                                          <p:spTgt spid="31746"/>
                                        </p:tgtEl>
                                        <p:attrNameLst>
                                          <p:attrName>ppt_x</p:attrName>
                                        </p:attrNameLst>
                                      </p:cBhvr>
                                      <p:tavLst>
                                        <p:tav tm="0">
                                          <p:val>
                                            <p:strVal val="#ppt_x-.2"/>
                                          </p:val>
                                        </p:tav>
                                        <p:tav tm="100000">
                                          <p:val>
                                            <p:strVal val="#ppt_x"/>
                                          </p:val>
                                        </p:tav>
                                      </p:tavLst>
                                    </p:anim>
                                    <p:anim calcmode="lin" valueType="num">
                                      <p:cBhvr>
                                        <p:cTn id="8" dur="1000" fill="hold"/>
                                        <p:tgtEl>
                                          <p:spTgt spid="31746"/>
                                        </p:tgtEl>
                                        <p:attrNameLst>
                                          <p:attrName>ppt_y</p:attrName>
                                        </p:attrNameLst>
                                      </p:cBhvr>
                                      <p:tavLst>
                                        <p:tav tm="0">
                                          <p:val>
                                            <p:strVal val="#ppt_y"/>
                                          </p:val>
                                        </p:tav>
                                        <p:tav tm="100000">
                                          <p:val>
                                            <p:strVal val="#ppt_y"/>
                                          </p:val>
                                        </p:tav>
                                      </p:tavLst>
                                    </p:anim>
                                    <p:animEffect transition="in" filter="wipe(right)" prLst="gradientSize: 0.1">
                                      <p:cBhvr>
                                        <p:cTn id="9" dur="1000"/>
                                        <p:tgtEl>
                                          <p:spTgt spid="31746"/>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31747">
                                            <p:txEl>
                                              <p:pRg st="0" end="0"/>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31747">
                                            <p:txEl>
                                              <p:pRg st="1" end="1"/>
                                            </p:txEl>
                                          </p:spTgt>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3174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6" grpId="0"/>
      <p:bldP spid="31747"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solidFill>
                  <a:srgbClr val="0070C0"/>
                </a:solidFill>
              </a:rPr>
              <a:t>Uses of the ACS</a:t>
            </a:r>
            <a:endParaRPr lang="en-US" b="1" dirty="0">
              <a:solidFill>
                <a:srgbClr val="0070C0"/>
              </a:solidFill>
            </a:endParaRPr>
          </a:p>
        </p:txBody>
      </p:sp>
      <p:sp>
        <p:nvSpPr>
          <p:cNvPr id="3" name="Content Placeholder 2"/>
          <p:cNvSpPr>
            <a:spLocks noGrp="1"/>
          </p:cNvSpPr>
          <p:nvPr>
            <p:ph idx="1"/>
          </p:nvPr>
        </p:nvSpPr>
        <p:spPr>
          <a:xfrm>
            <a:off x="1043607" y="1484784"/>
            <a:ext cx="7612079" cy="5184576"/>
          </a:xfrm>
        </p:spPr>
        <p:txBody>
          <a:bodyPr>
            <a:normAutofit fontScale="55000" lnSpcReduction="20000"/>
          </a:bodyPr>
          <a:lstStyle/>
          <a:p>
            <a:pPr>
              <a:lnSpc>
                <a:spcPct val="120000"/>
              </a:lnSpc>
            </a:pPr>
            <a:r>
              <a:rPr lang="en-GB" sz="3300" dirty="0" smtClean="0"/>
              <a:t>The Activity Card Sort (ACS) measures an individual's occupational performance </a:t>
            </a:r>
            <a:r>
              <a:rPr lang="en-GB" sz="3300" i="1" dirty="0" smtClean="0">
                <a:solidFill>
                  <a:schemeClr val="bg2">
                    <a:lumMod val="50000"/>
                  </a:schemeClr>
                </a:solidFill>
              </a:rPr>
              <a:t>(descriptive assessment)</a:t>
            </a:r>
          </a:p>
          <a:p>
            <a:pPr>
              <a:lnSpc>
                <a:spcPct val="120000"/>
              </a:lnSpc>
            </a:pPr>
            <a:r>
              <a:rPr lang="en-GB" sz="3300" dirty="0" smtClean="0"/>
              <a:t>Used to monitor changes in activity participation over time due to a chronic health condition, a stroke or aging </a:t>
            </a:r>
            <a:r>
              <a:rPr lang="en-GB" sz="3300" i="1" dirty="0" smtClean="0">
                <a:solidFill>
                  <a:schemeClr val="bg2">
                    <a:lumMod val="50000"/>
                  </a:schemeClr>
                </a:solidFill>
              </a:rPr>
              <a:t>(evaluative assessment)</a:t>
            </a:r>
          </a:p>
          <a:p>
            <a:pPr>
              <a:lnSpc>
                <a:spcPct val="120000"/>
              </a:lnSpc>
            </a:pPr>
            <a:r>
              <a:rPr lang="en-GB" sz="3300" dirty="0" smtClean="0"/>
              <a:t>Comparing premorbid engagement in activities with current activity participation (Baum, Perlmutter &amp; Edwards, 2000; Hartman-Maeir, Soroker, Ring, Avni &amp; Katz, 2007) </a:t>
            </a:r>
          </a:p>
          <a:p>
            <a:pPr>
              <a:lnSpc>
                <a:spcPct val="120000"/>
              </a:lnSpc>
            </a:pPr>
            <a:r>
              <a:rPr lang="en-GB" sz="3300" dirty="0"/>
              <a:t>U</a:t>
            </a:r>
            <a:r>
              <a:rPr lang="en-GB" sz="3300" dirty="0" smtClean="0"/>
              <a:t>seful for initial assessment, goal setting and intervention planning </a:t>
            </a:r>
            <a:r>
              <a:rPr lang="en-GB" sz="3300" i="1" dirty="0">
                <a:solidFill>
                  <a:schemeClr val="bg2">
                    <a:lumMod val="50000"/>
                  </a:schemeClr>
                </a:solidFill>
              </a:rPr>
              <a:t>(descriptive assessment)</a:t>
            </a:r>
          </a:p>
          <a:p>
            <a:pPr>
              <a:lnSpc>
                <a:spcPct val="120000"/>
              </a:lnSpc>
            </a:pPr>
            <a:r>
              <a:rPr lang="en-GB" sz="3300" dirty="0" smtClean="0"/>
              <a:t>To monitor changes in activity participation following onset of illness (Albert, Bear-Lehman &amp; Burkhardt, 2009; Chan, Chung &amp; Packer, 2006; Packer, </a:t>
            </a:r>
            <a:r>
              <a:rPr lang="en-GB" sz="3300" dirty="0" err="1" smtClean="0"/>
              <a:t>Boshoff</a:t>
            </a:r>
            <a:r>
              <a:rPr lang="en-GB" sz="3300" dirty="0" smtClean="0"/>
              <a:t> &amp; </a:t>
            </a:r>
            <a:r>
              <a:rPr lang="en-GB" sz="3300" dirty="0" err="1" smtClean="0"/>
              <a:t>DeJonge</a:t>
            </a:r>
            <a:r>
              <a:rPr lang="en-GB" sz="3300" dirty="0" smtClean="0"/>
              <a:t>, 2008) </a:t>
            </a:r>
            <a:r>
              <a:rPr lang="en-GB" sz="3300" i="1" dirty="0">
                <a:solidFill>
                  <a:schemeClr val="bg2">
                    <a:lumMod val="50000"/>
                  </a:schemeClr>
                </a:solidFill>
              </a:rPr>
              <a:t>(evaluative assessment)</a:t>
            </a:r>
          </a:p>
          <a:p>
            <a:pPr>
              <a:lnSpc>
                <a:spcPct val="120000"/>
              </a:lnSpc>
            </a:pPr>
            <a:r>
              <a:rPr lang="en-GB" sz="3300" dirty="0" smtClean="0"/>
              <a:t>To evaluate the effects of an intervention designed to impact on a person’s activity participation </a:t>
            </a:r>
            <a:r>
              <a:rPr lang="en-GB" sz="3300" i="1" dirty="0">
                <a:solidFill>
                  <a:schemeClr val="bg2">
                    <a:lumMod val="50000"/>
                  </a:schemeClr>
                </a:solidFill>
              </a:rPr>
              <a:t>(evaluative assessment)</a:t>
            </a:r>
          </a:p>
          <a:p>
            <a:pPr>
              <a:lnSpc>
                <a:spcPct val="120000"/>
              </a:lnSpc>
            </a:pPr>
            <a:r>
              <a:rPr lang="en-GB" sz="3300" dirty="0" smtClean="0"/>
              <a:t>Creating an occupational history </a:t>
            </a:r>
            <a:r>
              <a:rPr lang="en-GB" sz="3300" i="1" dirty="0">
                <a:solidFill>
                  <a:schemeClr val="bg2">
                    <a:lumMod val="50000"/>
                  </a:schemeClr>
                </a:solidFill>
              </a:rPr>
              <a:t>(descriptive assessment)</a:t>
            </a:r>
          </a:p>
          <a:p>
            <a:pPr marL="82296" indent="0">
              <a:lnSpc>
                <a:spcPct val="120000"/>
              </a:lnSpc>
              <a:buNone/>
            </a:pPr>
            <a:r>
              <a:rPr lang="en-GB" dirty="0" smtClean="0"/>
              <a:t>		</a:t>
            </a:r>
            <a:r>
              <a:rPr lang="en-GB" sz="2600" dirty="0" smtClean="0"/>
              <a:t>(Canadian Stroke Network – Stroke Engine Assess, </a:t>
            </a:r>
            <a:r>
              <a:rPr lang="en-GB" sz="2600" dirty="0" err="1" smtClean="0"/>
              <a:t>n.d.</a:t>
            </a:r>
            <a:r>
              <a:rPr lang="en-GB" sz="2600" dirty="0" smtClean="0"/>
              <a:t>)</a:t>
            </a:r>
          </a:p>
        </p:txBody>
      </p:sp>
      <p:pic>
        <p:nvPicPr>
          <p:cNvPr id="13314" name="Picture 2" descr="S:\Health and Life Sciences\Research\Individual staff folders\Alison LF\ACS\23_06_11 - ACS Photography Session 1\DSC_0053.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06817" y="62236"/>
            <a:ext cx="849336" cy="1268760"/>
          </a:xfrm>
          <a:prstGeom prst="rect">
            <a:avLst/>
          </a:prstGeom>
          <a:noFill/>
          <a:ln w="25400">
            <a:solidFill>
              <a:schemeClr val="tx1"/>
            </a:solidFill>
          </a:ln>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5560924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solidFill>
                  <a:srgbClr val="0070C0"/>
                </a:solidFill>
              </a:rPr>
              <a:t>The ACS as a research measure</a:t>
            </a:r>
            <a:endParaRPr lang="en-GB" b="1" dirty="0">
              <a:solidFill>
                <a:srgbClr val="0070C0"/>
              </a:solidFill>
            </a:endParaRPr>
          </a:p>
        </p:txBody>
      </p:sp>
      <p:sp>
        <p:nvSpPr>
          <p:cNvPr id="3" name="Content Placeholder 2"/>
          <p:cNvSpPr>
            <a:spLocks noGrp="1"/>
          </p:cNvSpPr>
          <p:nvPr>
            <p:ph idx="1"/>
          </p:nvPr>
        </p:nvSpPr>
        <p:spPr>
          <a:xfrm>
            <a:off x="1187624" y="1628800"/>
            <a:ext cx="7509520" cy="4608512"/>
          </a:xfrm>
        </p:spPr>
        <p:txBody>
          <a:bodyPr>
            <a:normAutofit fontScale="85000" lnSpcReduction="20000"/>
          </a:bodyPr>
          <a:lstStyle/>
          <a:p>
            <a:pPr marL="0" indent="0">
              <a:lnSpc>
                <a:spcPct val="120000"/>
              </a:lnSpc>
              <a:buNone/>
            </a:pPr>
            <a:r>
              <a:rPr lang="en-GB" dirty="0"/>
              <a:t>The ACS has been used to research participation </a:t>
            </a:r>
            <a:r>
              <a:rPr lang="en-GB" dirty="0" smtClean="0"/>
              <a:t>for:</a:t>
            </a:r>
          </a:p>
          <a:p>
            <a:pPr>
              <a:lnSpc>
                <a:spcPct val="120000"/>
              </a:lnSpc>
            </a:pPr>
            <a:r>
              <a:rPr lang="en-GB" dirty="0"/>
              <a:t>O</a:t>
            </a:r>
            <a:r>
              <a:rPr lang="en-GB" dirty="0" smtClean="0"/>
              <a:t>lder</a:t>
            </a:r>
            <a:r>
              <a:rPr lang="en-US" dirty="0" smtClean="0"/>
              <a:t> </a:t>
            </a:r>
            <a:r>
              <a:rPr lang="en-US" dirty="0"/>
              <a:t>people living in the community </a:t>
            </a:r>
            <a:r>
              <a:rPr lang="en-US" sz="2400" dirty="0"/>
              <a:t>(Everard et al., 2000</a:t>
            </a:r>
            <a:r>
              <a:rPr lang="en-US" sz="2400" dirty="0" smtClean="0"/>
              <a:t>) </a:t>
            </a:r>
          </a:p>
          <a:p>
            <a:pPr>
              <a:lnSpc>
                <a:spcPct val="120000"/>
              </a:lnSpc>
            </a:pPr>
            <a:r>
              <a:rPr lang="en-US" dirty="0" smtClean="0"/>
              <a:t>Older people facing </a:t>
            </a:r>
            <a:r>
              <a:rPr lang="en-US" dirty="0"/>
              <a:t>disability transitions </a:t>
            </a:r>
            <a:r>
              <a:rPr lang="en-US" sz="2400" dirty="0"/>
              <a:t>(Albert, Bear-Lehman &amp; Burkhardt, 2009</a:t>
            </a:r>
            <a:r>
              <a:rPr lang="en-US" sz="2400" dirty="0" smtClean="0"/>
              <a:t>)</a:t>
            </a:r>
          </a:p>
          <a:p>
            <a:pPr>
              <a:lnSpc>
                <a:spcPct val="120000"/>
              </a:lnSpc>
            </a:pPr>
            <a:r>
              <a:rPr lang="en-US" dirty="0" smtClean="0"/>
              <a:t>People experiencing </a:t>
            </a:r>
            <a:r>
              <a:rPr lang="en-GB" dirty="0"/>
              <a:t>cognitive deficits </a:t>
            </a:r>
            <a:r>
              <a:rPr lang="en-GB" sz="2400" dirty="0"/>
              <a:t>(Baum, 1995</a:t>
            </a:r>
            <a:r>
              <a:rPr lang="en-GB" sz="2400" dirty="0" smtClean="0"/>
              <a:t>)</a:t>
            </a:r>
          </a:p>
          <a:p>
            <a:pPr>
              <a:lnSpc>
                <a:spcPct val="120000"/>
              </a:lnSpc>
            </a:pPr>
            <a:r>
              <a:rPr lang="en-GB" dirty="0" smtClean="0"/>
              <a:t>People with stroke </a:t>
            </a:r>
            <a:r>
              <a:rPr lang="en-GB" sz="2200" dirty="0" smtClean="0"/>
              <a:t>(Edwards, Hahn, Dromerick, &amp; Baum, 2005) </a:t>
            </a:r>
            <a:endParaRPr lang="en-US" sz="2200" dirty="0" smtClean="0"/>
          </a:p>
          <a:p>
            <a:pPr>
              <a:lnSpc>
                <a:spcPct val="120000"/>
              </a:lnSpc>
            </a:pPr>
            <a:r>
              <a:rPr lang="en-US" dirty="0" smtClean="0"/>
              <a:t>People with vision problems </a:t>
            </a:r>
            <a:r>
              <a:rPr lang="en-US" sz="2200" dirty="0" smtClean="0"/>
              <a:t>(</a:t>
            </a:r>
            <a:r>
              <a:rPr lang="en-GB" sz="2200" dirty="0" smtClean="0"/>
              <a:t>Packer, Girdler, Boldy, Dhaliwal, &amp; Crowley, 2009</a:t>
            </a:r>
            <a:r>
              <a:rPr lang="en-US" sz="2200" dirty="0" smtClean="0"/>
              <a:t>) </a:t>
            </a:r>
          </a:p>
          <a:p>
            <a:endParaRPr lang="en-GB" dirty="0" smtClean="0"/>
          </a:p>
        </p:txBody>
      </p:sp>
      <p:pic>
        <p:nvPicPr>
          <p:cNvPr id="4" name="Picture 2" descr="S:\Health and Life Sciences\Research\Individual staff folders\Alison LF\ACS\ACS photos taken autumn 2012\SAM_0517.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032244" y="116632"/>
            <a:ext cx="1691680" cy="1268760"/>
          </a:xfrm>
          <a:prstGeom prst="rect">
            <a:avLst/>
          </a:prstGeom>
          <a:noFill/>
          <a:ln w="25400">
            <a:solidFill>
              <a:schemeClr val="tx1"/>
            </a:solidFill>
          </a:ln>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679931361"/>
      </p:ext>
    </p:extLst>
  </p:cSld>
  <p:clrMapOvr>
    <a:masterClrMapping/>
  </p:clrMapOvr>
  <mc:AlternateContent xmlns:mc="http://schemas.openxmlformats.org/markup-compatibility/2006">
    <mc:Choice xmlns:p14="http://schemas.microsoft.com/office/powerpoint/2010/main" xmlns="" Requires="p14">
      <p:transition p14:dur="100">
        <p:cut/>
      </p:transition>
    </mc:Choice>
    <mc:Fallback>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3600" b="1" dirty="0" smtClean="0">
                <a:solidFill>
                  <a:srgbClr val="0070C0"/>
                </a:solidFill>
              </a:rPr>
              <a:t>Relevance to culture and environment</a:t>
            </a:r>
            <a:endParaRPr lang="en-GB" sz="3600" b="1" dirty="0">
              <a:solidFill>
                <a:srgbClr val="0070C0"/>
              </a:solidFill>
            </a:endParaRPr>
          </a:p>
        </p:txBody>
      </p:sp>
      <p:sp>
        <p:nvSpPr>
          <p:cNvPr id="3" name="Content Placeholder 2"/>
          <p:cNvSpPr>
            <a:spLocks noGrp="1"/>
          </p:cNvSpPr>
          <p:nvPr>
            <p:ph idx="1"/>
          </p:nvPr>
        </p:nvSpPr>
        <p:spPr/>
        <p:txBody>
          <a:bodyPr>
            <a:normAutofit/>
          </a:bodyPr>
          <a:lstStyle/>
          <a:p>
            <a:pPr marL="0" indent="0">
              <a:buNone/>
            </a:pPr>
            <a:r>
              <a:rPr lang="en-GB" dirty="0" smtClean="0"/>
              <a:t>Cross-cultural </a:t>
            </a:r>
            <a:r>
              <a:rPr lang="en-GB" dirty="0"/>
              <a:t>research has demonstrated that the ACS has improved validity and utility when the activities depicted are relevant to people’s culture and environment </a:t>
            </a:r>
            <a:r>
              <a:rPr lang="en-GB" dirty="0" smtClean="0"/>
              <a:t/>
            </a:r>
            <a:br>
              <a:rPr lang="en-GB" dirty="0" smtClean="0"/>
            </a:br>
            <a:r>
              <a:rPr lang="en-GB" dirty="0" smtClean="0"/>
              <a:t/>
            </a:r>
            <a:br>
              <a:rPr lang="en-GB" dirty="0" smtClean="0"/>
            </a:br>
            <a:r>
              <a:rPr lang="en-GB" sz="2000" dirty="0" smtClean="0"/>
              <a:t>(</a:t>
            </a:r>
            <a:r>
              <a:rPr lang="en-GB" sz="2000" dirty="0"/>
              <a:t>Chan, Chung &amp; Packer, 2006; Doney &amp; Packer, 2008; Eriksson et al., 2011; Katz, Karpin, Lak, Furman, &amp; Hartman-Maeir, 2003</a:t>
            </a:r>
            <a:r>
              <a:rPr lang="en-GB" sz="2000" dirty="0" smtClean="0"/>
              <a:t>) </a:t>
            </a:r>
          </a:p>
          <a:p>
            <a:pPr marL="0" indent="0">
              <a:buNone/>
            </a:pPr>
            <a:endParaRPr lang="en-GB" dirty="0"/>
          </a:p>
        </p:txBody>
      </p:sp>
      <p:pic>
        <p:nvPicPr>
          <p:cNvPr id="3074" name="Picture 2" descr="S:\Health and Life Sciences\Research\Individual staff folders\Alison LF\ACS\16_10_11 - ACS Photography Session 4\DSCF0748.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660232" y="5261737"/>
            <a:ext cx="1944216" cy="1458162"/>
          </a:xfrm>
          <a:prstGeom prst="rect">
            <a:avLst/>
          </a:prstGeom>
          <a:noFill/>
          <a:ln w="19050">
            <a:solidFill>
              <a:schemeClr val="tx1"/>
            </a:solidFill>
          </a:ln>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55992451"/>
      </p:ext>
    </p:extLst>
  </p:cSld>
  <p:clrMapOvr>
    <a:masterClrMapping/>
  </p:clrMapOvr>
  <mc:AlternateContent xmlns:mc="http://schemas.openxmlformats.org/markup-compatibility/2006">
    <mc:Choice xmlns:p14="http://schemas.microsoft.com/office/powerpoint/2010/main" xmlns="" Requires="p14">
      <p:transition p14:dur="100">
        <p:cut/>
      </p:transition>
    </mc:Choice>
    <mc:Fallback>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solidFill>
                  <a:srgbClr val="0070C0"/>
                </a:solidFill>
              </a:rPr>
              <a:t>  Cultural sensitivity issues</a:t>
            </a:r>
            <a:endParaRPr lang="en-GB" b="1" dirty="0">
              <a:solidFill>
                <a:srgbClr val="0070C0"/>
              </a:solidFill>
            </a:endParaRPr>
          </a:p>
        </p:txBody>
      </p:sp>
      <p:sp>
        <p:nvSpPr>
          <p:cNvPr id="3" name="Content Placeholder 2"/>
          <p:cNvSpPr>
            <a:spLocks noGrp="1"/>
          </p:cNvSpPr>
          <p:nvPr>
            <p:ph idx="1"/>
          </p:nvPr>
        </p:nvSpPr>
        <p:spPr/>
        <p:txBody>
          <a:bodyPr>
            <a:normAutofit fontScale="92500" lnSpcReduction="10000"/>
          </a:bodyPr>
          <a:lstStyle/>
          <a:p>
            <a:r>
              <a:rPr lang="en-GB" sz="2800" dirty="0"/>
              <a:t>2009 &amp; 2010 </a:t>
            </a:r>
            <a:r>
              <a:rPr lang="en-GB" sz="2800" dirty="0" smtClean="0"/>
              <a:t>Dissertation projects  </a:t>
            </a:r>
            <a:r>
              <a:rPr lang="en-GB" sz="2800" dirty="0"/>
              <a:t>when students used the ACS </a:t>
            </a:r>
            <a:r>
              <a:rPr lang="en-GB" sz="2800" dirty="0" smtClean="0"/>
              <a:t>as a measure with people with dementia and carers identified </a:t>
            </a:r>
            <a:r>
              <a:rPr lang="en-GB" sz="2800" dirty="0"/>
              <a:t>cultural sensitivity </a:t>
            </a:r>
            <a:r>
              <a:rPr lang="en-GB" sz="2800" dirty="0" smtClean="0"/>
              <a:t>issues</a:t>
            </a:r>
            <a:br>
              <a:rPr lang="en-GB" sz="2800" dirty="0" smtClean="0"/>
            </a:br>
            <a:r>
              <a:rPr lang="en-GB" sz="2800" dirty="0" smtClean="0"/>
              <a:t>					 </a:t>
            </a:r>
            <a:r>
              <a:rPr lang="en-GB" sz="2000" dirty="0" smtClean="0"/>
              <a:t>	(Laver-Fawcett, 2012)</a:t>
            </a:r>
          </a:p>
          <a:p>
            <a:r>
              <a:rPr lang="en-GB" sz="2800" dirty="0" smtClean="0"/>
              <a:t>Kessler </a:t>
            </a:r>
            <a:r>
              <a:rPr lang="en-GB" sz="2800" dirty="0"/>
              <a:t>and Egan (2012) undertook a review of measures to evaluate participation outcomes post-stroke and identified the ACS as a potentially useful measure. However, they noted limitations </a:t>
            </a:r>
            <a:r>
              <a:rPr lang="en-GB" sz="2800" dirty="0" smtClean="0"/>
              <a:t>for use in the UK as </a:t>
            </a:r>
            <a:r>
              <a:rPr lang="en-GB" sz="2800" dirty="0"/>
              <a:t>the ACS depicts some activities that appear culturally specific to the </a:t>
            </a:r>
            <a:r>
              <a:rPr lang="en-GB" sz="2800" dirty="0" smtClean="0"/>
              <a:t>US</a:t>
            </a:r>
            <a:endParaRPr lang="en-GB" sz="2800" dirty="0"/>
          </a:p>
        </p:txBody>
      </p:sp>
      <p:pic>
        <p:nvPicPr>
          <p:cNvPr id="5122" name="Picture 2" descr="S:\Health and Life Sciences\Research\Individual staff folders\Alison LF\ACS\27_08_11 - ACS Photography Session 3\P1010874.jpe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236296" y="5658711"/>
            <a:ext cx="1584176" cy="1188132"/>
          </a:xfrm>
          <a:prstGeom prst="rect">
            <a:avLst/>
          </a:prstGeom>
          <a:noFill/>
          <a:ln w="25400">
            <a:solidFill>
              <a:schemeClr val="tx1"/>
            </a:solidFill>
          </a:ln>
          <a:extLst>
            <a:ext uri="{909E8E84-426E-40DD-AFC4-6F175D3DCCD1}">
              <a14:hiddenFill xmlns:a14="http://schemas.microsoft.com/office/drawing/2010/main" xmlns="">
                <a:solidFill>
                  <a:srgbClr val="FFFFFF"/>
                </a:solidFill>
              </a14:hiddenFill>
            </a:ext>
          </a:extLst>
        </p:spPr>
      </p:pic>
      <p:pic>
        <p:nvPicPr>
          <p:cNvPr id="5123" name="Picture 3" descr="S:\Health and Life Sciences\Research\Individual staff folders\Alison LF\ACS\27_08_11 - ACS Photography Session 3\P1010880.jpe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107504" y="378843"/>
            <a:ext cx="1475656" cy="979928"/>
          </a:xfrm>
          <a:prstGeom prst="rect">
            <a:avLst/>
          </a:prstGeom>
          <a:noFill/>
          <a:ln w="25400">
            <a:solidFill>
              <a:schemeClr val="tx1"/>
            </a:solidFill>
          </a:ln>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11419269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solidFill>
                  <a:srgbClr val="0070C0"/>
                </a:solidFill>
              </a:rPr>
              <a:t>Cultural sensitivity issues</a:t>
            </a:r>
            <a:endParaRPr lang="en-GB" b="1" dirty="0">
              <a:solidFill>
                <a:srgbClr val="0070C0"/>
              </a:solidFill>
            </a:endParaRPr>
          </a:p>
        </p:txBody>
      </p:sp>
      <p:sp>
        <p:nvSpPr>
          <p:cNvPr id="3" name="Content Placeholder 2"/>
          <p:cNvSpPr>
            <a:spLocks noGrp="1"/>
          </p:cNvSpPr>
          <p:nvPr>
            <p:ph idx="1"/>
          </p:nvPr>
        </p:nvSpPr>
        <p:spPr/>
        <p:txBody>
          <a:bodyPr>
            <a:normAutofit/>
          </a:bodyPr>
          <a:lstStyle/>
          <a:p>
            <a:r>
              <a:rPr lang="en-GB" dirty="0" smtClean="0"/>
              <a:t>The </a:t>
            </a:r>
            <a:r>
              <a:rPr lang="en-GB" dirty="0"/>
              <a:t>development of culturally sensitive ACS versions is now enabling cross-cultural </a:t>
            </a:r>
            <a:r>
              <a:rPr lang="en-GB" dirty="0" smtClean="0"/>
              <a:t>research</a:t>
            </a:r>
          </a:p>
          <a:p>
            <a:r>
              <a:rPr lang="en-GB" dirty="0" smtClean="0"/>
              <a:t>For </a:t>
            </a:r>
            <a:r>
              <a:rPr lang="en-GB" dirty="0"/>
              <a:t>example, complied ACS data from well elderly samples (total </a:t>
            </a:r>
            <a:r>
              <a:rPr lang="en-GB" i="1" dirty="0"/>
              <a:t>N</a:t>
            </a:r>
            <a:r>
              <a:rPr lang="en-GB" dirty="0"/>
              <a:t> = 468) has enabled a cross-cultural comparison of older people’s participation (Eriksson et al., 2011</a:t>
            </a:r>
            <a:r>
              <a:rPr lang="en-GB" dirty="0" smtClean="0"/>
              <a:t>) </a:t>
            </a:r>
            <a:endParaRPr lang="en-GB" dirty="0"/>
          </a:p>
        </p:txBody>
      </p:sp>
      <p:pic>
        <p:nvPicPr>
          <p:cNvPr id="9218" name="Picture 2" descr="S:\Health and Life Sciences\Research\Individual staff folders\Alison LF\ACS\27_08_11 - ACS Photography Session 3\P1010895.jpe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596337" y="5081520"/>
            <a:ext cx="1152128" cy="1734969"/>
          </a:xfrm>
          <a:prstGeom prst="rect">
            <a:avLst/>
          </a:prstGeom>
          <a:noFill/>
          <a:ln w="15875">
            <a:solidFill>
              <a:schemeClr val="tx1"/>
            </a:solidFill>
          </a:ln>
          <a:extLst>
            <a:ext uri="{909E8E84-426E-40DD-AFC4-6F175D3DCCD1}">
              <a14:hiddenFill xmlns:a14="http://schemas.microsoft.com/office/drawing/2010/main" xmlns="">
                <a:solidFill>
                  <a:srgbClr val="FFFFFF"/>
                </a:solidFill>
              </a14:hiddenFill>
            </a:ext>
          </a:extLst>
        </p:spPr>
      </p:pic>
      <p:pic>
        <p:nvPicPr>
          <p:cNvPr id="7170" name="Picture 2" descr="S:\Health and Life Sciences\Research\Individual staff folders\Alison LF\ACS\27_08_11 - ACS Photography Session 3\P1010898.jpe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4788024" y="5157192"/>
            <a:ext cx="2016224" cy="1338899"/>
          </a:xfrm>
          <a:prstGeom prst="rect">
            <a:avLst/>
          </a:prstGeom>
          <a:noFill/>
          <a:ln w="25400">
            <a:solidFill>
              <a:schemeClr val="tx1"/>
            </a:solidFill>
          </a:ln>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83314598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solidFill>
                  <a:srgbClr val="0070C0"/>
                </a:solidFill>
              </a:rPr>
              <a:t>Other versions of the ACS</a:t>
            </a:r>
            <a:endParaRPr lang="en-GB" b="1" dirty="0">
              <a:solidFill>
                <a:srgbClr val="0070C0"/>
              </a:solidFill>
            </a:endParaRPr>
          </a:p>
        </p:txBody>
      </p:sp>
      <p:sp>
        <p:nvSpPr>
          <p:cNvPr id="3" name="Content Placeholder 2"/>
          <p:cNvSpPr>
            <a:spLocks noGrp="1"/>
          </p:cNvSpPr>
          <p:nvPr>
            <p:ph idx="1"/>
          </p:nvPr>
        </p:nvSpPr>
        <p:spPr>
          <a:xfrm>
            <a:off x="1284852" y="1340768"/>
            <a:ext cx="7401948" cy="4785395"/>
          </a:xfrm>
        </p:spPr>
        <p:txBody>
          <a:bodyPr>
            <a:normAutofit fontScale="85000" lnSpcReduction="10000"/>
          </a:bodyPr>
          <a:lstStyle/>
          <a:p>
            <a:pPr marL="0" indent="0">
              <a:buNone/>
            </a:pPr>
            <a:r>
              <a:rPr lang="en-GB" dirty="0"/>
              <a:t>Researchers have adapted the ACS to develop eight culturally sensitive and valid versions for use in: </a:t>
            </a:r>
          </a:p>
          <a:p>
            <a:r>
              <a:rPr lang="en-GB" dirty="0"/>
              <a:t>Arab countries </a:t>
            </a:r>
            <a:r>
              <a:rPr lang="en-GB" sz="2400" dirty="0"/>
              <a:t>(A-ACS; Hamed et al., 2011; Hamed &amp; Holm, 2013</a:t>
            </a:r>
            <a:r>
              <a:rPr lang="en-GB" sz="2400" dirty="0" smtClean="0"/>
              <a:t>) </a:t>
            </a:r>
            <a:endParaRPr lang="en-GB" sz="2400" dirty="0"/>
          </a:p>
          <a:p>
            <a:r>
              <a:rPr lang="en-GB" dirty="0"/>
              <a:t>Australia </a:t>
            </a:r>
            <a:r>
              <a:rPr lang="en-GB" sz="2400" dirty="0"/>
              <a:t>(ACS-Australia; Packer, et al., 2008</a:t>
            </a:r>
            <a:r>
              <a:rPr lang="en-GB" sz="2400" dirty="0" smtClean="0"/>
              <a:t>) </a:t>
            </a:r>
            <a:endParaRPr lang="en-GB" sz="2400" dirty="0"/>
          </a:p>
          <a:p>
            <a:r>
              <a:rPr lang="en-GB" dirty="0"/>
              <a:t>Hong-Kong </a:t>
            </a:r>
            <a:r>
              <a:rPr lang="en-GB" sz="2400" dirty="0"/>
              <a:t>(ACS-HK; Chan et al., 2006</a:t>
            </a:r>
            <a:r>
              <a:rPr lang="en-GB" sz="2400" dirty="0" smtClean="0"/>
              <a:t>) </a:t>
            </a:r>
            <a:endParaRPr lang="en-GB" sz="2400" dirty="0"/>
          </a:p>
          <a:p>
            <a:r>
              <a:rPr lang="en-GB" dirty="0"/>
              <a:t>Israel </a:t>
            </a:r>
            <a:r>
              <a:rPr lang="en-GB" sz="2400" dirty="0"/>
              <a:t>(Katz et al., 2003; Sachs &amp; Josman, 2003</a:t>
            </a:r>
            <a:r>
              <a:rPr lang="en-GB" sz="2400" dirty="0" smtClean="0"/>
              <a:t>) </a:t>
            </a:r>
            <a:endParaRPr lang="en-GB" sz="2400" dirty="0"/>
          </a:p>
          <a:p>
            <a:r>
              <a:rPr lang="en-GB" dirty="0"/>
              <a:t>Korea </a:t>
            </a:r>
            <a:r>
              <a:rPr lang="en-GB" sz="2400" dirty="0"/>
              <a:t>(Lee, 2009, as cited in Eriksson et al., 2011</a:t>
            </a:r>
            <a:r>
              <a:rPr lang="en-GB" sz="2400" dirty="0" smtClean="0"/>
              <a:t>) </a:t>
            </a:r>
            <a:endParaRPr lang="en-GB" sz="2400" dirty="0"/>
          </a:p>
          <a:p>
            <a:r>
              <a:rPr lang="en-GB" dirty="0"/>
              <a:t>Puerto Rico </a:t>
            </a:r>
            <a:r>
              <a:rPr lang="en-GB" sz="2400" dirty="0"/>
              <a:t>(Orellano, 2008</a:t>
            </a:r>
            <a:r>
              <a:rPr lang="en-GB" sz="2400" dirty="0" smtClean="0"/>
              <a:t>) </a:t>
            </a:r>
            <a:endParaRPr lang="en-GB" sz="2400" dirty="0"/>
          </a:p>
          <a:p>
            <a:r>
              <a:rPr lang="en-GB" dirty="0"/>
              <a:t>Netherlands </a:t>
            </a:r>
            <a:r>
              <a:rPr lang="en-GB" sz="2400" dirty="0" smtClean="0"/>
              <a:t>(Jong, van Nes, Lindeboom, 2012) </a:t>
            </a:r>
          </a:p>
          <a:p>
            <a:r>
              <a:rPr lang="en-GB" dirty="0" smtClean="0"/>
              <a:t>Singapore </a:t>
            </a:r>
            <a:r>
              <a:rPr lang="en-GB" sz="2400" dirty="0"/>
              <a:t>(as reported by Eriksson et al, 2011</a:t>
            </a:r>
            <a:r>
              <a:rPr lang="en-GB" sz="2400" dirty="0" smtClean="0"/>
              <a:t>)</a:t>
            </a:r>
            <a:endParaRPr lang="en-GB" sz="2400" dirty="0"/>
          </a:p>
          <a:p>
            <a:endParaRPr lang="en-GB" dirty="0"/>
          </a:p>
        </p:txBody>
      </p:sp>
      <p:pic>
        <p:nvPicPr>
          <p:cNvPr id="8" name="Picture 4" descr="C:\Users\a.laverfawcett\AppData\Local\Microsoft\Windows\Temporary Internet Files\Content.IE5\RWSY2VOA\MC900439516[1].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011215" y="2780928"/>
            <a:ext cx="1636242" cy="1092386"/>
          </a:xfrm>
          <a:prstGeom prst="rect">
            <a:avLst/>
          </a:prstGeom>
          <a:noFill/>
          <a:extLst>
            <a:ext uri="{909E8E84-426E-40DD-AFC4-6F175D3DCCD1}">
              <a14:hiddenFill xmlns:a14="http://schemas.microsoft.com/office/drawing/2010/main" xmlns="">
                <a:solidFill>
                  <a:srgbClr val="FFFFFF"/>
                </a:solidFill>
              </a14:hiddenFill>
            </a:ext>
          </a:extLst>
        </p:spPr>
      </p:pic>
      <p:pic>
        <p:nvPicPr>
          <p:cNvPr id="9" name="Picture 8" descr="C:\Users\a.laverfawcett\AppData\Local\Microsoft\Windows\Temporary Internet Files\Content.IE5\IUNRXIY2\MC900018769[1].wmf"/>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107504" y="2727833"/>
            <a:ext cx="792088" cy="599288"/>
          </a:xfrm>
          <a:prstGeom prst="rect">
            <a:avLst/>
          </a:prstGeom>
          <a:noFill/>
          <a:extLst>
            <a:ext uri="{909E8E84-426E-40DD-AFC4-6F175D3DCCD1}">
              <a14:hiddenFill xmlns:a14="http://schemas.microsoft.com/office/drawing/2010/main" xmlns="">
                <a:solidFill>
                  <a:srgbClr val="FFFFFF"/>
                </a:solidFill>
              </a14:hiddenFill>
            </a:ext>
          </a:extLst>
        </p:spPr>
      </p:pic>
      <p:pic>
        <p:nvPicPr>
          <p:cNvPr id="10" name="Picture 9" descr="C:\Users\a.laverfawcett\AppData\Local\Microsoft\Windows\Temporary Internet Files\Content.IE5\RWSY2VOA\MC900001213[1].wmf"/>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157677" y="5895483"/>
            <a:ext cx="763209" cy="511970"/>
          </a:xfrm>
          <a:prstGeom prst="rect">
            <a:avLst/>
          </a:prstGeom>
          <a:noFill/>
          <a:extLst>
            <a:ext uri="{909E8E84-426E-40DD-AFC4-6F175D3DCCD1}">
              <a14:hiddenFill xmlns:a14="http://schemas.microsoft.com/office/drawing/2010/main" xmlns="">
                <a:solidFill>
                  <a:srgbClr val="FFFFFF"/>
                </a:solidFill>
              </a14:hiddenFill>
            </a:ext>
          </a:extLst>
        </p:spPr>
      </p:pic>
      <p:pic>
        <p:nvPicPr>
          <p:cNvPr id="11" name="Picture 2" descr="C:\Users\a.laverfawcett\AppData\Local\Microsoft\Windows\Temporary Internet Files\Content.IE5\I9KK20MK\dglxasset[1].jpg"/>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195618" y="5085184"/>
            <a:ext cx="687328" cy="549863"/>
          </a:xfrm>
          <a:prstGeom prst="rect">
            <a:avLst/>
          </a:prstGeom>
          <a:noFill/>
          <a:extLst>
            <a:ext uri="{909E8E84-426E-40DD-AFC4-6F175D3DCCD1}">
              <a14:hiddenFill xmlns:a14="http://schemas.microsoft.com/office/drawing/2010/main" xmlns="">
                <a:solidFill>
                  <a:srgbClr val="FFFFFF"/>
                </a:solidFill>
              </a14:hiddenFill>
            </a:ext>
          </a:extLst>
        </p:spPr>
      </p:pic>
      <p:pic>
        <p:nvPicPr>
          <p:cNvPr id="12" name="Picture 5" descr="C:\Users\a.laverfawcett\AppData\Local\Microsoft\Windows\Temporary Internet Files\Content.IE5\3O2UYCVN\MC900018800[1].wmf"/>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107505" y="3933056"/>
            <a:ext cx="782184" cy="57427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721784131"/>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solidFill>
                  <a:srgbClr val="0070C0"/>
                </a:solidFill>
              </a:rPr>
              <a:t>ACS review</a:t>
            </a:r>
            <a:endParaRPr lang="en-US" b="1" dirty="0">
              <a:solidFill>
                <a:srgbClr val="0070C0"/>
              </a:solidFill>
            </a:endParaRPr>
          </a:p>
        </p:txBody>
      </p:sp>
      <p:sp>
        <p:nvSpPr>
          <p:cNvPr id="3" name="Content Placeholder 2"/>
          <p:cNvSpPr>
            <a:spLocks noGrp="1"/>
          </p:cNvSpPr>
          <p:nvPr>
            <p:ph idx="1"/>
          </p:nvPr>
        </p:nvSpPr>
        <p:spPr/>
        <p:txBody>
          <a:bodyPr/>
          <a:lstStyle/>
          <a:p>
            <a:pPr marL="0" indent="0">
              <a:lnSpc>
                <a:spcPct val="110000"/>
              </a:lnSpc>
              <a:buNone/>
              <a:defRPr/>
            </a:pPr>
            <a:r>
              <a:rPr lang="en-GB" dirty="0"/>
              <a:t>A useful overview of the ACS is available at:</a:t>
            </a:r>
          </a:p>
          <a:p>
            <a:pPr>
              <a:lnSpc>
                <a:spcPct val="110000"/>
              </a:lnSpc>
              <a:defRPr/>
            </a:pPr>
            <a:r>
              <a:rPr lang="en-GB" dirty="0" smtClean="0"/>
              <a:t>Canadian Stroke Network – Stroke Engine Assess (n.d.) </a:t>
            </a:r>
            <a:r>
              <a:rPr lang="en-GB" i="1" dirty="0" smtClean="0"/>
              <a:t>In </a:t>
            </a:r>
            <a:r>
              <a:rPr lang="en-GB" i="1" dirty="0"/>
              <a:t>Depth Review of the Activity Card Sort (ACS</a:t>
            </a:r>
            <a:r>
              <a:rPr lang="en-GB" i="1" dirty="0" smtClean="0"/>
              <a:t>). </a:t>
            </a:r>
            <a:r>
              <a:rPr lang="en-GB" dirty="0" smtClean="0"/>
              <a:t>[Internet] Available from:</a:t>
            </a:r>
            <a:endParaRPr lang="en-GB" dirty="0" smtClean="0">
              <a:hlinkClick r:id=""/>
            </a:endParaRPr>
          </a:p>
          <a:p>
            <a:pPr>
              <a:lnSpc>
                <a:spcPct val="110000"/>
              </a:lnSpc>
              <a:defRPr/>
            </a:pPr>
            <a:r>
              <a:rPr lang="en-GB" dirty="0" smtClean="0">
                <a:hlinkClick r:id=""/>
              </a:rPr>
              <a:t>http</a:t>
            </a:r>
            <a:r>
              <a:rPr lang="en-GB" dirty="0">
                <a:hlinkClick r:id="rId2"/>
              </a:rPr>
              <a:t>://strokengine.ca/assess/module_acs_indepth-en.html</a:t>
            </a:r>
            <a:r>
              <a:rPr lang="en-GB" dirty="0"/>
              <a:t> </a:t>
            </a:r>
            <a:r>
              <a:rPr lang="en-GB" sz="2000" dirty="0"/>
              <a:t>[</a:t>
            </a:r>
            <a:r>
              <a:rPr lang="en-GB" sz="2000" dirty="0" smtClean="0"/>
              <a:t>accessed 26 February 2016]</a:t>
            </a:r>
            <a:endParaRPr lang="en-US" sz="2000" dirty="0"/>
          </a:p>
        </p:txBody>
      </p:sp>
      <p:pic>
        <p:nvPicPr>
          <p:cNvPr id="10242" name="Picture 2" descr="S:\Health and Life Sciences\Research\Individual staff folders\Alison LF\ACS\16_10_11 - ACS Photography Session 4\June 2011 &amp; Elsa 80th Birthday 039.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948264" y="116632"/>
            <a:ext cx="1835696" cy="1376772"/>
          </a:xfrm>
          <a:prstGeom prst="rect">
            <a:avLst/>
          </a:prstGeom>
          <a:noFill/>
          <a:ln w="25400">
            <a:solidFill>
              <a:schemeClr val="tx1"/>
            </a:solidFill>
          </a:ln>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99587017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5842" name="Title 1"/>
          <p:cNvSpPr>
            <a:spLocks noGrp="1"/>
          </p:cNvSpPr>
          <p:nvPr>
            <p:ph type="title"/>
          </p:nvPr>
        </p:nvSpPr>
        <p:spPr>
          <a:xfrm>
            <a:off x="900113" y="332656"/>
            <a:ext cx="7797800" cy="1646957"/>
          </a:xfrm>
        </p:spPr>
        <p:txBody>
          <a:bodyPr/>
          <a:lstStyle/>
          <a:p>
            <a:pPr eaLnBrk="1" hangingPunct="1"/>
            <a:r>
              <a:rPr lang="en-GB" b="1" dirty="0" smtClean="0">
                <a:solidFill>
                  <a:srgbClr val="0070C0"/>
                </a:solidFill>
              </a:rPr>
              <a:t>Background:</a:t>
            </a:r>
            <a:br>
              <a:rPr lang="en-GB" b="1" dirty="0" smtClean="0">
                <a:solidFill>
                  <a:srgbClr val="0070C0"/>
                </a:solidFill>
              </a:rPr>
            </a:br>
            <a:r>
              <a:rPr lang="en-GB" b="1" dirty="0" smtClean="0">
                <a:solidFill>
                  <a:srgbClr val="0070C0"/>
                </a:solidFill>
              </a:rPr>
              <a:t>Activity Card Sort (ACS)</a:t>
            </a:r>
          </a:p>
        </p:txBody>
      </p:sp>
      <p:sp>
        <p:nvSpPr>
          <p:cNvPr id="3" name="Content Placeholder 2"/>
          <p:cNvSpPr>
            <a:spLocks noGrp="1"/>
          </p:cNvSpPr>
          <p:nvPr>
            <p:ph idx="1"/>
          </p:nvPr>
        </p:nvSpPr>
        <p:spPr>
          <a:xfrm>
            <a:off x="395536" y="2060848"/>
            <a:ext cx="8303121" cy="4536504"/>
          </a:xfrm>
        </p:spPr>
        <p:txBody>
          <a:bodyPr>
            <a:normAutofit/>
          </a:bodyPr>
          <a:lstStyle/>
          <a:p>
            <a:pPr>
              <a:lnSpc>
                <a:spcPct val="120000"/>
              </a:lnSpc>
              <a:defRPr/>
            </a:pPr>
            <a:r>
              <a:rPr lang="en-GB" sz="2000" dirty="0" smtClean="0"/>
              <a:t>The </a:t>
            </a:r>
            <a:r>
              <a:rPr lang="en-GB" sz="2000" dirty="0"/>
              <a:t>Activity Card Sort (ACS; Baum &amp; Edwards, 2008) is recognised internationally as a useful self-report measure of participation for clinical practice and research (e.g., Eriksson, et al., 2011)</a:t>
            </a:r>
          </a:p>
          <a:p>
            <a:pPr eaLnBrk="1" hangingPunct="1">
              <a:lnSpc>
                <a:spcPct val="120000"/>
              </a:lnSpc>
              <a:defRPr/>
            </a:pPr>
            <a:r>
              <a:rPr lang="en-GB" sz="2000" dirty="0" smtClean="0"/>
              <a:t>ACS-UK (Laver-Fawcett &amp; Mallinson, 2013) has 93 Photograph cards for activities grouped in 4 categories:</a:t>
            </a:r>
          </a:p>
          <a:p>
            <a:pPr lvl="1">
              <a:lnSpc>
                <a:spcPct val="120000"/>
              </a:lnSpc>
              <a:defRPr/>
            </a:pPr>
            <a:r>
              <a:rPr lang="en-GB" sz="2000" dirty="0" smtClean="0"/>
              <a:t>Instrumental, Low Demand Leisure, High Demand Leisure, Social/Cultural </a:t>
            </a:r>
          </a:p>
          <a:p>
            <a:pPr eaLnBrk="1" hangingPunct="1">
              <a:lnSpc>
                <a:spcPct val="120000"/>
              </a:lnSpc>
              <a:defRPr/>
            </a:pPr>
            <a:r>
              <a:rPr lang="en-GB" sz="2000" dirty="0" smtClean="0"/>
              <a:t>3 ACS-UK versions: Recovery, Institutional and Community Living (using </a:t>
            </a:r>
            <a:r>
              <a:rPr lang="en-GB" sz="2000" dirty="0"/>
              <a:t>the same </a:t>
            </a:r>
            <a:r>
              <a:rPr lang="en-GB" sz="2000" dirty="0" smtClean="0"/>
              <a:t>93 photo activity cards) </a:t>
            </a:r>
          </a:p>
          <a:p>
            <a:pPr eaLnBrk="1" hangingPunct="1">
              <a:lnSpc>
                <a:spcPct val="120000"/>
              </a:lnSpc>
              <a:defRPr/>
            </a:pPr>
            <a:r>
              <a:rPr lang="en-GB" sz="2000" dirty="0" smtClean="0"/>
              <a:t>Different sorting </a:t>
            </a:r>
            <a:r>
              <a:rPr lang="en-GB" sz="2000" dirty="0"/>
              <a:t>categories of </a:t>
            </a:r>
            <a:r>
              <a:rPr lang="en-GB" sz="2000" dirty="0" smtClean="0"/>
              <a:t>participation levels used for each of the three versions</a:t>
            </a:r>
          </a:p>
          <a:p>
            <a:pPr>
              <a:lnSpc>
                <a:spcPct val="120000"/>
              </a:lnSpc>
              <a:defRPr/>
            </a:pPr>
            <a:endParaRPr lang="en-GB" dirty="0" smtClean="0"/>
          </a:p>
        </p:txBody>
      </p:sp>
    </p:spTree>
    <p:extLst>
      <p:ext uri="{BB962C8B-B14F-4D97-AF65-F5344CB8AC3E}">
        <p14:creationId xmlns:p14="http://schemas.microsoft.com/office/powerpoint/2010/main" xmlns="" val="3798234537"/>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normAutofit/>
          </a:bodyPr>
          <a:lstStyle/>
          <a:p>
            <a:pPr eaLnBrk="1" hangingPunct="1"/>
            <a:r>
              <a:rPr lang="en-GB" dirty="0" smtClean="0"/>
              <a:t>A standardised assessment is</a:t>
            </a:r>
          </a:p>
        </p:txBody>
      </p:sp>
      <p:sp>
        <p:nvSpPr>
          <p:cNvPr id="32771" name="Rectangle 3"/>
          <p:cNvSpPr>
            <a:spLocks noGrp="1" noChangeArrowheads="1"/>
          </p:cNvSpPr>
          <p:nvPr>
            <p:ph type="body" idx="1"/>
          </p:nvPr>
        </p:nvSpPr>
        <p:spPr/>
        <p:txBody>
          <a:bodyPr>
            <a:normAutofit/>
          </a:bodyPr>
          <a:lstStyle/>
          <a:p>
            <a:pPr eaLnBrk="1" hangingPunct="1">
              <a:buFont typeface="Wingdings" pitchFamily="2" charset="2"/>
              <a:buNone/>
            </a:pPr>
            <a:r>
              <a:rPr lang="en-GB" dirty="0" smtClean="0"/>
              <a:t>	‘A published measurement tool, designed for a specific purpose in a given population, with detailed instructions provided as to when and how it is to be administered and scored, interpretation of the scores, and results of investigations of reliability and validity’</a:t>
            </a:r>
          </a:p>
          <a:p>
            <a:pPr eaLnBrk="1" hangingPunct="1">
              <a:buFont typeface="Wingdings" pitchFamily="2" charset="2"/>
              <a:buNone/>
            </a:pPr>
            <a:endParaRPr lang="en-GB" dirty="0" smtClean="0"/>
          </a:p>
          <a:p>
            <a:pPr eaLnBrk="1" hangingPunct="1">
              <a:buFont typeface="Wingdings" pitchFamily="2" charset="2"/>
              <a:buNone/>
            </a:pPr>
            <a:r>
              <a:rPr lang="en-GB" dirty="0" smtClean="0"/>
              <a:t>				(Cole et al, 1995, p. 22)</a:t>
            </a:r>
          </a:p>
        </p:txBody>
      </p:sp>
    </p:spTree>
    <p:extLst>
      <p:ext uri="{BB962C8B-B14F-4D97-AF65-F5344CB8AC3E}">
        <p14:creationId xmlns:p14="http://schemas.microsoft.com/office/powerpoint/2010/main" xmlns="" val="210240250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screen">
            <a:extLst>
              <a:ext uri="{BEBA8EAE-BF5A-486C-A8C5-ECC9F3942E4B}">
                <a14:imgProps xmlns:a14="http://schemas.microsoft.com/office/drawing/2010/main" xmlns="">
                  <a14:imgLayer r:embed="rId4">
                    <a14:imgEffect>
                      <a14:colorTemperature colorTemp="7200"/>
                    </a14:imgEffect>
                    <a14:imgEffect>
                      <a14:brightnessContrast contrast="20000"/>
                    </a14:imgEffect>
                  </a14:imgLayer>
                </a14:imgProps>
              </a:ext>
              <a:ext uri="{28A0092B-C50C-407E-A947-70E740481C1C}">
                <a14:useLocalDpi xmlns:a14="http://schemas.microsoft.com/office/drawing/2010/main" xmlns=""/>
              </a:ext>
            </a:extLst>
          </a:blip>
          <a:srcRect/>
          <a:stretch>
            <a:fillRect/>
          </a:stretch>
        </p:blipFill>
        <p:spPr bwMode="auto">
          <a:xfrm>
            <a:off x="-4628" y="-1"/>
            <a:ext cx="9148628" cy="686147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 name="TextBox 3"/>
          <p:cNvSpPr txBox="1"/>
          <p:nvPr/>
        </p:nvSpPr>
        <p:spPr>
          <a:xfrm>
            <a:off x="539552" y="5347906"/>
            <a:ext cx="5356851" cy="769441"/>
          </a:xfrm>
          <a:prstGeom prst="rect">
            <a:avLst/>
          </a:prstGeom>
        </p:spPr>
        <p:style>
          <a:lnRef idx="1">
            <a:schemeClr val="accent5"/>
          </a:lnRef>
          <a:fillRef idx="2">
            <a:schemeClr val="accent5"/>
          </a:fillRef>
          <a:effectRef idx="1">
            <a:schemeClr val="accent5"/>
          </a:effectRef>
          <a:fontRef idx="minor">
            <a:schemeClr val="dk1"/>
          </a:fontRef>
        </p:style>
        <p:txBody>
          <a:bodyPr wrap="none" rtlCol="0">
            <a:spAutoFit/>
          </a:bodyPr>
          <a:lstStyle/>
          <a:p>
            <a:r>
              <a:rPr lang="en-GB" sz="2800" dirty="0" smtClean="0"/>
              <a:t>The ACS uses Q-Sort Methodology</a:t>
            </a:r>
          </a:p>
          <a:p>
            <a:r>
              <a:rPr lang="en-GB" sz="1600" dirty="0" smtClean="0"/>
              <a:t>(Stephenson, 1936)</a:t>
            </a:r>
            <a:endParaRPr lang="en-GB" sz="1600" dirty="0"/>
          </a:p>
        </p:txBody>
      </p:sp>
    </p:spTree>
    <p:extLst>
      <p:ext uri="{BB962C8B-B14F-4D97-AF65-F5344CB8AC3E}">
        <p14:creationId xmlns:p14="http://schemas.microsoft.com/office/powerpoint/2010/main" xmlns="" val="1288103011"/>
      </p:ext>
    </p:extLst>
  </p:cSld>
  <p:clrMapOvr>
    <a:masterClrMapping/>
  </p:clrMapOvr>
  <p:transition spd="slow">
    <p:push dir="u"/>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solidFill>
                  <a:srgbClr val="0070C0"/>
                </a:solidFill>
              </a:rPr>
              <a:t>   Q-Sort methodology</a:t>
            </a:r>
            <a:endParaRPr lang="en-US" b="1" dirty="0">
              <a:solidFill>
                <a:srgbClr val="0070C0"/>
              </a:solidFill>
            </a:endParaRPr>
          </a:p>
        </p:txBody>
      </p:sp>
      <p:sp>
        <p:nvSpPr>
          <p:cNvPr id="3" name="Content Placeholder 2"/>
          <p:cNvSpPr>
            <a:spLocks noGrp="1"/>
          </p:cNvSpPr>
          <p:nvPr>
            <p:ph idx="1"/>
          </p:nvPr>
        </p:nvSpPr>
        <p:spPr/>
        <p:txBody>
          <a:bodyPr>
            <a:normAutofit fontScale="77500" lnSpcReduction="20000"/>
          </a:bodyPr>
          <a:lstStyle/>
          <a:p>
            <a:pPr>
              <a:lnSpc>
                <a:spcPct val="120000"/>
              </a:lnSpc>
              <a:defRPr/>
            </a:pPr>
            <a:r>
              <a:rPr lang="en-GB" dirty="0"/>
              <a:t>The Q-Sort methodology was originally described by Stephenson (1936 as cited in Block, 1961, p. 12) for collecting subjective data and involved the sorting of statements which were printed separately on cards to allow for ordering by subjects depending on their individual perspective.</a:t>
            </a:r>
          </a:p>
          <a:p>
            <a:pPr>
              <a:lnSpc>
                <a:spcPct val="120000"/>
              </a:lnSpc>
              <a:defRPr/>
            </a:pPr>
            <a:r>
              <a:rPr lang="en-GB" dirty="0"/>
              <a:t>Sorting photographs is desirable because it enables individuals with lower literacy levels to conduct the sort and prompts recall of activity engagement to help build a client’s occupational profile </a:t>
            </a:r>
            <a:r>
              <a:rPr lang="en-GB" dirty="0" smtClean="0"/>
              <a:t/>
            </a:r>
            <a:br>
              <a:rPr lang="en-GB" dirty="0" smtClean="0"/>
            </a:br>
            <a:r>
              <a:rPr lang="en-GB" dirty="0" smtClean="0"/>
              <a:t>		</a:t>
            </a:r>
            <a:r>
              <a:rPr lang="en-GB" sz="2600" dirty="0" smtClean="0"/>
              <a:t>(</a:t>
            </a:r>
            <a:r>
              <a:rPr lang="en-GB" sz="2600" dirty="0"/>
              <a:t>Baum and Edwards, 2001; Law, Baum, Dunn, 2001</a:t>
            </a:r>
            <a:r>
              <a:rPr lang="en-GB" sz="2600" dirty="0" smtClean="0"/>
              <a:t>)</a:t>
            </a:r>
            <a:endParaRPr lang="en-GB" sz="2600" dirty="0"/>
          </a:p>
          <a:p>
            <a:endParaRPr lang="en-US" dirty="0"/>
          </a:p>
        </p:txBody>
      </p:sp>
      <p:pic>
        <p:nvPicPr>
          <p:cNvPr id="4" name="Picture 3" descr="S:\Health and Life Sciences\Research\Individual staff folders\Alison LF\ACS\ACS photos taken autumn 2012\ACS pics\P1020969.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67544" y="5445224"/>
            <a:ext cx="1875259" cy="1054833"/>
          </a:xfrm>
          <a:prstGeom prst="rect">
            <a:avLst/>
          </a:prstGeom>
          <a:noFill/>
          <a:ln w="19050">
            <a:solidFill>
              <a:schemeClr val="tx1"/>
            </a:solidFill>
          </a:ln>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2145458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Sorting categories for ACS versions</a:t>
            </a:r>
            <a:endParaRPr lang="en-GB" dirty="0"/>
          </a:p>
        </p:txBody>
      </p:sp>
      <p:sp>
        <p:nvSpPr>
          <p:cNvPr id="3" name="Content Placeholder 2"/>
          <p:cNvSpPr>
            <a:spLocks noGrp="1"/>
          </p:cNvSpPr>
          <p:nvPr>
            <p:ph idx="1"/>
          </p:nvPr>
        </p:nvSpPr>
        <p:spPr/>
        <p:txBody>
          <a:bodyPr/>
          <a:lstStyle/>
          <a:p>
            <a:endParaRPr lang="en-GB" dirty="0"/>
          </a:p>
        </p:txBody>
      </p:sp>
      <p:sp>
        <p:nvSpPr>
          <p:cNvPr id="4" name="Rectangle 3"/>
          <p:cNvSpPr/>
          <p:nvPr/>
        </p:nvSpPr>
        <p:spPr>
          <a:xfrm>
            <a:off x="3077018" y="1926487"/>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a:t>Not Done</a:t>
            </a:r>
          </a:p>
          <a:p>
            <a:pPr algn="ctr"/>
            <a:r>
              <a:rPr lang="en-GB" sz="1200" b="1" dirty="0"/>
              <a:t>Before</a:t>
            </a:r>
          </a:p>
          <a:p>
            <a:pPr algn="ctr"/>
            <a:r>
              <a:rPr lang="en-GB" sz="1200" b="1" dirty="0"/>
              <a:t>Current</a:t>
            </a:r>
          </a:p>
          <a:p>
            <a:pPr algn="ctr"/>
            <a:r>
              <a:rPr lang="en-GB" sz="1200" b="1" dirty="0"/>
              <a:t>Illness or</a:t>
            </a:r>
          </a:p>
          <a:p>
            <a:pPr algn="ctr"/>
            <a:r>
              <a:rPr lang="en-GB" sz="1200" b="1" dirty="0"/>
              <a:t>Injury</a:t>
            </a:r>
            <a:endParaRPr lang="en-GB" sz="1200" dirty="0"/>
          </a:p>
        </p:txBody>
      </p:sp>
      <p:sp>
        <p:nvSpPr>
          <p:cNvPr id="7" name="Rectangle 6"/>
          <p:cNvSpPr/>
          <p:nvPr/>
        </p:nvSpPr>
        <p:spPr>
          <a:xfrm>
            <a:off x="5474960" y="3284984"/>
            <a:ext cx="914400" cy="9144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a:t>Do Less</a:t>
            </a:r>
            <a:endParaRPr lang="en-GB" sz="1200" dirty="0"/>
          </a:p>
        </p:txBody>
      </p:sp>
      <p:sp>
        <p:nvSpPr>
          <p:cNvPr id="8" name="Rectangle 7"/>
          <p:cNvSpPr/>
          <p:nvPr/>
        </p:nvSpPr>
        <p:spPr>
          <a:xfrm>
            <a:off x="4283968" y="1926487"/>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b="1" dirty="0"/>
              <a:t>Continued to</a:t>
            </a:r>
          </a:p>
          <a:p>
            <a:pPr algn="ctr"/>
            <a:r>
              <a:rPr lang="en-GB" sz="1100" b="1" dirty="0"/>
              <a:t>Do During</a:t>
            </a:r>
          </a:p>
          <a:p>
            <a:pPr algn="ctr"/>
            <a:r>
              <a:rPr lang="en-GB" sz="1100" b="1" dirty="0"/>
              <a:t>Illness or</a:t>
            </a:r>
          </a:p>
          <a:p>
            <a:pPr algn="ctr"/>
            <a:r>
              <a:rPr lang="en-GB" sz="1100" b="1" dirty="0"/>
              <a:t>Injury</a:t>
            </a:r>
            <a:endParaRPr lang="en-GB" sz="1100" dirty="0"/>
          </a:p>
        </p:txBody>
      </p:sp>
      <p:sp>
        <p:nvSpPr>
          <p:cNvPr id="9" name="Rectangle 8"/>
          <p:cNvSpPr/>
          <p:nvPr/>
        </p:nvSpPr>
        <p:spPr>
          <a:xfrm>
            <a:off x="5474960" y="1916832"/>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a:t>Doing Less</a:t>
            </a:r>
          </a:p>
          <a:p>
            <a:pPr algn="ctr"/>
            <a:r>
              <a:rPr lang="en-GB" sz="1200" b="1" dirty="0"/>
              <a:t>Since Illness or</a:t>
            </a:r>
          </a:p>
          <a:p>
            <a:pPr algn="ctr"/>
            <a:r>
              <a:rPr lang="en-GB" sz="1200" b="1" dirty="0"/>
              <a:t>Injury</a:t>
            </a:r>
            <a:endParaRPr lang="en-GB" sz="1200" dirty="0"/>
          </a:p>
        </p:txBody>
      </p:sp>
      <p:sp>
        <p:nvSpPr>
          <p:cNvPr id="10" name="Rectangle 9"/>
          <p:cNvSpPr/>
          <p:nvPr/>
        </p:nvSpPr>
        <p:spPr>
          <a:xfrm>
            <a:off x="6588224" y="1920118"/>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a:t>Given Up Due</a:t>
            </a:r>
          </a:p>
          <a:p>
            <a:pPr algn="ctr"/>
            <a:r>
              <a:rPr lang="en-GB" sz="1200" b="1" dirty="0"/>
              <a:t>to Illness or</a:t>
            </a:r>
          </a:p>
          <a:p>
            <a:pPr algn="ctr"/>
            <a:r>
              <a:rPr lang="en-GB" sz="1200" b="1" dirty="0"/>
              <a:t>Injury</a:t>
            </a:r>
            <a:endParaRPr lang="en-GB" sz="1200" dirty="0"/>
          </a:p>
        </p:txBody>
      </p:sp>
      <p:sp>
        <p:nvSpPr>
          <p:cNvPr id="11" name="Rectangle 10"/>
          <p:cNvSpPr/>
          <p:nvPr/>
        </p:nvSpPr>
        <p:spPr>
          <a:xfrm>
            <a:off x="7790656" y="1891653"/>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a:t>New Activity</a:t>
            </a:r>
          </a:p>
          <a:p>
            <a:pPr algn="ctr"/>
            <a:r>
              <a:rPr lang="en-GB" sz="1200" b="1" dirty="0"/>
              <a:t>Since Illness</a:t>
            </a:r>
          </a:p>
          <a:p>
            <a:pPr algn="ctr"/>
            <a:r>
              <a:rPr lang="en-GB" sz="1200" b="1" dirty="0"/>
              <a:t>or Injury</a:t>
            </a:r>
            <a:endParaRPr lang="en-GB" sz="1200" dirty="0"/>
          </a:p>
        </p:txBody>
      </p:sp>
      <p:sp>
        <p:nvSpPr>
          <p:cNvPr id="13" name="Rectangle 12"/>
          <p:cNvSpPr/>
          <p:nvPr/>
        </p:nvSpPr>
        <p:spPr>
          <a:xfrm>
            <a:off x="6588224" y="3267107"/>
            <a:ext cx="914400" cy="9144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a:t>Given Up</a:t>
            </a:r>
            <a:endParaRPr lang="en-GB" sz="1200" dirty="0"/>
          </a:p>
        </p:txBody>
      </p:sp>
      <p:sp>
        <p:nvSpPr>
          <p:cNvPr id="14" name="Rectangle 13"/>
          <p:cNvSpPr/>
          <p:nvPr/>
        </p:nvSpPr>
        <p:spPr>
          <a:xfrm>
            <a:off x="7790656" y="3284984"/>
            <a:ext cx="914400" cy="9144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a:t>Done</a:t>
            </a:r>
          </a:p>
          <a:p>
            <a:pPr algn="ctr"/>
            <a:r>
              <a:rPr lang="en-GB" sz="1200" b="1" dirty="0"/>
              <a:t>Previously</a:t>
            </a:r>
            <a:endParaRPr lang="en-GB" sz="1200" dirty="0"/>
          </a:p>
        </p:txBody>
      </p:sp>
      <p:sp>
        <p:nvSpPr>
          <p:cNvPr id="15" name="Rectangle 14"/>
          <p:cNvSpPr/>
          <p:nvPr/>
        </p:nvSpPr>
        <p:spPr>
          <a:xfrm>
            <a:off x="4322980" y="4818856"/>
            <a:ext cx="914400" cy="9144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Not done </a:t>
            </a:r>
            <a:r>
              <a:rPr lang="en-GB" sz="1200" b="1" dirty="0"/>
              <a:t>prior to illness / injury or admission</a:t>
            </a:r>
          </a:p>
        </p:txBody>
      </p:sp>
      <p:sp>
        <p:nvSpPr>
          <p:cNvPr id="16" name="Rectangle 15"/>
          <p:cNvSpPr/>
          <p:nvPr/>
        </p:nvSpPr>
        <p:spPr>
          <a:xfrm>
            <a:off x="3114693" y="4818856"/>
            <a:ext cx="914400" cy="9144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Done prior to illness / injury or admission</a:t>
            </a:r>
            <a:endParaRPr lang="en-GB" sz="1200" b="1" dirty="0"/>
          </a:p>
        </p:txBody>
      </p:sp>
      <p:sp>
        <p:nvSpPr>
          <p:cNvPr id="17" name="Right Arrow 16"/>
          <p:cNvSpPr/>
          <p:nvPr/>
        </p:nvSpPr>
        <p:spPr>
          <a:xfrm>
            <a:off x="611560" y="4715192"/>
            <a:ext cx="2346560" cy="1018064"/>
          </a:xfrm>
          <a:prstGeom prst="right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Institutional version (Form A)</a:t>
            </a:r>
            <a:endParaRPr lang="en-GB" dirty="0"/>
          </a:p>
        </p:txBody>
      </p:sp>
      <p:sp>
        <p:nvSpPr>
          <p:cNvPr id="18" name="Right Arrow 17"/>
          <p:cNvSpPr/>
          <p:nvPr/>
        </p:nvSpPr>
        <p:spPr>
          <a:xfrm>
            <a:off x="620538" y="1911856"/>
            <a:ext cx="2346560" cy="101806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Recovery version (Form B)</a:t>
            </a:r>
            <a:endParaRPr lang="en-GB" dirty="0"/>
          </a:p>
        </p:txBody>
      </p:sp>
      <p:sp>
        <p:nvSpPr>
          <p:cNvPr id="19" name="Right Arrow 18"/>
          <p:cNvSpPr/>
          <p:nvPr/>
        </p:nvSpPr>
        <p:spPr>
          <a:xfrm>
            <a:off x="611559" y="3233152"/>
            <a:ext cx="2346560" cy="1018064"/>
          </a:xfrm>
          <a:prstGeom prst="right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Community-Living version (Form C)</a:t>
            </a:r>
            <a:endParaRPr lang="en-GB" dirty="0"/>
          </a:p>
        </p:txBody>
      </p:sp>
      <p:sp>
        <p:nvSpPr>
          <p:cNvPr id="20" name="TextBox 19"/>
          <p:cNvSpPr txBox="1"/>
          <p:nvPr/>
        </p:nvSpPr>
        <p:spPr>
          <a:xfrm flipH="1">
            <a:off x="570565" y="6058163"/>
            <a:ext cx="7977691" cy="646331"/>
          </a:xfrm>
          <a:prstGeom prst="rect">
            <a:avLst/>
          </a:prstGeom>
          <a:noFill/>
        </p:spPr>
        <p:txBody>
          <a:bodyPr wrap="square" rtlCol="0">
            <a:spAutoFit/>
          </a:bodyPr>
          <a:lstStyle/>
          <a:p>
            <a:r>
              <a:rPr lang="en-GB" b="1" dirty="0" smtClean="0"/>
              <a:t>+ Identify </a:t>
            </a:r>
            <a:r>
              <a:rPr lang="en-GB" b="1" dirty="0"/>
              <a:t>the five most important activities to you (they may be those you no longer do</a:t>
            </a:r>
            <a:r>
              <a:rPr lang="en-GB" b="1" dirty="0" smtClean="0"/>
              <a:t>)</a:t>
            </a:r>
            <a:endParaRPr lang="en-GB" dirty="0"/>
          </a:p>
        </p:txBody>
      </p:sp>
      <p:sp>
        <p:nvSpPr>
          <p:cNvPr id="21" name="Rectangle 20"/>
          <p:cNvSpPr/>
          <p:nvPr/>
        </p:nvSpPr>
        <p:spPr>
          <a:xfrm>
            <a:off x="4306212" y="3267107"/>
            <a:ext cx="914400" cy="9144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a:t>Do Now</a:t>
            </a:r>
            <a:endParaRPr lang="en-GB" sz="1200" dirty="0"/>
          </a:p>
        </p:txBody>
      </p:sp>
      <p:sp>
        <p:nvSpPr>
          <p:cNvPr id="22" name="Rectangle 21"/>
          <p:cNvSpPr/>
          <p:nvPr/>
        </p:nvSpPr>
        <p:spPr>
          <a:xfrm>
            <a:off x="3114693" y="3284984"/>
            <a:ext cx="914400" cy="9144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Not done since age 60</a:t>
            </a:r>
            <a:endParaRPr lang="en-GB" sz="1200" b="1" dirty="0"/>
          </a:p>
        </p:txBody>
      </p:sp>
      <p:sp>
        <p:nvSpPr>
          <p:cNvPr id="23" name="Rectangle 22"/>
          <p:cNvSpPr/>
          <p:nvPr/>
        </p:nvSpPr>
        <p:spPr>
          <a:xfrm>
            <a:off x="7380312" y="4803941"/>
            <a:ext cx="914400" cy="91440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Not done in past year</a:t>
            </a:r>
            <a:endParaRPr lang="en-GB" sz="1200" b="1" dirty="0"/>
          </a:p>
        </p:txBody>
      </p:sp>
    </p:spTree>
    <p:extLst>
      <p:ext uri="{BB962C8B-B14F-4D97-AF65-F5344CB8AC3E}">
        <p14:creationId xmlns:p14="http://schemas.microsoft.com/office/powerpoint/2010/main" xmlns="" val="1834980625"/>
      </p:ext>
    </p:extLst>
  </p:cSld>
  <p:clrMapOvr>
    <a:masterClrMapping/>
  </p:clrMapOvr>
  <mc:AlternateContent xmlns:mc="http://schemas.openxmlformats.org/markup-compatibility/2006">
    <mc:Choice xmlns:p14="http://schemas.microsoft.com/office/powerpoint/2010/main" xmlns=""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3"/>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4"/>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6"/>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5"/>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42" presetClass="entr" presetSubtype="0" fill="hold" grpId="0" nodeType="clickEffect">
                                  <p:stCondLst>
                                    <p:cond delay="0"/>
                                  </p:stCondLst>
                                  <p:childTnLst>
                                    <p:set>
                                      <p:cBhvr>
                                        <p:cTn id="54" dur="1" fill="hold">
                                          <p:stCondLst>
                                            <p:cond delay="0"/>
                                          </p:stCondLst>
                                        </p:cTn>
                                        <p:tgtEl>
                                          <p:spTgt spid="23"/>
                                        </p:tgtEl>
                                        <p:attrNameLst>
                                          <p:attrName>style.visibility</p:attrName>
                                        </p:attrNameLst>
                                      </p:cBhvr>
                                      <p:to>
                                        <p:strVal val="visible"/>
                                      </p:to>
                                    </p:set>
                                    <p:animEffect transition="in" filter="fade">
                                      <p:cBhvr>
                                        <p:cTn id="55" dur="1000"/>
                                        <p:tgtEl>
                                          <p:spTgt spid="23"/>
                                        </p:tgtEl>
                                      </p:cBhvr>
                                    </p:animEffect>
                                    <p:anim calcmode="lin" valueType="num">
                                      <p:cBhvr>
                                        <p:cTn id="56" dur="1000" fill="hold"/>
                                        <p:tgtEl>
                                          <p:spTgt spid="23"/>
                                        </p:tgtEl>
                                        <p:attrNameLst>
                                          <p:attrName>ppt_x</p:attrName>
                                        </p:attrNameLst>
                                      </p:cBhvr>
                                      <p:tavLst>
                                        <p:tav tm="0">
                                          <p:val>
                                            <p:strVal val="#ppt_x"/>
                                          </p:val>
                                        </p:tav>
                                        <p:tav tm="100000">
                                          <p:val>
                                            <p:strVal val="#ppt_x"/>
                                          </p:val>
                                        </p:tav>
                                      </p:tavLst>
                                    </p:anim>
                                    <p:anim calcmode="lin" valueType="num">
                                      <p:cBhvr>
                                        <p:cTn id="57"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1" presetClass="entr" presetSubtype="0" fill="hold" grpId="0" nodeType="clickEffect" nodePh="1">
                                  <p:stCondLst>
                                    <p:cond delay="0"/>
                                  </p:stCondLst>
                                  <p:endCondLst>
                                    <p:cond evt="begin" delay="0">
                                      <p:tn val="60"/>
                                    </p:cond>
                                  </p:endCondLst>
                                  <p:childTnLst>
                                    <p:set>
                                      <p:cBhvr>
                                        <p:cTn id="61"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animBg="1"/>
      <p:bldP spid="7" grpId="0" animBg="1"/>
      <p:bldP spid="8" grpId="0" animBg="1"/>
      <p:bldP spid="9" grpId="0" animBg="1"/>
      <p:bldP spid="10" grpId="0" animBg="1"/>
      <p:bldP spid="11" grpId="0" animBg="1"/>
      <p:bldP spid="13" grpId="0" animBg="1"/>
      <p:bldP spid="14" grpId="0" animBg="1"/>
      <p:bldP spid="15" grpId="0" animBg="1"/>
      <p:bldP spid="16" grpId="0" animBg="1"/>
      <p:bldP spid="21" grpId="0" animBg="1"/>
      <p:bldP spid="22" grpId="0" animBg="1"/>
      <p:bldP spid="23" grpId="0" animBg="1"/>
    </p:bld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7170" name="Picture 2" descr="\\docs\Personal\A.LaverFawcett\My Pictures\ACS sort.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143000" y="164637"/>
            <a:ext cx="4941168" cy="6588225"/>
          </a:xfrm>
          <a:prstGeom prst="rect">
            <a:avLst/>
          </a:prstGeom>
          <a:noFill/>
          <a:extLst>
            <a:ext uri="{909E8E84-426E-40DD-AFC4-6F175D3DCCD1}">
              <a14:hiddenFill xmlns:a14="http://schemas.microsoft.com/office/drawing/2010/main" xmlns="">
                <a:solidFill>
                  <a:srgbClr val="FFFFFF"/>
                </a:solidFill>
              </a14:hiddenFill>
            </a:ext>
          </a:extLst>
        </p:spPr>
      </p:pic>
      <p:sp>
        <p:nvSpPr>
          <p:cNvPr id="4" name="TextBox 3"/>
          <p:cNvSpPr txBox="1"/>
          <p:nvPr/>
        </p:nvSpPr>
        <p:spPr>
          <a:xfrm>
            <a:off x="6372200" y="1196752"/>
            <a:ext cx="2376264" cy="5355312"/>
          </a:xfrm>
          <a:prstGeom prst="rect">
            <a:avLst/>
          </a:prstGeom>
          <a:noFill/>
        </p:spPr>
        <p:txBody>
          <a:bodyPr wrap="square" rtlCol="0">
            <a:spAutoFit/>
          </a:bodyPr>
          <a:lstStyle/>
          <a:p>
            <a:r>
              <a:rPr lang="en-GB" dirty="0" smtClean="0"/>
              <a:t>A4 Sorting category cards are placed on the table in from of the client.</a:t>
            </a:r>
          </a:p>
          <a:p>
            <a:r>
              <a:rPr lang="en-GB" dirty="0" smtClean="0"/>
              <a:t>ACS-UK has 93 activity cards</a:t>
            </a:r>
          </a:p>
          <a:p>
            <a:r>
              <a:rPr lang="en-GB" dirty="0" smtClean="0"/>
              <a:t>Each has a photograph and activity label</a:t>
            </a:r>
          </a:p>
          <a:p>
            <a:r>
              <a:rPr lang="en-GB" dirty="0" smtClean="0"/>
              <a:t>The person is given 4 piles of activities to sort:</a:t>
            </a:r>
          </a:p>
          <a:p>
            <a:pPr marL="342900" indent="-342900">
              <a:buFont typeface="+mj-lt"/>
              <a:buAutoNum type="arabicPeriod"/>
            </a:pPr>
            <a:r>
              <a:rPr lang="en-GB" dirty="0" smtClean="0"/>
              <a:t>Instrumental Activities of Daily Living (IADL)</a:t>
            </a:r>
            <a:endParaRPr lang="en-GB" dirty="0"/>
          </a:p>
          <a:p>
            <a:pPr marL="342900" indent="-342900">
              <a:buFont typeface="+mj-lt"/>
              <a:buAutoNum type="arabicPeriod"/>
            </a:pPr>
            <a:r>
              <a:rPr lang="en-GB" dirty="0" smtClean="0"/>
              <a:t>Low Demand Leisure (LDL)</a:t>
            </a:r>
          </a:p>
          <a:p>
            <a:pPr marL="342900" indent="-342900">
              <a:buFont typeface="+mj-lt"/>
              <a:buAutoNum type="arabicPeriod"/>
            </a:pPr>
            <a:r>
              <a:rPr lang="en-GB" dirty="0" smtClean="0"/>
              <a:t>High Demand Leisure (HDL)</a:t>
            </a:r>
          </a:p>
          <a:p>
            <a:pPr marL="342900" indent="-342900">
              <a:buFont typeface="+mj-lt"/>
              <a:buAutoNum type="arabicPeriod"/>
            </a:pPr>
            <a:r>
              <a:rPr lang="en-GB" dirty="0" smtClean="0"/>
              <a:t>Social Cultural (SC)</a:t>
            </a:r>
            <a:endParaRPr lang="en-GB" dirty="0"/>
          </a:p>
        </p:txBody>
      </p:sp>
    </p:spTree>
    <p:extLst>
      <p:ext uri="{BB962C8B-B14F-4D97-AF65-F5344CB8AC3E}">
        <p14:creationId xmlns:p14="http://schemas.microsoft.com/office/powerpoint/2010/main" xmlns="" val="16667595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098" name="Picture 2" descr="d686a713-4f72-4c25-b891-8ea5744b46ee@yorksj"/>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179103266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050" name="Picture 2" descr="3386ec02-865f-4c40-b941-537623b2ff0b@yorksj"/>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07504" y="53244"/>
            <a:ext cx="8928992" cy="669674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105457932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074" name="Picture 2" descr="788aaf74-f109-40f6-a762-4f3bf6554300@yorksj"/>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227793493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146" name="Picture 2" descr="7ab2cfde-a1a1-4ce2-b722-2f21457242ef@yorksj"/>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420646154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122" name="Picture 2" descr="2a97d99d-507e-4332-8c8d-a3a81d2d764c@yorksj"/>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81201058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b="1" dirty="0" smtClean="0">
                <a:solidFill>
                  <a:schemeClr val="tx2"/>
                </a:solidFill>
              </a:rPr>
              <a:t>Scoring for ACS-UK</a:t>
            </a:r>
            <a:endParaRPr lang="en-GB" b="1" dirty="0">
              <a:solidFill>
                <a:schemeClr val="tx2"/>
              </a:solidFill>
            </a:endParaRPr>
          </a:p>
        </p:txBody>
      </p:sp>
      <p:sp>
        <p:nvSpPr>
          <p:cNvPr id="7" name="Rectangle 6"/>
          <p:cNvSpPr/>
          <p:nvPr/>
        </p:nvSpPr>
        <p:spPr>
          <a:xfrm>
            <a:off x="5474960" y="3284984"/>
            <a:ext cx="914400" cy="9144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a:t>Do </a:t>
            </a:r>
            <a:r>
              <a:rPr lang="en-GB" sz="1200" b="1" dirty="0" smtClean="0"/>
              <a:t>Less</a:t>
            </a:r>
          </a:p>
          <a:p>
            <a:pPr algn="ctr"/>
            <a:r>
              <a:rPr lang="en-GB" sz="1200" b="1" dirty="0" smtClean="0"/>
              <a:t>(0.5)</a:t>
            </a:r>
            <a:endParaRPr lang="en-GB" sz="1200" dirty="0"/>
          </a:p>
        </p:txBody>
      </p:sp>
      <p:sp>
        <p:nvSpPr>
          <p:cNvPr id="13" name="Rectangle 12"/>
          <p:cNvSpPr/>
          <p:nvPr/>
        </p:nvSpPr>
        <p:spPr>
          <a:xfrm>
            <a:off x="6588224" y="3267107"/>
            <a:ext cx="914400" cy="9144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a:t>Given </a:t>
            </a:r>
            <a:r>
              <a:rPr lang="en-GB" sz="1200" b="1" dirty="0" smtClean="0"/>
              <a:t>Up</a:t>
            </a:r>
          </a:p>
          <a:p>
            <a:pPr algn="ctr"/>
            <a:r>
              <a:rPr lang="en-GB" sz="1200" b="1" dirty="0" smtClean="0"/>
              <a:t>(0)</a:t>
            </a:r>
            <a:endParaRPr lang="en-GB" sz="1200" dirty="0"/>
          </a:p>
        </p:txBody>
      </p:sp>
      <p:sp>
        <p:nvSpPr>
          <p:cNvPr id="14" name="Rectangle 13"/>
          <p:cNvSpPr/>
          <p:nvPr/>
        </p:nvSpPr>
        <p:spPr>
          <a:xfrm>
            <a:off x="1179510" y="4581128"/>
            <a:ext cx="2312369" cy="1274440"/>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a:t>Done</a:t>
            </a:r>
          </a:p>
          <a:p>
            <a:pPr algn="ctr"/>
            <a:r>
              <a:rPr lang="en-GB" sz="1200" b="1" dirty="0" smtClean="0"/>
              <a:t>Previously</a:t>
            </a:r>
          </a:p>
          <a:p>
            <a:pPr algn="ctr"/>
            <a:r>
              <a:rPr lang="en-GB" sz="1200" b="1" dirty="0" smtClean="0"/>
              <a:t>Calculated after sort:</a:t>
            </a:r>
          </a:p>
          <a:p>
            <a:pPr algn="ctr"/>
            <a:r>
              <a:rPr lang="en-GB" sz="1200" b="1" dirty="0" smtClean="0"/>
              <a:t>Do More + Do Now + Do Less + Given Up</a:t>
            </a:r>
            <a:endParaRPr lang="en-GB" sz="1200" dirty="0"/>
          </a:p>
        </p:txBody>
      </p:sp>
      <p:sp>
        <p:nvSpPr>
          <p:cNvPr id="19" name="Right Arrow 18"/>
          <p:cNvSpPr/>
          <p:nvPr/>
        </p:nvSpPr>
        <p:spPr>
          <a:xfrm>
            <a:off x="611559" y="1556792"/>
            <a:ext cx="2346560" cy="1440160"/>
          </a:xfrm>
          <a:prstGeom prst="right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Community-Living version (Form C)</a:t>
            </a:r>
            <a:endParaRPr lang="en-GB" dirty="0"/>
          </a:p>
        </p:txBody>
      </p:sp>
      <p:sp>
        <p:nvSpPr>
          <p:cNvPr id="20" name="TextBox 19"/>
          <p:cNvSpPr txBox="1"/>
          <p:nvPr/>
        </p:nvSpPr>
        <p:spPr>
          <a:xfrm flipH="1">
            <a:off x="1115615" y="6058163"/>
            <a:ext cx="7432640" cy="646331"/>
          </a:xfrm>
          <a:prstGeom prst="rect">
            <a:avLst/>
          </a:prstGeom>
          <a:noFill/>
        </p:spPr>
        <p:txBody>
          <a:bodyPr wrap="square" rtlCol="0">
            <a:spAutoFit/>
          </a:bodyPr>
          <a:lstStyle/>
          <a:p>
            <a:r>
              <a:rPr lang="en-GB" b="1" dirty="0" smtClean="0"/>
              <a:t>+ At the end participants are asked to “identify </a:t>
            </a:r>
            <a:r>
              <a:rPr lang="en-GB" b="1" dirty="0"/>
              <a:t>the five most important activities to you (they may be those you no longer do</a:t>
            </a:r>
            <a:r>
              <a:rPr lang="en-GB" b="1" dirty="0" smtClean="0"/>
              <a:t>)”</a:t>
            </a:r>
            <a:endParaRPr lang="en-GB" dirty="0"/>
          </a:p>
        </p:txBody>
      </p:sp>
      <p:sp>
        <p:nvSpPr>
          <p:cNvPr id="21" name="Rectangle 20"/>
          <p:cNvSpPr/>
          <p:nvPr/>
        </p:nvSpPr>
        <p:spPr>
          <a:xfrm>
            <a:off x="4306212" y="3267107"/>
            <a:ext cx="914400" cy="9144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a:t>Do </a:t>
            </a:r>
            <a:r>
              <a:rPr lang="en-GB" sz="1200" b="1" dirty="0" smtClean="0"/>
              <a:t>Now</a:t>
            </a:r>
          </a:p>
          <a:p>
            <a:pPr algn="ctr"/>
            <a:r>
              <a:rPr lang="en-GB" sz="1200" b="1" dirty="0" smtClean="0"/>
              <a:t>(1)</a:t>
            </a:r>
            <a:endParaRPr lang="en-GB" sz="1200" dirty="0"/>
          </a:p>
        </p:txBody>
      </p:sp>
      <p:sp>
        <p:nvSpPr>
          <p:cNvPr id="23" name="Rectangle 22"/>
          <p:cNvSpPr/>
          <p:nvPr/>
        </p:nvSpPr>
        <p:spPr>
          <a:xfrm>
            <a:off x="2123728" y="3284984"/>
            <a:ext cx="914400" cy="914400"/>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Not done in past year</a:t>
            </a:r>
          </a:p>
          <a:p>
            <a:pPr algn="ctr"/>
            <a:r>
              <a:rPr lang="en-GB" sz="1200" b="1" dirty="0" smtClean="0"/>
              <a:t>(optional)</a:t>
            </a:r>
            <a:endParaRPr lang="en-GB" sz="1200" b="1" dirty="0"/>
          </a:p>
        </p:txBody>
      </p:sp>
      <p:sp>
        <p:nvSpPr>
          <p:cNvPr id="24" name="Content Placeholder 23"/>
          <p:cNvSpPr>
            <a:spLocks noGrp="1"/>
          </p:cNvSpPr>
          <p:nvPr>
            <p:ph idx="1"/>
          </p:nvPr>
        </p:nvSpPr>
        <p:spPr>
          <a:xfrm>
            <a:off x="3203848" y="3284984"/>
            <a:ext cx="898916" cy="922717"/>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ctr">
              <a:buNone/>
            </a:pPr>
            <a:r>
              <a:rPr lang="en-GB" sz="1200" b="1" dirty="0" smtClean="0"/>
              <a:t>Do More</a:t>
            </a:r>
          </a:p>
          <a:p>
            <a:pPr marL="0" indent="0" algn="ctr">
              <a:buNone/>
            </a:pPr>
            <a:r>
              <a:rPr lang="en-GB" sz="1200" b="1" dirty="0" smtClean="0"/>
              <a:t>(score as do now)</a:t>
            </a:r>
            <a:endParaRPr lang="en-GB" sz="1200" dirty="0"/>
          </a:p>
        </p:txBody>
      </p:sp>
      <p:sp>
        <p:nvSpPr>
          <p:cNvPr id="25" name="Content Placeholder 23"/>
          <p:cNvSpPr txBox="1">
            <a:spLocks/>
          </p:cNvSpPr>
          <p:nvPr/>
        </p:nvSpPr>
        <p:spPr>
          <a:xfrm>
            <a:off x="1064297" y="3284984"/>
            <a:ext cx="898916" cy="922717"/>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lt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lt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lt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lt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lt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lt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lt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lt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lt1"/>
                </a:solidFill>
                <a:latin typeface="+mn-lt"/>
                <a:ea typeface="+mn-ea"/>
                <a:cs typeface="+mn-cs"/>
              </a:defRPr>
            </a:lvl9pPr>
            <a:extLst/>
          </a:lstStyle>
          <a:p>
            <a:pPr marL="0" indent="0" algn="ctr">
              <a:buFont typeface="Wingdings 2"/>
              <a:buNone/>
            </a:pPr>
            <a:r>
              <a:rPr lang="en-GB" sz="1200" b="1" dirty="0" smtClean="0"/>
              <a:t>Never Done</a:t>
            </a:r>
          </a:p>
        </p:txBody>
      </p:sp>
    </p:spTree>
    <p:extLst>
      <p:ext uri="{BB962C8B-B14F-4D97-AF65-F5344CB8AC3E}">
        <p14:creationId xmlns:p14="http://schemas.microsoft.com/office/powerpoint/2010/main" xmlns="" val="999715177"/>
      </p:ext>
    </p:extLst>
  </p:cSld>
  <p:clrMapOvr>
    <a:masterClrMapping/>
  </p:clrMapOvr>
  <mc:AlternateContent xmlns:mc="http://schemas.openxmlformats.org/markup-compatibility/2006">
    <mc:Choice xmlns:p14="http://schemas.microsoft.com/office/powerpoint/2010/main" xmlns="" Requires="p14">
      <p:transition spd="slow" p14:dur="3400">
        <p14:reveal/>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How can you tell if an assessment is standardised?</a:t>
            </a:r>
            <a:endParaRPr lang="en-GB" b="1" dirty="0"/>
          </a:p>
        </p:txBody>
      </p:sp>
      <p:sp>
        <p:nvSpPr>
          <p:cNvPr id="3" name="Content Placeholder 2"/>
          <p:cNvSpPr>
            <a:spLocks noGrp="1"/>
          </p:cNvSpPr>
          <p:nvPr>
            <p:ph idx="1"/>
          </p:nvPr>
        </p:nvSpPr>
        <p:spPr>
          <a:xfrm>
            <a:off x="1403648" y="1628800"/>
            <a:ext cx="7498080" cy="4800600"/>
          </a:xfrm>
        </p:spPr>
        <p:txBody>
          <a:bodyPr>
            <a:normAutofit fontScale="92500" lnSpcReduction="20000"/>
          </a:bodyPr>
          <a:lstStyle/>
          <a:p>
            <a:pPr>
              <a:lnSpc>
                <a:spcPct val="110000"/>
              </a:lnSpc>
            </a:pPr>
            <a:r>
              <a:rPr lang="en-GB" dirty="0"/>
              <a:t>Is there a test manual? </a:t>
            </a:r>
          </a:p>
          <a:p>
            <a:pPr>
              <a:lnSpc>
                <a:spcPct val="110000"/>
              </a:lnSpc>
            </a:pPr>
            <a:r>
              <a:rPr lang="en-GB" dirty="0"/>
              <a:t> </a:t>
            </a:r>
            <a:r>
              <a:rPr lang="en-GB" dirty="0" smtClean="0"/>
              <a:t>Does </a:t>
            </a:r>
            <a:r>
              <a:rPr lang="en-GB" dirty="0"/>
              <a:t>the test manual </a:t>
            </a:r>
            <a:r>
              <a:rPr lang="en-GB" dirty="0" smtClean="0"/>
              <a:t>describe:</a:t>
            </a:r>
          </a:p>
          <a:p>
            <a:pPr lvl="1">
              <a:lnSpc>
                <a:spcPct val="110000"/>
              </a:lnSpc>
            </a:pPr>
            <a:r>
              <a:rPr lang="en-GB" dirty="0" smtClean="0"/>
              <a:t> </a:t>
            </a:r>
            <a:r>
              <a:rPr lang="en-GB" dirty="0"/>
              <a:t>the test development process?  </a:t>
            </a:r>
          </a:p>
          <a:p>
            <a:pPr lvl="1">
              <a:lnSpc>
                <a:spcPct val="110000"/>
              </a:lnSpc>
            </a:pPr>
            <a:r>
              <a:rPr lang="en-GB" dirty="0" smtClean="0"/>
              <a:t>the </a:t>
            </a:r>
            <a:r>
              <a:rPr lang="en-GB" dirty="0"/>
              <a:t>purpose of the test </a:t>
            </a:r>
            <a:endParaRPr lang="en-GB" dirty="0" smtClean="0"/>
          </a:p>
          <a:p>
            <a:pPr lvl="1">
              <a:lnSpc>
                <a:spcPct val="110000"/>
              </a:lnSpc>
            </a:pPr>
            <a:r>
              <a:rPr lang="en-GB" dirty="0" smtClean="0"/>
              <a:t>client </a:t>
            </a:r>
            <a:r>
              <a:rPr lang="en-GB" dirty="0"/>
              <a:t>group for whom the test has been developed?  </a:t>
            </a:r>
            <a:endParaRPr lang="en-GB" dirty="0" smtClean="0"/>
          </a:p>
          <a:p>
            <a:pPr lvl="1">
              <a:lnSpc>
                <a:spcPct val="110000"/>
              </a:lnSpc>
            </a:pPr>
            <a:r>
              <a:rPr lang="en-GB" dirty="0" smtClean="0"/>
              <a:t>details </a:t>
            </a:r>
            <a:r>
              <a:rPr lang="en-GB" dirty="0"/>
              <a:t>of psychometric studies undertaken to establish reliability and validity?  </a:t>
            </a:r>
          </a:p>
          <a:p>
            <a:pPr lvl="1">
              <a:lnSpc>
                <a:spcPct val="110000"/>
              </a:lnSpc>
            </a:pPr>
            <a:r>
              <a:rPr lang="en-GB" dirty="0"/>
              <a:t>the materials needed for test administration or are these included as part of the test package?  </a:t>
            </a:r>
          </a:p>
          <a:p>
            <a:pPr lvl="1">
              <a:lnSpc>
                <a:spcPct val="110000"/>
              </a:lnSpc>
            </a:pPr>
            <a:r>
              <a:rPr lang="en-GB" dirty="0"/>
              <a:t> the environment that should be used for testing?</a:t>
            </a:r>
          </a:p>
          <a:p>
            <a:pPr lvl="1"/>
            <a:endParaRPr lang="en-GB" dirty="0"/>
          </a:p>
        </p:txBody>
      </p:sp>
    </p:spTree>
    <p:extLst>
      <p:ext uri="{BB962C8B-B14F-4D97-AF65-F5344CB8AC3E}">
        <p14:creationId xmlns:p14="http://schemas.microsoft.com/office/powerpoint/2010/main" xmlns="" val="2528097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xmlns="" val="2092743406"/>
              </p:ext>
            </p:extLst>
          </p:nvPr>
        </p:nvGraphicFramePr>
        <p:xfrm>
          <a:off x="107506" y="332660"/>
          <a:ext cx="8729466" cy="6328021"/>
        </p:xfrm>
        <a:graphic>
          <a:graphicData uri="http://schemas.openxmlformats.org/drawingml/2006/table">
            <a:tbl>
              <a:tblPr firstRow="1" firstCol="1" bandRow="1">
                <a:tableStyleId>{5C22544A-7EE6-4342-B048-85BDC9FD1C3A}</a:tableStyleId>
              </a:tblPr>
              <a:tblGrid>
                <a:gridCol w="600721"/>
                <a:gridCol w="1991565"/>
                <a:gridCol w="576064"/>
                <a:gridCol w="576064"/>
                <a:gridCol w="504056"/>
                <a:gridCol w="469733"/>
                <a:gridCol w="424165"/>
                <a:gridCol w="546262"/>
                <a:gridCol w="864096"/>
                <a:gridCol w="674579"/>
                <a:gridCol w="1502161"/>
              </a:tblGrid>
              <a:tr h="812929">
                <a:tc>
                  <a:txBody>
                    <a:bodyPr/>
                    <a:lstStyle/>
                    <a:p>
                      <a:pPr algn="ctr">
                        <a:lnSpc>
                          <a:spcPct val="115000"/>
                        </a:lnSpc>
                        <a:spcAft>
                          <a:spcPts val="0"/>
                        </a:spcAft>
                      </a:pPr>
                      <a:r>
                        <a:rPr lang="en-GB" sz="1050" dirty="0">
                          <a:effectLst/>
                        </a:rPr>
                        <a:t>ACS-UK </a:t>
                      </a:r>
                      <a:r>
                        <a:rPr lang="en-GB" sz="1050" dirty="0" smtClean="0">
                          <a:effectLst/>
                        </a:rPr>
                        <a:t>card</a:t>
                      </a:r>
                      <a:endParaRPr lang="en-GB" sz="1050" dirty="0">
                        <a:effectLst/>
                        <a:latin typeface="Times New Roman"/>
                        <a:ea typeface="Times New Roman"/>
                      </a:endParaRPr>
                    </a:p>
                  </a:txBody>
                  <a:tcPr marL="65102" marR="65102" marT="0" marB="0" anchor="b"/>
                </a:tc>
                <a:tc>
                  <a:txBody>
                    <a:bodyPr/>
                    <a:lstStyle/>
                    <a:p>
                      <a:pPr algn="ctr">
                        <a:lnSpc>
                          <a:spcPct val="115000"/>
                        </a:lnSpc>
                        <a:spcAft>
                          <a:spcPts val="0"/>
                        </a:spcAft>
                      </a:pPr>
                      <a:r>
                        <a:rPr lang="en-GB" sz="1050" dirty="0">
                          <a:effectLst/>
                        </a:rPr>
                        <a:t>ACS-UK Activity</a:t>
                      </a:r>
                      <a:endParaRPr lang="en-GB" sz="1050" dirty="0">
                        <a:effectLst/>
                        <a:latin typeface="Times New Roman"/>
                        <a:ea typeface="Times New Roman"/>
                      </a:endParaRPr>
                    </a:p>
                  </a:txBody>
                  <a:tcPr marL="65102" marR="65102" marT="0" marB="0" anchor="b"/>
                </a:tc>
                <a:tc>
                  <a:txBody>
                    <a:bodyPr/>
                    <a:lstStyle/>
                    <a:p>
                      <a:pPr algn="ctr">
                        <a:lnSpc>
                          <a:spcPct val="115000"/>
                        </a:lnSpc>
                        <a:spcAft>
                          <a:spcPts val="0"/>
                        </a:spcAft>
                      </a:pPr>
                      <a:r>
                        <a:rPr lang="en-GB" sz="1050" dirty="0">
                          <a:effectLst/>
                        </a:rPr>
                        <a:t>Never Done </a:t>
                      </a:r>
                      <a:endParaRPr lang="en-GB" sz="1050" dirty="0">
                        <a:effectLst/>
                        <a:latin typeface="Times New Roman"/>
                        <a:ea typeface="Times New Roman"/>
                      </a:endParaRPr>
                    </a:p>
                  </a:txBody>
                  <a:tcPr marL="65102" marR="65102" marT="0" marB="0" anchor="b"/>
                </a:tc>
                <a:tc>
                  <a:txBody>
                    <a:bodyPr/>
                    <a:lstStyle/>
                    <a:p>
                      <a:pPr algn="ctr">
                        <a:lnSpc>
                          <a:spcPct val="115000"/>
                        </a:lnSpc>
                        <a:spcAft>
                          <a:spcPts val="0"/>
                        </a:spcAft>
                      </a:pPr>
                      <a:r>
                        <a:rPr lang="en-GB" sz="1050" dirty="0">
                          <a:effectLst/>
                        </a:rPr>
                        <a:t>Not done in past year</a:t>
                      </a:r>
                      <a:endParaRPr lang="en-GB" sz="1050" dirty="0">
                        <a:effectLst/>
                        <a:latin typeface="Times New Roman"/>
                        <a:ea typeface="Times New Roman"/>
                      </a:endParaRPr>
                    </a:p>
                  </a:txBody>
                  <a:tcPr marL="65102" marR="65102" marT="0" marB="0" anchor="b"/>
                </a:tc>
                <a:tc>
                  <a:txBody>
                    <a:bodyPr/>
                    <a:lstStyle/>
                    <a:p>
                      <a:pPr algn="ctr">
                        <a:lnSpc>
                          <a:spcPct val="115000"/>
                        </a:lnSpc>
                        <a:spcAft>
                          <a:spcPts val="0"/>
                        </a:spcAft>
                      </a:pPr>
                      <a:r>
                        <a:rPr lang="en-GB" sz="1000" dirty="0">
                          <a:effectLst/>
                        </a:rPr>
                        <a:t>Do More </a:t>
                      </a:r>
                      <a:endParaRPr lang="en-GB" sz="1000" dirty="0">
                        <a:effectLst/>
                        <a:latin typeface="Times New Roman"/>
                        <a:ea typeface="Times New Roman"/>
                      </a:endParaRPr>
                    </a:p>
                  </a:txBody>
                  <a:tcPr marL="65102" marR="65102" marT="0" marB="0" anchor="b"/>
                </a:tc>
                <a:tc>
                  <a:txBody>
                    <a:bodyPr/>
                    <a:lstStyle/>
                    <a:p>
                      <a:pPr algn="ctr">
                        <a:lnSpc>
                          <a:spcPct val="115000"/>
                        </a:lnSpc>
                        <a:spcAft>
                          <a:spcPts val="0"/>
                        </a:spcAft>
                      </a:pPr>
                      <a:r>
                        <a:rPr lang="en-GB" sz="1000" dirty="0">
                          <a:effectLst/>
                        </a:rPr>
                        <a:t>Do Now</a:t>
                      </a:r>
                      <a:endParaRPr lang="en-GB" sz="1000" dirty="0">
                        <a:effectLst/>
                        <a:latin typeface="Times New Roman"/>
                        <a:ea typeface="Times New Roman"/>
                      </a:endParaRPr>
                    </a:p>
                  </a:txBody>
                  <a:tcPr marL="65102" marR="65102" marT="0" marB="0" anchor="b"/>
                </a:tc>
                <a:tc>
                  <a:txBody>
                    <a:bodyPr/>
                    <a:lstStyle/>
                    <a:p>
                      <a:pPr algn="ctr">
                        <a:lnSpc>
                          <a:spcPct val="115000"/>
                        </a:lnSpc>
                        <a:spcAft>
                          <a:spcPts val="0"/>
                        </a:spcAft>
                      </a:pPr>
                      <a:r>
                        <a:rPr lang="en-GB" sz="1050" dirty="0">
                          <a:effectLst/>
                        </a:rPr>
                        <a:t>Do Less</a:t>
                      </a:r>
                      <a:endParaRPr lang="en-GB" sz="1050" dirty="0">
                        <a:effectLst/>
                        <a:latin typeface="Times New Roman"/>
                        <a:ea typeface="Times New Roman"/>
                      </a:endParaRPr>
                    </a:p>
                  </a:txBody>
                  <a:tcPr marL="65102" marR="65102" marT="0" marB="0" anchor="b"/>
                </a:tc>
                <a:tc>
                  <a:txBody>
                    <a:bodyPr/>
                    <a:lstStyle/>
                    <a:p>
                      <a:pPr algn="ctr">
                        <a:lnSpc>
                          <a:spcPct val="115000"/>
                        </a:lnSpc>
                        <a:spcAft>
                          <a:spcPts val="0"/>
                        </a:spcAft>
                      </a:pPr>
                      <a:r>
                        <a:rPr lang="en-GB" sz="1050" dirty="0">
                          <a:effectLst/>
                        </a:rPr>
                        <a:t>Given Up</a:t>
                      </a:r>
                      <a:endParaRPr lang="en-GB" sz="1050" dirty="0">
                        <a:effectLst/>
                        <a:latin typeface="Times New Roman"/>
                        <a:ea typeface="Times New Roman"/>
                      </a:endParaRPr>
                    </a:p>
                  </a:txBody>
                  <a:tcPr marL="65102" marR="65102" marT="0" marB="0" anchor="b"/>
                </a:tc>
                <a:tc>
                  <a:txBody>
                    <a:bodyPr/>
                    <a:lstStyle/>
                    <a:p>
                      <a:pPr algn="ctr">
                        <a:lnSpc>
                          <a:spcPct val="115000"/>
                        </a:lnSpc>
                        <a:spcAft>
                          <a:spcPts val="0"/>
                        </a:spcAft>
                      </a:pPr>
                      <a:r>
                        <a:rPr lang="en-GB" sz="1050" dirty="0">
                          <a:effectLst/>
                        </a:rPr>
                        <a:t>Done Previously</a:t>
                      </a:r>
                      <a:endParaRPr lang="en-GB" sz="1050" dirty="0">
                        <a:effectLst/>
                        <a:latin typeface="Times New Roman"/>
                        <a:ea typeface="Times New Roman"/>
                      </a:endParaRPr>
                    </a:p>
                  </a:txBody>
                  <a:tcPr marL="65102" marR="65102" marT="0" marB="0" anchor="b"/>
                </a:tc>
                <a:tc>
                  <a:txBody>
                    <a:bodyPr/>
                    <a:lstStyle/>
                    <a:p>
                      <a:pPr algn="ctr">
                        <a:lnSpc>
                          <a:spcPct val="115000"/>
                        </a:lnSpc>
                        <a:spcAft>
                          <a:spcPts val="0"/>
                        </a:spcAft>
                      </a:pPr>
                      <a:r>
                        <a:rPr lang="en-GB" sz="1050" dirty="0">
                          <a:effectLst/>
                        </a:rPr>
                        <a:t>Scores</a:t>
                      </a:r>
                      <a:endParaRPr lang="en-GB" sz="1050" dirty="0">
                        <a:effectLst/>
                        <a:latin typeface="Times New Roman"/>
                        <a:ea typeface="Times New Roman"/>
                      </a:endParaRPr>
                    </a:p>
                  </a:txBody>
                  <a:tcPr marL="65102" marR="65102" marT="0" marB="0" anchor="b"/>
                </a:tc>
                <a:tc>
                  <a:txBody>
                    <a:bodyPr/>
                    <a:lstStyle/>
                    <a:p>
                      <a:pPr algn="ctr">
                        <a:lnSpc>
                          <a:spcPct val="115000"/>
                        </a:lnSpc>
                        <a:spcAft>
                          <a:spcPts val="0"/>
                        </a:spcAft>
                      </a:pPr>
                      <a:r>
                        <a:rPr lang="en-GB" sz="1050" dirty="0">
                          <a:effectLst/>
                        </a:rPr>
                        <a:t>Comments</a:t>
                      </a:r>
                      <a:endParaRPr lang="en-GB" sz="1050" dirty="0">
                        <a:effectLst/>
                        <a:latin typeface="Times New Roman"/>
                        <a:ea typeface="Times New Roman"/>
                      </a:endParaRPr>
                    </a:p>
                  </a:txBody>
                  <a:tcPr marL="65102" marR="65102" marT="0" marB="0" anchor="b"/>
                </a:tc>
              </a:tr>
              <a:tr h="317478">
                <a:tc>
                  <a:txBody>
                    <a:bodyPr/>
                    <a:lstStyle/>
                    <a:p>
                      <a:pPr algn="ctr">
                        <a:lnSpc>
                          <a:spcPct val="115000"/>
                        </a:lnSpc>
                        <a:spcAft>
                          <a:spcPts val="0"/>
                        </a:spcAft>
                      </a:pPr>
                      <a:r>
                        <a:rPr lang="en-GB" sz="1050" dirty="0">
                          <a:effectLst/>
                        </a:rPr>
                        <a:t> </a:t>
                      </a:r>
                      <a:endParaRPr lang="en-GB" sz="1050" dirty="0">
                        <a:effectLst/>
                        <a:latin typeface="Times New Roman"/>
                        <a:ea typeface="Times New Roman"/>
                      </a:endParaRPr>
                    </a:p>
                  </a:txBody>
                  <a:tcPr marL="65102" marR="65102" marT="0" marB="0" anchor="b"/>
                </a:tc>
                <a:tc>
                  <a:txBody>
                    <a:bodyPr/>
                    <a:lstStyle/>
                    <a:p>
                      <a:pPr algn="ctr">
                        <a:lnSpc>
                          <a:spcPct val="115000"/>
                        </a:lnSpc>
                        <a:spcAft>
                          <a:spcPts val="0"/>
                        </a:spcAft>
                      </a:pPr>
                      <a:r>
                        <a:rPr lang="en-GB" sz="1100" dirty="0">
                          <a:effectLst/>
                        </a:rPr>
                        <a:t>High Demand Leisure</a:t>
                      </a:r>
                      <a:endParaRPr lang="en-GB" sz="1100" dirty="0">
                        <a:effectLst/>
                        <a:latin typeface="Times New Roman"/>
                        <a:ea typeface="Times New Roman"/>
                      </a:endParaRPr>
                    </a:p>
                  </a:txBody>
                  <a:tcPr marL="65102" marR="65102" marT="0" marB="0" anchor="b"/>
                </a:tc>
                <a:tc>
                  <a:txBody>
                    <a:bodyPr/>
                    <a:lstStyle/>
                    <a:p>
                      <a:pPr algn="ctr">
                        <a:lnSpc>
                          <a:spcPct val="115000"/>
                        </a:lnSpc>
                        <a:spcAft>
                          <a:spcPts val="0"/>
                        </a:spcAft>
                      </a:pPr>
                      <a:r>
                        <a:rPr lang="en-GB" sz="700" dirty="0">
                          <a:effectLst/>
                        </a:rPr>
                        <a:t> </a:t>
                      </a:r>
                      <a:endParaRPr lang="en-GB" sz="900" dirty="0">
                        <a:effectLst/>
                        <a:latin typeface="Times New Roman"/>
                        <a:ea typeface="Times New Roman"/>
                      </a:endParaRPr>
                    </a:p>
                  </a:txBody>
                  <a:tcPr marL="65102" marR="65102" marT="0" marB="0" anchor="b"/>
                </a:tc>
                <a:tc>
                  <a:txBody>
                    <a:bodyPr/>
                    <a:lstStyle/>
                    <a:p>
                      <a:pPr algn="ctr">
                        <a:lnSpc>
                          <a:spcPct val="115000"/>
                        </a:lnSpc>
                        <a:spcAft>
                          <a:spcPts val="0"/>
                        </a:spcAft>
                      </a:pPr>
                      <a:r>
                        <a:rPr lang="en-GB" sz="1000" dirty="0">
                          <a:effectLst/>
                        </a:rPr>
                        <a:t>Not sorted</a:t>
                      </a:r>
                      <a:r>
                        <a:rPr lang="en-GB" sz="700" dirty="0">
                          <a:effectLst/>
                        </a:rPr>
                        <a:t> </a:t>
                      </a:r>
                      <a:endParaRPr lang="en-GB" sz="900" dirty="0">
                        <a:effectLst/>
                        <a:latin typeface="Times New Roman"/>
                        <a:ea typeface="Times New Roman"/>
                      </a:endParaRPr>
                    </a:p>
                  </a:txBody>
                  <a:tcPr marL="65102" marR="65102" marT="0" marB="0" anchor="b"/>
                </a:tc>
                <a:tc>
                  <a:txBody>
                    <a:bodyPr/>
                    <a:lstStyle/>
                    <a:p>
                      <a:pPr algn="ctr">
                        <a:lnSpc>
                          <a:spcPct val="115000"/>
                        </a:lnSpc>
                        <a:spcAft>
                          <a:spcPts val="0"/>
                        </a:spcAft>
                      </a:pPr>
                      <a:r>
                        <a:rPr lang="en-GB" sz="700" dirty="0">
                          <a:effectLst/>
                        </a:rPr>
                        <a:t> </a:t>
                      </a:r>
                      <a:endParaRPr lang="en-GB" sz="900" dirty="0">
                        <a:effectLst/>
                        <a:latin typeface="Times New Roman"/>
                        <a:ea typeface="Times New Roman"/>
                      </a:endParaRPr>
                    </a:p>
                  </a:txBody>
                  <a:tcPr marL="65102" marR="65102" marT="0" marB="0" anchor="b"/>
                </a:tc>
                <a:tc>
                  <a:txBody>
                    <a:bodyPr/>
                    <a:lstStyle/>
                    <a:p>
                      <a:pPr algn="ctr">
                        <a:lnSpc>
                          <a:spcPct val="115000"/>
                        </a:lnSpc>
                        <a:spcAft>
                          <a:spcPts val="0"/>
                        </a:spcAft>
                      </a:pPr>
                      <a:r>
                        <a:rPr lang="en-GB" sz="700" dirty="0">
                          <a:effectLst/>
                        </a:rPr>
                        <a:t> </a:t>
                      </a:r>
                      <a:endParaRPr lang="en-GB" sz="900" dirty="0">
                        <a:effectLst/>
                        <a:latin typeface="Times New Roman"/>
                        <a:ea typeface="Times New Roman"/>
                      </a:endParaRPr>
                    </a:p>
                  </a:txBody>
                  <a:tcPr marL="65102" marR="65102" marT="0" marB="0" anchor="b"/>
                </a:tc>
                <a:tc>
                  <a:txBody>
                    <a:bodyPr/>
                    <a:lstStyle/>
                    <a:p>
                      <a:pPr algn="ctr">
                        <a:lnSpc>
                          <a:spcPct val="115000"/>
                        </a:lnSpc>
                        <a:spcAft>
                          <a:spcPts val="0"/>
                        </a:spcAft>
                      </a:pPr>
                      <a:r>
                        <a:rPr lang="en-GB" sz="700" dirty="0">
                          <a:effectLst/>
                        </a:rPr>
                        <a:t> </a:t>
                      </a:r>
                      <a:endParaRPr lang="en-GB" sz="900" dirty="0">
                        <a:effectLst/>
                        <a:latin typeface="Times New Roman"/>
                        <a:ea typeface="Times New Roman"/>
                      </a:endParaRPr>
                    </a:p>
                  </a:txBody>
                  <a:tcPr marL="65102" marR="65102" marT="0" marB="0" anchor="b"/>
                </a:tc>
                <a:tc>
                  <a:txBody>
                    <a:bodyPr/>
                    <a:lstStyle/>
                    <a:p>
                      <a:pPr algn="ctr">
                        <a:lnSpc>
                          <a:spcPct val="115000"/>
                        </a:lnSpc>
                        <a:spcAft>
                          <a:spcPts val="0"/>
                        </a:spcAft>
                      </a:pPr>
                      <a:r>
                        <a:rPr lang="en-GB" sz="700" dirty="0">
                          <a:effectLst/>
                        </a:rPr>
                        <a:t> </a:t>
                      </a:r>
                      <a:endParaRPr lang="en-GB" sz="900" dirty="0">
                        <a:effectLst/>
                        <a:latin typeface="Times New Roman"/>
                        <a:ea typeface="Times New Roman"/>
                      </a:endParaRPr>
                    </a:p>
                  </a:txBody>
                  <a:tcPr marL="65102" marR="65102" marT="0" marB="0" anchor="b"/>
                </a:tc>
                <a:tc>
                  <a:txBody>
                    <a:bodyPr/>
                    <a:lstStyle/>
                    <a:p>
                      <a:pPr algn="ctr">
                        <a:lnSpc>
                          <a:spcPct val="115000"/>
                        </a:lnSpc>
                        <a:spcAft>
                          <a:spcPts val="0"/>
                        </a:spcAft>
                      </a:pPr>
                      <a:r>
                        <a:rPr lang="en-GB" sz="700" dirty="0">
                          <a:effectLst/>
                        </a:rPr>
                        <a:t> </a:t>
                      </a:r>
                      <a:endParaRPr lang="en-GB" sz="900" dirty="0">
                        <a:effectLst/>
                        <a:latin typeface="Times New Roman"/>
                        <a:ea typeface="Times New Roman"/>
                      </a:endParaRPr>
                    </a:p>
                  </a:txBody>
                  <a:tcPr marL="65102" marR="65102" marT="0" marB="0" anchor="b"/>
                </a:tc>
                <a:tc>
                  <a:txBody>
                    <a:bodyPr/>
                    <a:lstStyle/>
                    <a:p>
                      <a:pPr algn="ctr">
                        <a:lnSpc>
                          <a:spcPct val="115000"/>
                        </a:lnSpc>
                        <a:spcAft>
                          <a:spcPts val="0"/>
                        </a:spcAft>
                      </a:pPr>
                      <a:r>
                        <a:rPr lang="en-GB" sz="700" dirty="0">
                          <a:effectLst/>
                        </a:rPr>
                        <a:t> </a:t>
                      </a:r>
                      <a:endParaRPr lang="en-GB" sz="900" dirty="0">
                        <a:effectLst/>
                        <a:latin typeface="Times New Roman"/>
                        <a:ea typeface="Times New Roman"/>
                      </a:endParaRPr>
                    </a:p>
                  </a:txBody>
                  <a:tcPr marL="65102" marR="65102" marT="0" marB="0" anchor="b"/>
                </a:tc>
                <a:tc>
                  <a:txBody>
                    <a:bodyPr/>
                    <a:lstStyle/>
                    <a:p>
                      <a:pPr algn="l">
                        <a:lnSpc>
                          <a:spcPct val="115000"/>
                        </a:lnSpc>
                        <a:spcAft>
                          <a:spcPts val="0"/>
                        </a:spcAft>
                      </a:pPr>
                      <a:r>
                        <a:rPr lang="en-GB" sz="700" dirty="0">
                          <a:effectLst/>
                        </a:rPr>
                        <a:t> </a:t>
                      </a:r>
                      <a:endParaRPr lang="en-GB" sz="900" dirty="0">
                        <a:effectLst/>
                        <a:latin typeface="Times New Roman"/>
                        <a:ea typeface="Times New Roman"/>
                      </a:endParaRPr>
                    </a:p>
                  </a:txBody>
                  <a:tcPr marL="65102" marR="65102" marT="0" marB="0" anchor="b"/>
                </a:tc>
              </a:tr>
              <a:tr h="246358">
                <a:tc>
                  <a:txBody>
                    <a:bodyPr/>
                    <a:lstStyle/>
                    <a:p>
                      <a:pPr algn="ctr">
                        <a:lnSpc>
                          <a:spcPct val="115000"/>
                        </a:lnSpc>
                        <a:spcAft>
                          <a:spcPts val="0"/>
                        </a:spcAft>
                      </a:pPr>
                      <a:r>
                        <a:rPr lang="en-GB" sz="1050" dirty="0">
                          <a:effectLst/>
                        </a:rPr>
                        <a:t>53</a:t>
                      </a:r>
                      <a:endParaRPr lang="en-GB" sz="1050" dirty="0">
                        <a:effectLst/>
                        <a:latin typeface="Times New Roman"/>
                        <a:ea typeface="Times New Roman"/>
                      </a:endParaRPr>
                    </a:p>
                  </a:txBody>
                  <a:tcPr marL="65102" marR="65102" marT="0" marB="0" anchor="b"/>
                </a:tc>
                <a:tc>
                  <a:txBody>
                    <a:bodyPr/>
                    <a:lstStyle/>
                    <a:p>
                      <a:pPr algn="l">
                        <a:lnSpc>
                          <a:spcPct val="115000"/>
                        </a:lnSpc>
                        <a:spcAft>
                          <a:spcPts val="0"/>
                        </a:spcAft>
                      </a:pPr>
                      <a:r>
                        <a:rPr lang="en-GB" sz="1050" dirty="0">
                          <a:effectLst/>
                          <a:latin typeface="+mn-lt"/>
                        </a:rPr>
                        <a:t>Going to the Beach</a:t>
                      </a:r>
                      <a:endParaRPr lang="en-GB" sz="1050" dirty="0">
                        <a:effectLst/>
                        <a:latin typeface="+mn-lt"/>
                        <a:ea typeface="Times New Roman"/>
                      </a:endParaRPr>
                    </a:p>
                  </a:txBody>
                  <a:tcPr marL="65102" marR="65102" marT="0" marB="0" anchor="b"/>
                </a:tc>
                <a:tc>
                  <a:txBody>
                    <a:bodyPr/>
                    <a:lstStyle/>
                    <a:p>
                      <a:pPr algn="l">
                        <a:lnSpc>
                          <a:spcPct val="115000"/>
                        </a:lnSpc>
                      </a:pPr>
                      <a:endParaRPr lang="en-GB" sz="1050" dirty="0">
                        <a:effectLst/>
                        <a:latin typeface="+mn-lt"/>
                      </a:endParaRPr>
                    </a:p>
                  </a:txBody>
                  <a:tcPr marL="65102" marR="65102" marT="0" marB="0" anchor="b"/>
                </a:tc>
                <a:tc>
                  <a:txBody>
                    <a:bodyPr/>
                    <a:lstStyle/>
                    <a:p>
                      <a:pPr algn="l">
                        <a:lnSpc>
                          <a:spcPct val="115000"/>
                        </a:lnSpc>
                      </a:pPr>
                      <a:endParaRPr lang="en-GB" sz="1050" dirty="0">
                        <a:effectLst/>
                        <a:latin typeface="+mn-lt"/>
                      </a:endParaRPr>
                    </a:p>
                  </a:txBody>
                  <a:tcPr marL="65102" marR="65102" marT="0" marB="0" anchor="b"/>
                </a:tc>
                <a:tc>
                  <a:txBody>
                    <a:bodyPr/>
                    <a:lstStyle/>
                    <a:p>
                      <a:pPr algn="l">
                        <a:lnSpc>
                          <a:spcPct val="115000"/>
                        </a:lnSpc>
                      </a:pPr>
                      <a:endParaRPr lang="en-GB" sz="1050" dirty="0">
                        <a:effectLst/>
                        <a:latin typeface="+mn-lt"/>
                      </a:endParaRPr>
                    </a:p>
                  </a:txBody>
                  <a:tcPr marL="65102" marR="65102" marT="0" marB="0" anchor="b"/>
                </a:tc>
                <a:tc>
                  <a:txBody>
                    <a:bodyPr/>
                    <a:lstStyle/>
                    <a:p>
                      <a:pPr algn="ctr">
                        <a:lnSpc>
                          <a:spcPct val="115000"/>
                        </a:lnSpc>
                        <a:spcAft>
                          <a:spcPts val="0"/>
                        </a:spcAft>
                      </a:pPr>
                      <a:r>
                        <a:rPr lang="en-GB" sz="1050" dirty="0">
                          <a:effectLst/>
                          <a:latin typeface="+mn-lt"/>
                        </a:rPr>
                        <a:t> </a:t>
                      </a:r>
                      <a:endParaRPr lang="en-GB" sz="1050" dirty="0">
                        <a:effectLst/>
                        <a:latin typeface="+mn-lt"/>
                        <a:ea typeface="Times New Roman"/>
                      </a:endParaRPr>
                    </a:p>
                  </a:txBody>
                  <a:tcPr marL="65102" marR="65102" marT="0" marB="0" anchor="b"/>
                </a:tc>
                <a:tc>
                  <a:txBody>
                    <a:bodyPr/>
                    <a:lstStyle/>
                    <a:p>
                      <a:pPr algn="ctr">
                        <a:lnSpc>
                          <a:spcPct val="115000"/>
                        </a:lnSpc>
                        <a:spcAft>
                          <a:spcPts val="0"/>
                        </a:spcAft>
                      </a:pPr>
                      <a:r>
                        <a:rPr lang="en-GB" sz="1050" dirty="0">
                          <a:effectLst/>
                          <a:latin typeface="+mn-lt"/>
                        </a:rPr>
                        <a:t>0.5</a:t>
                      </a:r>
                      <a:endParaRPr lang="en-GB" sz="1050" dirty="0">
                        <a:effectLst/>
                        <a:latin typeface="+mn-lt"/>
                        <a:ea typeface="Times New Roman"/>
                      </a:endParaRPr>
                    </a:p>
                  </a:txBody>
                  <a:tcPr marL="65102" marR="65102" marT="0" marB="0" anchor="b"/>
                </a:tc>
                <a:tc>
                  <a:txBody>
                    <a:bodyPr/>
                    <a:lstStyle/>
                    <a:p>
                      <a:pPr algn="ctr">
                        <a:lnSpc>
                          <a:spcPct val="115000"/>
                        </a:lnSpc>
                        <a:spcAft>
                          <a:spcPts val="0"/>
                        </a:spcAft>
                      </a:pPr>
                      <a:r>
                        <a:rPr lang="en-GB" sz="1050" dirty="0">
                          <a:effectLst/>
                          <a:latin typeface="+mn-lt"/>
                        </a:rPr>
                        <a:t> </a:t>
                      </a:r>
                      <a:endParaRPr lang="en-GB" sz="1050" dirty="0">
                        <a:effectLst/>
                        <a:latin typeface="+mn-lt"/>
                        <a:ea typeface="Times New Roman"/>
                      </a:endParaRPr>
                    </a:p>
                  </a:txBody>
                  <a:tcPr marL="65102" marR="65102" marT="0" marB="0" anchor="b"/>
                </a:tc>
                <a:tc>
                  <a:txBody>
                    <a:bodyPr/>
                    <a:lstStyle/>
                    <a:p>
                      <a:pPr algn="ctr">
                        <a:lnSpc>
                          <a:spcPct val="115000"/>
                        </a:lnSpc>
                        <a:spcAft>
                          <a:spcPts val="0"/>
                        </a:spcAft>
                      </a:pPr>
                      <a:r>
                        <a:rPr lang="en-GB" sz="1050" dirty="0">
                          <a:effectLst/>
                          <a:latin typeface="+mn-lt"/>
                        </a:rPr>
                        <a:t>1</a:t>
                      </a:r>
                      <a:endParaRPr lang="en-GB" sz="1050" dirty="0">
                        <a:effectLst/>
                        <a:latin typeface="+mn-lt"/>
                        <a:ea typeface="Times New Roman"/>
                      </a:endParaRPr>
                    </a:p>
                  </a:txBody>
                  <a:tcPr marL="65102" marR="65102" marT="0" marB="0" anchor="b"/>
                </a:tc>
                <a:tc>
                  <a:txBody>
                    <a:bodyPr/>
                    <a:lstStyle/>
                    <a:p>
                      <a:pPr algn="l">
                        <a:lnSpc>
                          <a:spcPct val="115000"/>
                        </a:lnSpc>
                        <a:spcAft>
                          <a:spcPts val="0"/>
                        </a:spcAft>
                      </a:pPr>
                      <a:r>
                        <a:rPr lang="en-GB" sz="1050" dirty="0">
                          <a:effectLst/>
                          <a:latin typeface="+mn-lt"/>
                        </a:rPr>
                        <a:t> </a:t>
                      </a:r>
                      <a:endParaRPr lang="en-GB" sz="1050" dirty="0">
                        <a:effectLst/>
                        <a:latin typeface="+mn-lt"/>
                        <a:ea typeface="Times New Roman"/>
                      </a:endParaRPr>
                    </a:p>
                  </a:txBody>
                  <a:tcPr marL="65102" marR="65102" marT="0" marB="0" anchor="b"/>
                </a:tc>
                <a:tc>
                  <a:txBody>
                    <a:bodyPr/>
                    <a:lstStyle/>
                    <a:p>
                      <a:pPr algn="l">
                        <a:lnSpc>
                          <a:spcPct val="115000"/>
                        </a:lnSpc>
                        <a:spcAft>
                          <a:spcPts val="0"/>
                        </a:spcAft>
                      </a:pPr>
                      <a:r>
                        <a:rPr lang="en-GB" sz="1050" dirty="0">
                          <a:effectLst/>
                          <a:latin typeface="+mn-lt"/>
                        </a:rPr>
                        <a:t> </a:t>
                      </a:r>
                      <a:endParaRPr lang="en-GB" sz="1050" dirty="0">
                        <a:effectLst/>
                        <a:latin typeface="+mn-lt"/>
                        <a:ea typeface="Times New Roman"/>
                      </a:endParaRPr>
                    </a:p>
                  </a:txBody>
                  <a:tcPr marL="65102" marR="65102" marT="0" marB="0" anchor="b"/>
                </a:tc>
              </a:tr>
              <a:tr h="246358">
                <a:tc>
                  <a:txBody>
                    <a:bodyPr/>
                    <a:lstStyle/>
                    <a:p>
                      <a:pPr algn="ctr">
                        <a:lnSpc>
                          <a:spcPct val="115000"/>
                        </a:lnSpc>
                        <a:spcAft>
                          <a:spcPts val="0"/>
                        </a:spcAft>
                      </a:pPr>
                      <a:r>
                        <a:rPr lang="en-GB" sz="1050" dirty="0">
                          <a:effectLst/>
                        </a:rPr>
                        <a:t>54</a:t>
                      </a:r>
                      <a:endParaRPr lang="en-GB" sz="1050" dirty="0">
                        <a:effectLst/>
                        <a:latin typeface="Times New Roman"/>
                        <a:ea typeface="Times New Roman"/>
                      </a:endParaRPr>
                    </a:p>
                  </a:txBody>
                  <a:tcPr marL="65102" marR="65102" marT="0" marB="0" anchor="b"/>
                </a:tc>
                <a:tc>
                  <a:txBody>
                    <a:bodyPr/>
                    <a:lstStyle/>
                    <a:p>
                      <a:pPr algn="l">
                        <a:lnSpc>
                          <a:spcPct val="115000"/>
                        </a:lnSpc>
                        <a:spcAft>
                          <a:spcPts val="0"/>
                        </a:spcAft>
                      </a:pPr>
                      <a:r>
                        <a:rPr lang="en-GB" sz="1050" dirty="0">
                          <a:effectLst/>
                          <a:latin typeface="+mn-lt"/>
                        </a:rPr>
                        <a:t>Recreational Shopping</a:t>
                      </a:r>
                      <a:endParaRPr lang="en-GB" sz="1050" dirty="0">
                        <a:effectLst/>
                        <a:latin typeface="+mn-lt"/>
                        <a:ea typeface="Times New Roman"/>
                      </a:endParaRPr>
                    </a:p>
                  </a:txBody>
                  <a:tcPr marL="65102" marR="65102" marT="0" marB="0" anchor="b"/>
                </a:tc>
                <a:tc>
                  <a:txBody>
                    <a:bodyPr/>
                    <a:lstStyle/>
                    <a:p>
                      <a:pPr algn="l">
                        <a:lnSpc>
                          <a:spcPct val="115000"/>
                        </a:lnSpc>
                      </a:pPr>
                      <a:endParaRPr lang="en-GB" sz="1050" dirty="0">
                        <a:effectLst/>
                        <a:latin typeface="+mn-lt"/>
                      </a:endParaRPr>
                    </a:p>
                  </a:txBody>
                  <a:tcPr marL="65102" marR="65102" marT="0" marB="0" anchor="b"/>
                </a:tc>
                <a:tc>
                  <a:txBody>
                    <a:bodyPr/>
                    <a:lstStyle/>
                    <a:p>
                      <a:pPr algn="l">
                        <a:lnSpc>
                          <a:spcPct val="115000"/>
                        </a:lnSpc>
                      </a:pPr>
                      <a:endParaRPr lang="en-GB" sz="1050" dirty="0">
                        <a:effectLst/>
                        <a:latin typeface="+mn-lt"/>
                      </a:endParaRPr>
                    </a:p>
                  </a:txBody>
                  <a:tcPr marL="65102" marR="65102" marT="0" marB="0" anchor="b"/>
                </a:tc>
                <a:tc>
                  <a:txBody>
                    <a:bodyPr/>
                    <a:lstStyle/>
                    <a:p>
                      <a:pPr algn="l">
                        <a:lnSpc>
                          <a:spcPct val="115000"/>
                        </a:lnSpc>
                      </a:pPr>
                      <a:endParaRPr lang="en-GB" sz="1050" dirty="0">
                        <a:effectLst/>
                        <a:latin typeface="+mn-lt"/>
                      </a:endParaRPr>
                    </a:p>
                  </a:txBody>
                  <a:tcPr marL="65102" marR="65102" marT="0" marB="0" anchor="b"/>
                </a:tc>
                <a:tc>
                  <a:txBody>
                    <a:bodyPr/>
                    <a:lstStyle/>
                    <a:p>
                      <a:pPr algn="ctr">
                        <a:lnSpc>
                          <a:spcPct val="115000"/>
                        </a:lnSpc>
                        <a:spcAft>
                          <a:spcPts val="0"/>
                        </a:spcAft>
                      </a:pPr>
                      <a:r>
                        <a:rPr lang="en-GB" sz="1050" dirty="0">
                          <a:effectLst/>
                          <a:latin typeface="+mn-lt"/>
                        </a:rPr>
                        <a:t> </a:t>
                      </a:r>
                      <a:endParaRPr lang="en-GB" sz="1050" dirty="0">
                        <a:effectLst/>
                        <a:latin typeface="+mn-lt"/>
                        <a:ea typeface="Times New Roman"/>
                      </a:endParaRPr>
                    </a:p>
                  </a:txBody>
                  <a:tcPr marL="65102" marR="65102" marT="0" marB="0" anchor="b"/>
                </a:tc>
                <a:tc>
                  <a:txBody>
                    <a:bodyPr/>
                    <a:lstStyle/>
                    <a:p>
                      <a:pPr algn="ctr">
                        <a:lnSpc>
                          <a:spcPct val="115000"/>
                        </a:lnSpc>
                        <a:spcAft>
                          <a:spcPts val="0"/>
                        </a:spcAft>
                      </a:pPr>
                      <a:r>
                        <a:rPr lang="en-GB" sz="1050" dirty="0">
                          <a:effectLst/>
                          <a:latin typeface="+mn-lt"/>
                        </a:rPr>
                        <a:t>0.5</a:t>
                      </a:r>
                      <a:endParaRPr lang="en-GB" sz="1050" dirty="0">
                        <a:effectLst/>
                        <a:latin typeface="+mn-lt"/>
                        <a:ea typeface="Times New Roman"/>
                      </a:endParaRPr>
                    </a:p>
                  </a:txBody>
                  <a:tcPr marL="65102" marR="65102" marT="0" marB="0" anchor="b"/>
                </a:tc>
                <a:tc>
                  <a:txBody>
                    <a:bodyPr/>
                    <a:lstStyle/>
                    <a:p>
                      <a:pPr algn="ctr">
                        <a:lnSpc>
                          <a:spcPct val="115000"/>
                        </a:lnSpc>
                        <a:spcAft>
                          <a:spcPts val="0"/>
                        </a:spcAft>
                      </a:pPr>
                      <a:r>
                        <a:rPr lang="en-GB" sz="1050" dirty="0">
                          <a:effectLst/>
                          <a:latin typeface="+mn-lt"/>
                        </a:rPr>
                        <a:t> </a:t>
                      </a:r>
                      <a:endParaRPr lang="en-GB" sz="1050" dirty="0">
                        <a:effectLst/>
                        <a:latin typeface="+mn-lt"/>
                        <a:ea typeface="Times New Roman"/>
                      </a:endParaRPr>
                    </a:p>
                  </a:txBody>
                  <a:tcPr marL="65102" marR="65102" marT="0" marB="0" anchor="b"/>
                </a:tc>
                <a:tc>
                  <a:txBody>
                    <a:bodyPr/>
                    <a:lstStyle/>
                    <a:p>
                      <a:pPr algn="ctr">
                        <a:lnSpc>
                          <a:spcPct val="115000"/>
                        </a:lnSpc>
                        <a:spcAft>
                          <a:spcPts val="0"/>
                        </a:spcAft>
                      </a:pPr>
                      <a:r>
                        <a:rPr lang="en-GB" sz="1050" dirty="0">
                          <a:effectLst/>
                          <a:latin typeface="+mn-lt"/>
                        </a:rPr>
                        <a:t>1</a:t>
                      </a:r>
                      <a:endParaRPr lang="en-GB" sz="1050" dirty="0">
                        <a:effectLst/>
                        <a:latin typeface="+mn-lt"/>
                        <a:ea typeface="Times New Roman"/>
                      </a:endParaRPr>
                    </a:p>
                  </a:txBody>
                  <a:tcPr marL="65102" marR="65102" marT="0" marB="0" anchor="b"/>
                </a:tc>
                <a:tc>
                  <a:txBody>
                    <a:bodyPr/>
                    <a:lstStyle/>
                    <a:p>
                      <a:pPr algn="l">
                        <a:lnSpc>
                          <a:spcPct val="115000"/>
                        </a:lnSpc>
                        <a:spcAft>
                          <a:spcPts val="0"/>
                        </a:spcAft>
                      </a:pPr>
                      <a:r>
                        <a:rPr lang="en-GB" sz="1050" dirty="0">
                          <a:effectLst/>
                          <a:latin typeface="+mn-lt"/>
                        </a:rPr>
                        <a:t> </a:t>
                      </a:r>
                      <a:endParaRPr lang="en-GB" sz="1050" dirty="0">
                        <a:effectLst/>
                        <a:latin typeface="+mn-lt"/>
                        <a:ea typeface="Times New Roman"/>
                      </a:endParaRPr>
                    </a:p>
                  </a:txBody>
                  <a:tcPr marL="65102" marR="65102" marT="0" marB="0" anchor="b"/>
                </a:tc>
                <a:tc>
                  <a:txBody>
                    <a:bodyPr/>
                    <a:lstStyle/>
                    <a:p>
                      <a:pPr algn="l">
                        <a:lnSpc>
                          <a:spcPct val="115000"/>
                        </a:lnSpc>
                        <a:spcAft>
                          <a:spcPts val="0"/>
                        </a:spcAft>
                      </a:pPr>
                      <a:r>
                        <a:rPr lang="en-GB" sz="1050" dirty="0">
                          <a:effectLst/>
                          <a:latin typeface="+mn-lt"/>
                        </a:rPr>
                        <a:t> </a:t>
                      </a:r>
                      <a:endParaRPr lang="en-GB" sz="1050" dirty="0">
                        <a:effectLst/>
                        <a:latin typeface="+mn-lt"/>
                        <a:ea typeface="Times New Roman"/>
                      </a:endParaRPr>
                    </a:p>
                  </a:txBody>
                  <a:tcPr marL="65102" marR="65102" marT="0" marB="0" anchor="b"/>
                </a:tc>
              </a:tr>
              <a:tr h="317478">
                <a:tc>
                  <a:txBody>
                    <a:bodyPr/>
                    <a:lstStyle/>
                    <a:p>
                      <a:pPr algn="ctr">
                        <a:lnSpc>
                          <a:spcPct val="115000"/>
                        </a:lnSpc>
                        <a:spcAft>
                          <a:spcPts val="0"/>
                        </a:spcAft>
                      </a:pPr>
                      <a:r>
                        <a:rPr lang="en-GB" sz="1050" dirty="0">
                          <a:effectLst/>
                        </a:rPr>
                        <a:t>55</a:t>
                      </a:r>
                      <a:endParaRPr lang="en-GB" sz="1050" dirty="0">
                        <a:effectLst/>
                        <a:latin typeface="Times New Roman"/>
                        <a:ea typeface="Times New Roman"/>
                      </a:endParaRPr>
                    </a:p>
                  </a:txBody>
                  <a:tcPr marL="65102" marR="65102" marT="0" marB="0" anchor="b"/>
                </a:tc>
                <a:tc>
                  <a:txBody>
                    <a:bodyPr/>
                    <a:lstStyle/>
                    <a:p>
                      <a:pPr algn="l">
                        <a:lnSpc>
                          <a:spcPct val="115000"/>
                        </a:lnSpc>
                        <a:spcAft>
                          <a:spcPts val="0"/>
                        </a:spcAft>
                      </a:pPr>
                      <a:r>
                        <a:rPr lang="en-GB" sz="1050" dirty="0">
                          <a:effectLst/>
                          <a:latin typeface="+mn-lt"/>
                        </a:rPr>
                        <a:t>Dancing</a:t>
                      </a:r>
                      <a:endParaRPr lang="en-GB" sz="1050" dirty="0">
                        <a:effectLst/>
                        <a:latin typeface="+mn-lt"/>
                        <a:ea typeface="Times New Roman"/>
                      </a:endParaRPr>
                    </a:p>
                  </a:txBody>
                  <a:tcPr marL="65102" marR="65102" marT="0" marB="0" anchor="b"/>
                </a:tc>
                <a:tc>
                  <a:txBody>
                    <a:bodyPr/>
                    <a:lstStyle/>
                    <a:p>
                      <a:pPr algn="l">
                        <a:lnSpc>
                          <a:spcPct val="115000"/>
                        </a:lnSpc>
                      </a:pPr>
                      <a:endParaRPr lang="en-GB" sz="1050" dirty="0">
                        <a:effectLst/>
                        <a:latin typeface="+mn-lt"/>
                      </a:endParaRPr>
                    </a:p>
                  </a:txBody>
                  <a:tcPr marL="65102" marR="65102" marT="0" marB="0" anchor="b"/>
                </a:tc>
                <a:tc>
                  <a:txBody>
                    <a:bodyPr/>
                    <a:lstStyle/>
                    <a:p>
                      <a:pPr algn="l">
                        <a:lnSpc>
                          <a:spcPct val="115000"/>
                        </a:lnSpc>
                      </a:pPr>
                      <a:endParaRPr lang="en-GB" sz="1050" dirty="0">
                        <a:effectLst/>
                        <a:latin typeface="+mn-lt"/>
                      </a:endParaRPr>
                    </a:p>
                  </a:txBody>
                  <a:tcPr marL="65102" marR="65102" marT="0" marB="0" anchor="b"/>
                </a:tc>
                <a:tc>
                  <a:txBody>
                    <a:bodyPr/>
                    <a:lstStyle/>
                    <a:p>
                      <a:pPr algn="l">
                        <a:lnSpc>
                          <a:spcPct val="115000"/>
                        </a:lnSpc>
                      </a:pPr>
                      <a:endParaRPr lang="en-GB" sz="1050" dirty="0">
                        <a:effectLst/>
                        <a:latin typeface="+mn-lt"/>
                      </a:endParaRPr>
                    </a:p>
                  </a:txBody>
                  <a:tcPr marL="65102" marR="65102" marT="0" marB="0" anchor="b"/>
                </a:tc>
                <a:tc>
                  <a:txBody>
                    <a:bodyPr/>
                    <a:lstStyle/>
                    <a:p>
                      <a:pPr algn="ctr">
                        <a:lnSpc>
                          <a:spcPct val="115000"/>
                        </a:lnSpc>
                        <a:spcAft>
                          <a:spcPts val="0"/>
                        </a:spcAft>
                      </a:pPr>
                      <a:r>
                        <a:rPr lang="en-GB" sz="1050" dirty="0">
                          <a:effectLst/>
                          <a:latin typeface="+mn-lt"/>
                        </a:rPr>
                        <a:t> </a:t>
                      </a:r>
                      <a:endParaRPr lang="en-GB" sz="1050" dirty="0">
                        <a:effectLst/>
                        <a:latin typeface="+mn-lt"/>
                        <a:ea typeface="Times New Roman"/>
                      </a:endParaRPr>
                    </a:p>
                  </a:txBody>
                  <a:tcPr marL="65102" marR="65102" marT="0" marB="0" anchor="b"/>
                </a:tc>
                <a:tc>
                  <a:txBody>
                    <a:bodyPr/>
                    <a:lstStyle/>
                    <a:p>
                      <a:pPr algn="ctr">
                        <a:lnSpc>
                          <a:spcPct val="115000"/>
                        </a:lnSpc>
                        <a:spcAft>
                          <a:spcPts val="0"/>
                        </a:spcAft>
                      </a:pPr>
                      <a:r>
                        <a:rPr lang="en-GB" sz="1050" dirty="0">
                          <a:effectLst/>
                          <a:latin typeface="+mn-lt"/>
                        </a:rPr>
                        <a:t> </a:t>
                      </a:r>
                      <a:endParaRPr lang="en-GB" sz="1050" dirty="0">
                        <a:effectLst/>
                        <a:latin typeface="+mn-lt"/>
                        <a:ea typeface="Times New Roman"/>
                      </a:endParaRPr>
                    </a:p>
                  </a:txBody>
                  <a:tcPr marL="65102" marR="65102" marT="0" marB="0" anchor="b"/>
                </a:tc>
                <a:tc>
                  <a:txBody>
                    <a:bodyPr/>
                    <a:lstStyle/>
                    <a:p>
                      <a:pPr algn="ctr">
                        <a:lnSpc>
                          <a:spcPct val="115000"/>
                        </a:lnSpc>
                        <a:spcAft>
                          <a:spcPts val="0"/>
                        </a:spcAft>
                      </a:pPr>
                      <a:r>
                        <a:rPr lang="en-GB" sz="1050" dirty="0">
                          <a:effectLst/>
                          <a:latin typeface="+mn-lt"/>
                        </a:rPr>
                        <a:t>0</a:t>
                      </a:r>
                      <a:endParaRPr lang="en-GB" sz="1050" dirty="0">
                        <a:effectLst/>
                        <a:latin typeface="+mn-lt"/>
                        <a:ea typeface="Times New Roman"/>
                      </a:endParaRPr>
                    </a:p>
                  </a:txBody>
                  <a:tcPr marL="65102" marR="65102" marT="0" marB="0" anchor="b"/>
                </a:tc>
                <a:tc>
                  <a:txBody>
                    <a:bodyPr/>
                    <a:lstStyle/>
                    <a:p>
                      <a:pPr algn="ctr">
                        <a:lnSpc>
                          <a:spcPct val="115000"/>
                        </a:lnSpc>
                        <a:spcAft>
                          <a:spcPts val="0"/>
                        </a:spcAft>
                      </a:pPr>
                      <a:r>
                        <a:rPr lang="en-GB" sz="1050" dirty="0">
                          <a:effectLst/>
                          <a:latin typeface="+mn-lt"/>
                        </a:rPr>
                        <a:t>1</a:t>
                      </a:r>
                      <a:endParaRPr lang="en-GB" sz="1050" dirty="0">
                        <a:effectLst/>
                        <a:latin typeface="+mn-lt"/>
                        <a:ea typeface="Times New Roman"/>
                      </a:endParaRPr>
                    </a:p>
                  </a:txBody>
                  <a:tcPr marL="65102" marR="65102" marT="0" marB="0" anchor="b"/>
                </a:tc>
                <a:tc>
                  <a:txBody>
                    <a:bodyPr/>
                    <a:lstStyle/>
                    <a:p>
                      <a:pPr algn="l">
                        <a:lnSpc>
                          <a:spcPct val="115000"/>
                        </a:lnSpc>
                        <a:spcAft>
                          <a:spcPts val="0"/>
                        </a:spcAft>
                      </a:pPr>
                      <a:r>
                        <a:rPr lang="en-GB" sz="1050" dirty="0">
                          <a:effectLst/>
                          <a:latin typeface="+mn-lt"/>
                        </a:rPr>
                        <a:t> </a:t>
                      </a:r>
                      <a:endParaRPr lang="en-GB" sz="1050" dirty="0">
                        <a:effectLst/>
                        <a:latin typeface="+mn-lt"/>
                        <a:ea typeface="Times New Roman"/>
                      </a:endParaRPr>
                    </a:p>
                  </a:txBody>
                  <a:tcPr marL="65102" marR="65102" marT="0" marB="0" anchor="b"/>
                </a:tc>
                <a:tc>
                  <a:txBody>
                    <a:bodyPr/>
                    <a:lstStyle/>
                    <a:p>
                      <a:pPr algn="l">
                        <a:lnSpc>
                          <a:spcPct val="115000"/>
                        </a:lnSpc>
                        <a:spcAft>
                          <a:spcPts val="0"/>
                        </a:spcAft>
                      </a:pPr>
                      <a:r>
                        <a:rPr lang="en-GB" sz="1050" dirty="0">
                          <a:effectLst/>
                          <a:latin typeface="+mn-lt"/>
                        </a:rPr>
                        <a:t> Used to go to tea dances with her husband</a:t>
                      </a:r>
                      <a:endParaRPr lang="en-GB" sz="1050" dirty="0">
                        <a:effectLst/>
                        <a:latin typeface="+mn-lt"/>
                        <a:ea typeface="Times New Roman"/>
                      </a:endParaRPr>
                    </a:p>
                  </a:txBody>
                  <a:tcPr marL="65102" marR="65102" marT="0" marB="0" anchor="b"/>
                </a:tc>
              </a:tr>
              <a:tr h="246358">
                <a:tc>
                  <a:txBody>
                    <a:bodyPr/>
                    <a:lstStyle/>
                    <a:p>
                      <a:pPr algn="ctr">
                        <a:lnSpc>
                          <a:spcPct val="115000"/>
                        </a:lnSpc>
                        <a:spcAft>
                          <a:spcPts val="0"/>
                        </a:spcAft>
                      </a:pPr>
                      <a:r>
                        <a:rPr lang="en-GB" sz="1050" dirty="0">
                          <a:effectLst/>
                        </a:rPr>
                        <a:t>56</a:t>
                      </a:r>
                      <a:endParaRPr lang="en-GB" sz="1050" dirty="0">
                        <a:effectLst/>
                        <a:latin typeface="Times New Roman"/>
                        <a:ea typeface="Times New Roman"/>
                      </a:endParaRPr>
                    </a:p>
                  </a:txBody>
                  <a:tcPr marL="65102" marR="65102" marT="0" marB="0" anchor="b"/>
                </a:tc>
                <a:tc>
                  <a:txBody>
                    <a:bodyPr/>
                    <a:lstStyle/>
                    <a:p>
                      <a:pPr algn="l">
                        <a:lnSpc>
                          <a:spcPct val="115000"/>
                        </a:lnSpc>
                        <a:spcAft>
                          <a:spcPts val="0"/>
                        </a:spcAft>
                      </a:pPr>
                      <a:r>
                        <a:rPr lang="en-GB" sz="1050" dirty="0">
                          <a:effectLst/>
                          <a:latin typeface="+mn-lt"/>
                        </a:rPr>
                        <a:t>Swimming</a:t>
                      </a:r>
                      <a:endParaRPr lang="en-GB" sz="1050" dirty="0">
                        <a:effectLst/>
                        <a:latin typeface="+mn-lt"/>
                        <a:ea typeface="Times New Roman"/>
                      </a:endParaRPr>
                    </a:p>
                  </a:txBody>
                  <a:tcPr marL="65102" marR="65102" marT="0" marB="0" anchor="b"/>
                </a:tc>
                <a:tc>
                  <a:txBody>
                    <a:bodyPr/>
                    <a:lstStyle/>
                    <a:p>
                      <a:pPr algn="l">
                        <a:lnSpc>
                          <a:spcPct val="115000"/>
                        </a:lnSpc>
                      </a:pPr>
                      <a:endParaRPr lang="en-GB" sz="1050" dirty="0">
                        <a:effectLst/>
                        <a:latin typeface="+mn-lt"/>
                      </a:endParaRPr>
                    </a:p>
                  </a:txBody>
                  <a:tcPr marL="65102" marR="65102" marT="0" marB="0" anchor="b"/>
                </a:tc>
                <a:tc>
                  <a:txBody>
                    <a:bodyPr/>
                    <a:lstStyle/>
                    <a:p>
                      <a:pPr algn="l">
                        <a:lnSpc>
                          <a:spcPct val="115000"/>
                        </a:lnSpc>
                      </a:pPr>
                      <a:endParaRPr lang="en-GB" sz="1050" dirty="0">
                        <a:effectLst/>
                        <a:latin typeface="+mn-lt"/>
                      </a:endParaRPr>
                    </a:p>
                  </a:txBody>
                  <a:tcPr marL="65102" marR="65102" marT="0" marB="0" anchor="b"/>
                </a:tc>
                <a:tc>
                  <a:txBody>
                    <a:bodyPr/>
                    <a:lstStyle/>
                    <a:p>
                      <a:pPr algn="l">
                        <a:lnSpc>
                          <a:spcPct val="115000"/>
                        </a:lnSpc>
                      </a:pPr>
                      <a:endParaRPr lang="en-GB" sz="1050" dirty="0">
                        <a:effectLst/>
                        <a:latin typeface="+mn-lt"/>
                      </a:endParaRPr>
                    </a:p>
                  </a:txBody>
                  <a:tcPr marL="65102" marR="65102" marT="0" marB="0" anchor="b"/>
                </a:tc>
                <a:tc>
                  <a:txBody>
                    <a:bodyPr/>
                    <a:lstStyle/>
                    <a:p>
                      <a:pPr algn="ctr">
                        <a:lnSpc>
                          <a:spcPct val="115000"/>
                        </a:lnSpc>
                        <a:spcAft>
                          <a:spcPts val="0"/>
                        </a:spcAft>
                      </a:pPr>
                      <a:r>
                        <a:rPr lang="en-GB" sz="1050" dirty="0">
                          <a:effectLst/>
                          <a:latin typeface="+mn-lt"/>
                        </a:rPr>
                        <a:t> </a:t>
                      </a:r>
                      <a:endParaRPr lang="en-GB" sz="1050" dirty="0">
                        <a:effectLst/>
                        <a:latin typeface="+mn-lt"/>
                        <a:ea typeface="Times New Roman"/>
                      </a:endParaRPr>
                    </a:p>
                  </a:txBody>
                  <a:tcPr marL="65102" marR="65102" marT="0" marB="0" anchor="b"/>
                </a:tc>
                <a:tc>
                  <a:txBody>
                    <a:bodyPr/>
                    <a:lstStyle/>
                    <a:p>
                      <a:pPr algn="ctr">
                        <a:lnSpc>
                          <a:spcPct val="115000"/>
                        </a:lnSpc>
                        <a:spcAft>
                          <a:spcPts val="0"/>
                        </a:spcAft>
                      </a:pPr>
                      <a:r>
                        <a:rPr lang="en-GB" sz="1050" dirty="0">
                          <a:effectLst/>
                          <a:latin typeface="+mn-lt"/>
                        </a:rPr>
                        <a:t> </a:t>
                      </a:r>
                      <a:endParaRPr lang="en-GB" sz="1050" dirty="0">
                        <a:effectLst/>
                        <a:latin typeface="+mn-lt"/>
                        <a:ea typeface="Times New Roman"/>
                      </a:endParaRPr>
                    </a:p>
                  </a:txBody>
                  <a:tcPr marL="65102" marR="65102" marT="0" marB="0" anchor="b"/>
                </a:tc>
                <a:tc>
                  <a:txBody>
                    <a:bodyPr/>
                    <a:lstStyle/>
                    <a:p>
                      <a:pPr algn="ctr">
                        <a:lnSpc>
                          <a:spcPct val="115000"/>
                        </a:lnSpc>
                        <a:spcAft>
                          <a:spcPts val="0"/>
                        </a:spcAft>
                      </a:pPr>
                      <a:r>
                        <a:rPr lang="en-GB" sz="1050" dirty="0">
                          <a:effectLst/>
                          <a:latin typeface="+mn-lt"/>
                        </a:rPr>
                        <a:t>0</a:t>
                      </a:r>
                      <a:endParaRPr lang="en-GB" sz="1050" dirty="0">
                        <a:effectLst/>
                        <a:latin typeface="+mn-lt"/>
                        <a:ea typeface="Times New Roman"/>
                      </a:endParaRPr>
                    </a:p>
                  </a:txBody>
                  <a:tcPr marL="65102" marR="65102" marT="0" marB="0" anchor="b"/>
                </a:tc>
                <a:tc>
                  <a:txBody>
                    <a:bodyPr/>
                    <a:lstStyle/>
                    <a:p>
                      <a:pPr algn="ctr">
                        <a:lnSpc>
                          <a:spcPct val="115000"/>
                        </a:lnSpc>
                        <a:spcAft>
                          <a:spcPts val="0"/>
                        </a:spcAft>
                      </a:pPr>
                      <a:r>
                        <a:rPr lang="en-GB" sz="1050" dirty="0">
                          <a:effectLst/>
                          <a:latin typeface="+mn-lt"/>
                        </a:rPr>
                        <a:t>1</a:t>
                      </a:r>
                      <a:endParaRPr lang="en-GB" sz="1050" dirty="0">
                        <a:effectLst/>
                        <a:latin typeface="+mn-lt"/>
                        <a:ea typeface="Times New Roman"/>
                      </a:endParaRPr>
                    </a:p>
                  </a:txBody>
                  <a:tcPr marL="65102" marR="65102" marT="0" marB="0" anchor="b"/>
                </a:tc>
                <a:tc>
                  <a:txBody>
                    <a:bodyPr/>
                    <a:lstStyle/>
                    <a:p>
                      <a:pPr algn="l">
                        <a:lnSpc>
                          <a:spcPct val="115000"/>
                        </a:lnSpc>
                        <a:spcAft>
                          <a:spcPts val="0"/>
                        </a:spcAft>
                      </a:pPr>
                      <a:r>
                        <a:rPr lang="en-GB" sz="1050" dirty="0">
                          <a:effectLst/>
                          <a:latin typeface="+mn-lt"/>
                        </a:rPr>
                        <a:t> </a:t>
                      </a:r>
                      <a:endParaRPr lang="en-GB" sz="1050" dirty="0">
                        <a:effectLst/>
                        <a:latin typeface="+mn-lt"/>
                        <a:ea typeface="Times New Roman"/>
                      </a:endParaRPr>
                    </a:p>
                  </a:txBody>
                  <a:tcPr marL="65102" marR="65102" marT="0" marB="0" anchor="b"/>
                </a:tc>
                <a:tc>
                  <a:txBody>
                    <a:bodyPr/>
                    <a:lstStyle/>
                    <a:p>
                      <a:pPr algn="l">
                        <a:lnSpc>
                          <a:spcPct val="115000"/>
                        </a:lnSpc>
                        <a:spcAft>
                          <a:spcPts val="0"/>
                        </a:spcAft>
                      </a:pPr>
                      <a:r>
                        <a:rPr lang="en-GB" sz="1050" dirty="0">
                          <a:effectLst/>
                          <a:latin typeface="+mn-lt"/>
                        </a:rPr>
                        <a:t> </a:t>
                      </a:r>
                      <a:endParaRPr lang="en-GB" sz="1050" dirty="0">
                        <a:effectLst/>
                        <a:latin typeface="+mn-lt"/>
                        <a:ea typeface="Times New Roman"/>
                      </a:endParaRPr>
                    </a:p>
                  </a:txBody>
                  <a:tcPr marL="65102" marR="65102" marT="0" marB="0" anchor="b"/>
                </a:tc>
              </a:tr>
              <a:tr h="246358">
                <a:tc>
                  <a:txBody>
                    <a:bodyPr/>
                    <a:lstStyle/>
                    <a:p>
                      <a:pPr algn="ctr">
                        <a:lnSpc>
                          <a:spcPct val="115000"/>
                        </a:lnSpc>
                        <a:spcAft>
                          <a:spcPts val="0"/>
                        </a:spcAft>
                      </a:pPr>
                      <a:r>
                        <a:rPr lang="en-GB" sz="1050" dirty="0">
                          <a:effectLst/>
                        </a:rPr>
                        <a:t>57</a:t>
                      </a:r>
                      <a:endParaRPr lang="en-GB" sz="1050" dirty="0">
                        <a:effectLst/>
                        <a:latin typeface="Times New Roman"/>
                        <a:ea typeface="Times New Roman"/>
                      </a:endParaRPr>
                    </a:p>
                  </a:txBody>
                  <a:tcPr marL="65102" marR="65102" marT="0" marB="0" anchor="b"/>
                </a:tc>
                <a:tc>
                  <a:txBody>
                    <a:bodyPr/>
                    <a:lstStyle/>
                    <a:p>
                      <a:pPr algn="l">
                        <a:lnSpc>
                          <a:spcPct val="115000"/>
                        </a:lnSpc>
                        <a:spcAft>
                          <a:spcPts val="0"/>
                        </a:spcAft>
                      </a:pPr>
                      <a:r>
                        <a:rPr lang="en-GB" sz="1050" dirty="0">
                          <a:effectLst/>
                          <a:latin typeface="+mn-lt"/>
                        </a:rPr>
                        <a:t>Indoor Bowling</a:t>
                      </a:r>
                      <a:endParaRPr lang="en-GB" sz="1050" dirty="0">
                        <a:effectLst/>
                        <a:latin typeface="+mn-lt"/>
                        <a:ea typeface="Times New Roman"/>
                      </a:endParaRPr>
                    </a:p>
                  </a:txBody>
                  <a:tcPr marL="65102" marR="65102" marT="0" marB="0" anchor="b"/>
                </a:tc>
                <a:tc>
                  <a:txBody>
                    <a:bodyPr/>
                    <a:lstStyle/>
                    <a:p>
                      <a:pPr algn="ctr">
                        <a:lnSpc>
                          <a:spcPct val="115000"/>
                        </a:lnSpc>
                        <a:spcAft>
                          <a:spcPts val="0"/>
                        </a:spcAft>
                      </a:pPr>
                      <a:r>
                        <a:rPr lang="en-GB" sz="1050" dirty="0">
                          <a:effectLst/>
                          <a:latin typeface="+mn-lt"/>
                        </a:rPr>
                        <a:t>X</a:t>
                      </a:r>
                      <a:endParaRPr lang="en-GB" sz="1050" dirty="0">
                        <a:effectLst/>
                        <a:latin typeface="+mn-lt"/>
                        <a:ea typeface="Times New Roman"/>
                      </a:endParaRPr>
                    </a:p>
                  </a:txBody>
                  <a:tcPr marL="65102" marR="65102" marT="0" marB="0" anchor="b"/>
                </a:tc>
                <a:tc>
                  <a:txBody>
                    <a:bodyPr/>
                    <a:lstStyle/>
                    <a:p>
                      <a:pPr algn="l">
                        <a:lnSpc>
                          <a:spcPct val="115000"/>
                        </a:lnSpc>
                      </a:pPr>
                      <a:endParaRPr lang="en-GB" sz="1050" dirty="0">
                        <a:effectLst/>
                        <a:latin typeface="+mn-lt"/>
                      </a:endParaRPr>
                    </a:p>
                  </a:txBody>
                  <a:tcPr marL="65102" marR="65102" marT="0" marB="0" anchor="b"/>
                </a:tc>
                <a:tc>
                  <a:txBody>
                    <a:bodyPr/>
                    <a:lstStyle/>
                    <a:p>
                      <a:pPr algn="l">
                        <a:lnSpc>
                          <a:spcPct val="115000"/>
                        </a:lnSpc>
                      </a:pPr>
                      <a:endParaRPr lang="en-GB" sz="1050" dirty="0">
                        <a:effectLst/>
                        <a:latin typeface="+mn-lt"/>
                      </a:endParaRPr>
                    </a:p>
                  </a:txBody>
                  <a:tcPr marL="65102" marR="65102" marT="0" marB="0" anchor="b"/>
                </a:tc>
                <a:tc>
                  <a:txBody>
                    <a:bodyPr/>
                    <a:lstStyle/>
                    <a:p>
                      <a:pPr algn="ctr">
                        <a:lnSpc>
                          <a:spcPct val="115000"/>
                        </a:lnSpc>
                        <a:spcAft>
                          <a:spcPts val="0"/>
                        </a:spcAft>
                      </a:pPr>
                      <a:r>
                        <a:rPr lang="en-GB" sz="1050" dirty="0">
                          <a:effectLst/>
                          <a:latin typeface="+mn-lt"/>
                        </a:rPr>
                        <a:t> </a:t>
                      </a:r>
                      <a:endParaRPr lang="en-GB" sz="1050" dirty="0">
                        <a:effectLst/>
                        <a:latin typeface="+mn-lt"/>
                        <a:ea typeface="Times New Roman"/>
                      </a:endParaRPr>
                    </a:p>
                  </a:txBody>
                  <a:tcPr marL="65102" marR="65102" marT="0" marB="0" anchor="b"/>
                </a:tc>
                <a:tc>
                  <a:txBody>
                    <a:bodyPr/>
                    <a:lstStyle/>
                    <a:p>
                      <a:pPr algn="ctr">
                        <a:lnSpc>
                          <a:spcPct val="115000"/>
                        </a:lnSpc>
                        <a:spcAft>
                          <a:spcPts val="0"/>
                        </a:spcAft>
                      </a:pPr>
                      <a:r>
                        <a:rPr lang="en-GB" sz="1050" dirty="0">
                          <a:effectLst/>
                          <a:latin typeface="+mn-lt"/>
                        </a:rPr>
                        <a:t> </a:t>
                      </a:r>
                      <a:endParaRPr lang="en-GB" sz="1050" dirty="0">
                        <a:effectLst/>
                        <a:latin typeface="+mn-lt"/>
                        <a:ea typeface="Times New Roman"/>
                      </a:endParaRPr>
                    </a:p>
                  </a:txBody>
                  <a:tcPr marL="65102" marR="65102" marT="0" marB="0" anchor="b"/>
                </a:tc>
                <a:tc>
                  <a:txBody>
                    <a:bodyPr/>
                    <a:lstStyle/>
                    <a:p>
                      <a:pPr algn="ctr">
                        <a:lnSpc>
                          <a:spcPct val="115000"/>
                        </a:lnSpc>
                        <a:spcAft>
                          <a:spcPts val="0"/>
                        </a:spcAft>
                      </a:pPr>
                      <a:r>
                        <a:rPr lang="en-GB" sz="1050" dirty="0">
                          <a:effectLst/>
                          <a:latin typeface="+mn-lt"/>
                        </a:rPr>
                        <a:t> </a:t>
                      </a:r>
                      <a:endParaRPr lang="en-GB" sz="1050" dirty="0">
                        <a:effectLst/>
                        <a:latin typeface="+mn-lt"/>
                        <a:ea typeface="Times New Roman"/>
                      </a:endParaRPr>
                    </a:p>
                  </a:txBody>
                  <a:tcPr marL="65102" marR="65102" marT="0" marB="0" anchor="b"/>
                </a:tc>
                <a:tc>
                  <a:txBody>
                    <a:bodyPr/>
                    <a:lstStyle/>
                    <a:p>
                      <a:pPr algn="ctr">
                        <a:lnSpc>
                          <a:spcPct val="115000"/>
                        </a:lnSpc>
                        <a:spcAft>
                          <a:spcPts val="0"/>
                        </a:spcAft>
                      </a:pPr>
                      <a:r>
                        <a:rPr lang="en-GB" sz="1050" dirty="0">
                          <a:effectLst/>
                          <a:latin typeface="+mn-lt"/>
                        </a:rPr>
                        <a:t> </a:t>
                      </a:r>
                      <a:endParaRPr lang="en-GB" sz="1050" dirty="0">
                        <a:effectLst/>
                        <a:latin typeface="+mn-lt"/>
                        <a:ea typeface="Times New Roman"/>
                      </a:endParaRPr>
                    </a:p>
                  </a:txBody>
                  <a:tcPr marL="65102" marR="65102" marT="0" marB="0" anchor="b"/>
                </a:tc>
                <a:tc>
                  <a:txBody>
                    <a:bodyPr/>
                    <a:lstStyle/>
                    <a:p>
                      <a:pPr algn="l">
                        <a:lnSpc>
                          <a:spcPct val="115000"/>
                        </a:lnSpc>
                        <a:spcAft>
                          <a:spcPts val="0"/>
                        </a:spcAft>
                      </a:pPr>
                      <a:r>
                        <a:rPr lang="en-GB" sz="1050" dirty="0">
                          <a:effectLst/>
                          <a:latin typeface="+mn-lt"/>
                        </a:rPr>
                        <a:t> </a:t>
                      </a:r>
                      <a:endParaRPr lang="en-GB" sz="1050" dirty="0">
                        <a:effectLst/>
                        <a:latin typeface="+mn-lt"/>
                        <a:ea typeface="Times New Roman"/>
                      </a:endParaRPr>
                    </a:p>
                  </a:txBody>
                  <a:tcPr marL="65102" marR="65102" marT="0" marB="0" anchor="b"/>
                </a:tc>
                <a:tc>
                  <a:txBody>
                    <a:bodyPr/>
                    <a:lstStyle/>
                    <a:p>
                      <a:pPr algn="l">
                        <a:lnSpc>
                          <a:spcPct val="115000"/>
                        </a:lnSpc>
                        <a:spcAft>
                          <a:spcPts val="0"/>
                        </a:spcAft>
                      </a:pPr>
                      <a:r>
                        <a:rPr lang="en-GB" sz="1050" dirty="0">
                          <a:effectLst/>
                          <a:latin typeface="+mn-lt"/>
                        </a:rPr>
                        <a:t> </a:t>
                      </a:r>
                      <a:endParaRPr lang="en-GB" sz="1050" dirty="0">
                        <a:effectLst/>
                        <a:latin typeface="+mn-lt"/>
                        <a:ea typeface="Times New Roman"/>
                      </a:endParaRPr>
                    </a:p>
                  </a:txBody>
                  <a:tcPr marL="65102" marR="65102" marT="0" marB="0" anchor="b"/>
                </a:tc>
              </a:tr>
              <a:tr h="246358">
                <a:tc>
                  <a:txBody>
                    <a:bodyPr/>
                    <a:lstStyle/>
                    <a:p>
                      <a:pPr algn="ctr">
                        <a:lnSpc>
                          <a:spcPct val="115000"/>
                        </a:lnSpc>
                        <a:spcAft>
                          <a:spcPts val="0"/>
                        </a:spcAft>
                      </a:pPr>
                      <a:r>
                        <a:rPr lang="en-GB" sz="1050" dirty="0">
                          <a:effectLst/>
                        </a:rPr>
                        <a:t>58</a:t>
                      </a:r>
                      <a:endParaRPr lang="en-GB" sz="1050" dirty="0">
                        <a:effectLst/>
                        <a:latin typeface="Times New Roman"/>
                        <a:ea typeface="Times New Roman"/>
                      </a:endParaRPr>
                    </a:p>
                  </a:txBody>
                  <a:tcPr marL="65102" marR="65102" marT="0" marB="0" anchor="b"/>
                </a:tc>
                <a:tc>
                  <a:txBody>
                    <a:bodyPr/>
                    <a:lstStyle/>
                    <a:p>
                      <a:pPr algn="l">
                        <a:lnSpc>
                          <a:spcPct val="115000"/>
                        </a:lnSpc>
                        <a:spcAft>
                          <a:spcPts val="0"/>
                        </a:spcAft>
                      </a:pPr>
                      <a:r>
                        <a:rPr lang="en-GB" sz="1050" dirty="0">
                          <a:effectLst/>
                          <a:latin typeface="+mn-lt"/>
                        </a:rPr>
                        <a:t>Outdoor Bowling</a:t>
                      </a:r>
                      <a:endParaRPr lang="en-GB" sz="1050" dirty="0">
                        <a:effectLst/>
                        <a:latin typeface="+mn-lt"/>
                        <a:ea typeface="Times New Roman"/>
                      </a:endParaRPr>
                    </a:p>
                  </a:txBody>
                  <a:tcPr marL="65102" marR="65102" marT="0" marB="0" anchor="b"/>
                </a:tc>
                <a:tc>
                  <a:txBody>
                    <a:bodyPr/>
                    <a:lstStyle/>
                    <a:p>
                      <a:pPr algn="ctr">
                        <a:lnSpc>
                          <a:spcPct val="115000"/>
                        </a:lnSpc>
                        <a:spcAft>
                          <a:spcPts val="0"/>
                        </a:spcAft>
                      </a:pPr>
                      <a:r>
                        <a:rPr lang="en-GB" sz="1050" dirty="0">
                          <a:effectLst/>
                          <a:latin typeface="+mn-lt"/>
                        </a:rPr>
                        <a:t>X</a:t>
                      </a:r>
                      <a:endParaRPr lang="en-GB" sz="1050" dirty="0">
                        <a:effectLst/>
                        <a:latin typeface="+mn-lt"/>
                        <a:ea typeface="Times New Roman"/>
                      </a:endParaRPr>
                    </a:p>
                  </a:txBody>
                  <a:tcPr marL="65102" marR="65102" marT="0" marB="0" anchor="b"/>
                </a:tc>
                <a:tc>
                  <a:txBody>
                    <a:bodyPr/>
                    <a:lstStyle/>
                    <a:p>
                      <a:pPr algn="l">
                        <a:lnSpc>
                          <a:spcPct val="115000"/>
                        </a:lnSpc>
                      </a:pPr>
                      <a:endParaRPr lang="en-GB" sz="1050" dirty="0">
                        <a:effectLst/>
                        <a:latin typeface="+mn-lt"/>
                      </a:endParaRPr>
                    </a:p>
                  </a:txBody>
                  <a:tcPr marL="65102" marR="65102" marT="0" marB="0" anchor="b"/>
                </a:tc>
                <a:tc>
                  <a:txBody>
                    <a:bodyPr/>
                    <a:lstStyle/>
                    <a:p>
                      <a:pPr algn="l">
                        <a:lnSpc>
                          <a:spcPct val="115000"/>
                        </a:lnSpc>
                      </a:pPr>
                      <a:endParaRPr lang="en-GB" sz="1050" dirty="0">
                        <a:effectLst/>
                        <a:latin typeface="+mn-lt"/>
                      </a:endParaRPr>
                    </a:p>
                  </a:txBody>
                  <a:tcPr marL="65102" marR="65102" marT="0" marB="0" anchor="b"/>
                </a:tc>
                <a:tc>
                  <a:txBody>
                    <a:bodyPr/>
                    <a:lstStyle/>
                    <a:p>
                      <a:pPr algn="ctr">
                        <a:lnSpc>
                          <a:spcPct val="115000"/>
                        </a:lnSpc>
                        <a:spcAft>
                          <a:spcPts val="0"/>
                        </a:spcAft>
                      </a:pPr>
                      <a:r>
                        <a:rPr lang="en-GB" sz="1050" dirty="0">
                          <a:effectLst/>
                          <a:latin typeface="+mn-lt"/>
                        </a:rPr>
                        <a:t> </a:t>
                      </a:r>
                      <a:endParaRPr lang="en-GB" sz="1050" dirty="0">
                        <a:effectLst/>
                        <a:latin typeface="+mn-lt"/>
                        <a:ea typeface="Times New Roman"/>
                      </a:endParaRPr>
                    </a:p>
                  </a:txBody>
                  <a:tcPr marL="65102" marR="65102" marT="0" marB="0" anchor="b"/>
                </a:tc>
                <a:tc>
                  <a:txBody>
                    <a:bodyPr/>
                    <a:lstStyle/>
                    <a:p>
                      <a:pPr algn="ctr">
                        <a:lnSpc>
                          <a:spcPct val="115000"/>
                        </a:lnSpc>
                        <a:spcAft>
                          <a:spcPts val="0"/>
                        </a:spcAft>
                      </a:pPr>
                      <a:r>
                        <a:rPr lang="en-GB" sz="1050" dirty="0">
                          <a:effectLst/>
                          <a:latin typeface="+mn-lt"/>
                        </a:rPr>
                        <a:t> </a:t>
                      </a:r>
                      <a:endParaRPr lang="en-GB" sz="1050" dirty="0">
                        <a:effectLst/>
                        <a:latin typeface="+mn-lt"/>
                        <a:ea typeface="Times New Roman"/>
                      </a:endParaRPr>
                    </a:p>
                  </a:txBody>
                  <a:tcPr marL="65102" marR="65102" marT="0" marB="0" anchor="b"/>
                </a:tc>
                <a:tc>
                  <a:txBody>
                    <a:bodyPr/>
                    <a:lstStyle/>
                    <a:p>
                      <a:pPr algn="ctr">
                        <a:lnSpc>
                          <a:spcPct val="115000"/>
                        </a:lnSpc>
                        <a:spcAft>
                          <a:spcPts val="0"/>
                        </a:spcAft>
                      </a:pPr>
                      <a:r>
                        <a:rPr lang="en-GB" sz="1050" dirty="0">
                          <a:effectLst/>
                          <a:latin typeface="+mn-lt"/>
                        </a:rPr>
                        <a:t> </a:t>
                      </a:r>
                      <a:endParaRPr lang="en-GB" sz="1050" dirty="0">
                        <a:effectLst/>
                        <a:latin typeface="+mn-lt"/>
                        <a:ea typeface="Times New Roman"/>
                      </a:endParaRPr>
                    </a:p>
                  </a:txBody>
                  <a:tcPr marL="65102" marR="65102" marT="0" marB="0" anchor="b"/>
                </a:tc>
                <a:tc>
                  <a:txBody>
                    <a:bodyPr/>
                    <a:lstStyle/>
                    <a:p>
                      <a:pPr algn="ctr">
                        <a:lnSpc>
                          <a:spcPct val="115000"/>
                        </a:lnSpc>
                        <a:spcAft>
                          <a:spcPts val="0"/>
                        </a:spcAft>
                      </a:pPr>
                      <a:r>
                        <a:rPr lang="en-GB" sz="1050" dirty="0">
                          <a:effectLst/>
                          <a:latin typeface="+mn-lt"/>
                        </a:rPr>
                        <a:t> </a:t>
                      </a:r>
                      <a:endParaRPr lang="en-GB" sz="1050" dirty="0">
                        <a:effectLst/>
                        <a:latin typeface="+mn-lt"/>
                        <a:ea typeface="Times New Roman"/>
                      </a:endParaRPr>
                    </a:p>
                  </a:txBody>
                  <a:tcPr marL="65102" marR="65102" marT="0" marB="0" anchor="b"/>
                </a:tc>
                <a:tc>
                  <a:txBody>
                    <a:bodyPr/>
                    <a:lstStyle/>
                    <a:p>
                      <a:pPr algn="l">
                        <a:lnSpc>
                          <a:spcPct val="115000"/>
                        </a:lnSpc>
                        <a:spcAft>
                          <a:spcPts val="0"/>
                        </a:spcAft>
                      </a:pPr>
                      <a:r>
                        <a:rPr lang="en-GB" sz="1050" dirty="0">
                          <a:effectLst/>
                          <a:latin typeface="+mn-lt"/>
                        </a:rPr>
                        <a:t> </a:t>
                      </a:r>
                      <a:endParaRPr lang="en-GB" sz="1050" dirty="0">
                        <a:effectLst/>
                        <a:latin typeface="+mn-lt"/>
                        <a:ea typeface="Times New Roman"/>
                      </a:endParaRPr>
                    </a:p>
                  </a:txBody>
                  <a:tcPr marL="65102" marR="65102" marT="0" marB="0" anchor="b"/>
                </a:tc>
                <a:tc>
                  <a:txBody>
                    <a:bodyPr/>
                    <a:lstStyle/>
                    <a:p>
                      <a:pPr algn="l">
                        <a:lnSpc>
                          <a:spcPct val="115000"/>
                        </a:lnSpc>
                        <a:spcAft>
                          <a:spcPts val="0"/>
                        </a:spcAft>
                      </a:pPr>
                      <a:r>
                        <a:rPr lang="en-GB" sz="1050" dirty="0">
                          <a:effectLst/>
                          <a:latin typeface="+mn-lt"/>
                        </a:rPr>
                        <a:t> </a:t>
                      </a:r>
                      <a:endParaRPr lang="en-GB" sz="1050" dirty="0">
                        <a:effectLst/>
                        <a:latin typeface="+mn-lt"/>
                        <a:ea typeface="Times New Roman"/>
                      </a:endParaRPr>
                    </a:p>
                  </a:txBody>
                  <a:tcPr marL="65102" marR="65102" marT="0" marB="0" anchor="b"/>
                </a:tc>
              </a:tr>
              <a:tr h="246358">
                <a:tc>
                  <a:txBody>
                    <a:bodyPr/>
                    <a:lstStyle/>
                    <a:p>
                      <a:pPr algn="ctr">
                        <a:lnSpc>
                          <a:spcPct val="115000"/>
                        </a:lnSpc>
                        <a:spcAft>
                          <a:spcPts val="0"/>
                        </a:spcAft>
                      </a:pPr>
                      <a:r>
                        <a:rPr lang="en-GB" sz="1050" dirty="0">
                          <a:effectLst/>
                        </a:rPr>
                        <a:t>59</a:t>
                      </a:r>
                      <a:endParaRPr lang="en-GB" sz="1050" dirty="0">
                        <a:effectLst/>
                        <a:latin typeface="Times New Roman"/>
                        <a:ea typeface="Times New Roman"/>
                      </a:endParaRPr>
                    </a:p>
                  </a:txBody>
                  <a:tcPr marL="65102" marR="65102" marT="0" marB="0" anchor="b"/>
                </a:tc>
                <a:tc>
                  <a:txBody>
                    <a:bodyPr/>
                    <a:lstStyle/>
                    <a:p>
                      <a:pPr algn="l">
                        <a:lnSpc>
                          <a:spcPct val="115000"/>
                        </a:lnSpc>
                        <a:spcAft>
                          <a:spcPts val="0"/>
                        </a:spcAft>
                      </a:pPr>
                      <a:r>
                        <a:rPr lang="en-GB" sz="1050" dirty="0">
                          <a:effectLst/>
                          <a:latin typeface="+mn-lt"/>
                        </a:rPr>
                        <a:t>Playing Golf</a:t>
                      </a:r>
                      <a:endParaRPr lang="en-GB" sz="1050" dirty="0">
                        <a:effectLst/>
                        <a:latin typeface="+mn-lt"/>
                        <a:ea typeface="Times New Roman"/>
                      </a:endParaRPr>
                    </a:p>
                  </a:txBody>
                  <a:tcPr marL="65102" marR="65102" marT="0" marB="0" anchor="b"/>
                </a:tc>
                <a:tc>
                  <a:txBody>
                    <a:bodyPr/>
                    <a:lstStyle/>
                    <a:p>
                      <a:pPr algn="ctr">
                        <a:lnSpc>
                          <a:spcPct val="115000"/>
                        </a:lnSpc>
                        <a:spcAft>
                          <a:spcPts val="0"/>
                        </a:spcAft>
                      </a:pPr>
                      <a:r>
                        <a:rPr lang="en-GB" sz="1050" dirty="0">
                          <a:effectLst/>
                          <a:latin typeface="+mn-lt"/>
                        </a:rPr>
                        <a:t>X</a:t>
                      </a:r>
                      <a:endParaRPr lang="en-GB" sz="1050" dirty="0">
                        <a:effectLst/>
                        <a:latin typeface="+mn-lt"/>
                        <a:ea typeface="Times New Roman"/>
                      </a:endParaRPr>
                    </a:p>
                  </a:txBody>
                  <a:tcPr marL="65102" marR="65102" marT="0" marB="0" anchor="b"/>
                </a:tc>
                <a:tc>
                  <a:txBody>
                    <a:bodyPr/>
                    <a:lstStyle/>
                    <a:p>
                      <a:pPr algn="l">
                        <a:lnSpc>
                          <a:spcPct val="115000"/>
                        </a:lnSpc>
                      </a:pPr>
                      <a:endParaRPr lang="en-GB" sz="1050" dirty="0">
                        <a:effectLst/>
                        <a:latin typeface="+mn-lt"/>
                      </a:endParaRPr>
                    </a:p>
                  </a:txBody>
                  <a:tcPr marL="65102" marR="65102" marT="0" marB="0" anchor="b"/>
                </a:tc>
                <a:tc>
                  <a:txBody>
                    <a:bodyPr/>
                    <a:lstStyle/>
                    <a:p>
                      <a:pPr algn="l">
                        <a:lnSpc>
                          <a:spcPct val="115000"/>
                        </a:lnSpc>
                      </a:pPr>
                      <a:endParaRPr lang="en-GB" sz="1050" dirty="0">
                        <a:effectLst/>
                        <a:latin typeface="+mn-lt"/>
                      </a:endParaRPr>
                    </a:p>
                  </a:txBody>
                  <a:tcPr marL="65102" marR="65102" marT="0" marB="0" anchor="b"/>
                </a:tc>
                <a:tc>
                  <a:txBody>
                    <a:bodyPr/>
                    <a:lstStyle/>
                    <a:p>
                      <a:pPr algn="ctr">
                        <a:lnSpc>
                          <a:spcPct val="115000"/>
                        </a:lnSpc>
                        <a:spcAft>
                          <a:spcPts val="0"/>
                        </a:spcAft>
                      </a:pPr>
                      <a:r>
                        <a:rPr lang="en-GB" sz="1050" dirty="0">
                          <a:effectLst/>
                          <a:latin typeface="+mn-lt"/>
                        </a:rPr>
                        <a:t> </a:t>
                      </a:r>
                      <a:endParaRPr lang="en-GB" sz="1050" dirty="0">
                        <a:effectLst/>
                        <a:latin typeface="+mn-lt"/>
                        <a:ea typeface="Times New Roman"/>
                      </a:endParaRPr>
                    </a:p>
                  </a:txBody>
                  <a:tcPr marL="65102" marR="65102" marT="0" marB="0" anchor="b"/>
                </a:tc>
                <a:tc>
                  <a:txBody>
                    <a:bodyPr/>
                    <a:lstStyle/>
                    <a:p>
                      <a:pPr algn="ctr">
                        <a:lnSpc>
                          <a:spcPct val="115000"/>
                        </a:lnSpc>
                        <a:spcAft>
                          <a:spcPts val="0"/>
                        </a:spcAft>
                      </a:pPr>
                      <a:r>
                        <a:rPr lang="en-GB" sz="1050" dirty="0">
                          <a:effectLst/>
                          <a:latin typeface="+mn-lt"/>
                        </a:rPr>
                        <a:t> </a:t>
                      </a:r>
                      <a:endParaRPr lang="en-GB" sz="1050" dirty="0">
                        <a:effectLst/>
                        <a:latin typeface="+mn-lt"/>
                        <a:ea typeface="Times New Roman"/>
                      </a:endParaRPr>
                    </a:p>
                  </a:txBody>
                  <a:tcPr marL="65102" marR="65102" marT="0" marB="0" anchor="b"/>
                </a:tc>
                <a:tc>
                  <a:txBody>
                    <a:bodyPr/>
                    <a:lstStyle/>
                    <a:p>
                      <a:pPr algn="ctr">
                        <a:lnSpc>
                          <a:spcPct val="115000"/>
                        </a:lnSpc>
                        <a:spcAft>
                          <a:spcPts val="0"/>
                        </a:spcAft>
                      </a:pPr>
                      <a:r>
                        <a:rPr lang="en-GB" sz="1050" dirty="0">
                          <a:effectLst/>
                          <a:latin typeface="+mn-lt"/>
                        </a:rPr>
                        <a:t> </a:t>
                      </a:r>
                      <a:endParaRPr lang="en-GB" sz="1050" dirty="0">
                        <a:effectLst/>
                        <a:latin typeface="+mn-lt"/>
                        <a:ea typeface="Times New Roman"/>
                      </a:endParaRPr>
                    </a:p>
                  </a:txBody>
                  <a:tcPr marL="65102" marR="65102" marT="0" marB="0" anchor="b"/>
                </a:tc>
                <a:tc>
                  <a:txBody>
                    <a:bodyPr/>
                    <a:lstStyle/>
                    <a:p>
                      <a:pPr algn="ctr">
                        <a:lnSpc>
                          <a:spcPct val="115000"/>
                        </a:lnSpc>
                        <a:spcAft>
                          <a:spcPts val="0"/>
                        </a:spcAft>
                      </a:pPr>
                      <a:r>
                        <a:rPr lang="en-GB" sz="1050" dirty="0">
                          <a:effectLst/>
                          <a:latin typeface="+mn-lt"/>
                        </a:rPr>
                        <a:t> </a:t>
                      </a:r>
                      <a:endParaRPr lang="en-GB" sz="1050" dirty="0">
                        <a:effectLst/>
                        <a:latin typeface="+mn-lt"/>
                        <a:ea typeface="Times New Roman"/>
                      </a:endParaRPr>
                    </a:p>
                  </a:txBody>
                  <a:tcPr marL="65102" marR="65102" marT="0" marB="0" anchor="b"/>
                </a:tc>
                <a:tc>
                  <a:txBody>
                    <a:bodyPr/>
                    <a:lstStyle/>
                    <a:p>
                      <a:pPr algn="l">
                        <a:lnSpc>
                          <a:spcPct val="115000"/>
                        </a:lnSpc>
                        <a:spcAft>
                          <a:spcPts val="0"/>
                        </a:spcAft>
                      </a:pPr>
                      <a:r>
                        <a:rPr lang="en-GB" sz="1050" dirty="0">
                          <a:effectLst/>
                          <a:latin typeface="+mn-lt"/>
                        </a:rPr>
                        <a:t> </a:t>
                      </a:r>
                      <a:endParaRPr lang="en-GB" sz="1050" dirty="0">
                        <a:effectLst/>
                        <a:latin typeface="+mn-lt"/>
                        <a:ea typeface="Times New Roman"/>
                      </a:endParaRPr>
                    </a:p>
                  </a:txBody>
                  <a:tcPr marL="65102" marR="65102" marT="0" marB="0" anchor="b"/>
                </a:tc>
                <a:tc>
                  <a:txBody>
                    <a:bodyPr/>
                    <a:lstStyle/>
                    <a:p>
                      <a:pPr algn="l">
                        <a:lnSpc>
                          <a:spcPct val="115000"/>
                        </a:lnSpc>
                        <a:spcAft>
                          <a:spcPts val="0"/>
                        </a:spcAft>
                      </a:pPr>
                      <a:r>
                        <a:rPr lang="en-GB" sz="1050" dirty="0">
                          <a:effectLst/>
                          <a:latin typeface="+mn-lt"/>
                        </a:rPr>
                        <a:t> </a:t>
                      </a:r>
                      <a:endParaRPr lang="en-GB" sz="1050" dirty="0">
                        <a:effectLst/>
                        <a:latin typeface="+mn-lt"/>
                        <a:ea typeface="Times New Roman"/>
                      </a:endParaRPr>
                    </a:p>
                  </a:txBody>
                  <a:tcPr marL="65102" marR="65102" marT="0" marB="0" anchor="b"/>
                </a:tc>
              </a:tr>
              <a:tr h="246358">
                <a:tc>
                  <a:txBody>
                    <a:bodyPr/>
                    <a:lstStyle/>
                    <a:p>
                      <a:pPr algn="ctr">
                        <a:lnSpc>
                          <a:spcPct val="115000"/>
                        </a:lnSpc>
                        <a:spcAft>
                          <a:spcPts val="0"/>
                        </a:spcAft>
                      </a:pPr>
                      <a:r>
                        <a:rPr lang="en-GB" sz="1050" dirty="0">
                          <a:effectLst/>
                        </a:rPr>
                        <a:t>60</a:t>
                      </a:r>
                      <a:endParaRPr lang="en-GB" sz="1050" dirty="0">
                        <a:effectLst/>
                        <a:latin typeface="Times New Roman"/>
                        <a:ea typeface="Times New Roman"/>
                      </a:endParaRPr>
                    </a:p>
                  </a:txBody>
                  <a:tcPr marL="65102" marR="65102" marT="0" marB="0" anchor="b"/>
                </a:tc>
                <a:tc>
                  <a:txBody>
                    <a:bodyPr/>
                    <a:lstStyle/>
                    <a:p>
                      <a:pPr algn="l">
                        <a:lnSpc>
                          <a:spcPct val="115000"/>
                        </a:lnSpc>
                        <a:spcAft>
                          <a:spcPts val="0"/>
                        </a:spcAft>
                      </a:pPr>
                      <a:r>
                        <a:rPr lang="en-GB" sz="1050" dirty="0">
                          <a:effectLst/>
                          <a:latin typeface="+mn-lt"/>
                        </a:rPr>
                        <a:t>Walking</a:t>
                      </a:r>
                      <a:endParaRPr lang="en-GB" sz="1050" dirty="0">
                        <a:effectLst/>
                        <a:latin typeface="+mn-lt"/>
                        <a:ea typeface="Times New Roman"/>
                      </a:endParaRPr>
                    </a:p>
                  </a:txBody>
                  <a:tcPr marL="65102" marR="65102" marT="0" marB="0" anchor="b"/>
                </a:tc>
                <a:tc>
                  <a:txBody>
                    <a:bodyPr/>
                    <a:lstStyle/>
                    <a:p>
                      <a:pPr algn="l">
                        <a:lnSpc>
                          <a:spcPct val="115000"/>
                        </a:lnSpc>
                      </a:pPr>
                      <a:endParaRPr lang="en-GB" sz="1050" dirty="0">
                        <a:effectLst/>
                        <a:latin typeface="+mn-lt"/>
                      </a:endParaRPr>
                    </a:p>
                  </a:txBody>
                  <a:tcPr marL="65102" marR="65102" marT="0" marB="0" anchor="b"/>
                </a:tc>
                <a:tc>
                  <a:txBody>
                    <a:bodyPr/>
                    <a:lstStyle/>
                    <a:p>
                      <a:pPr algn="l">
                        <a:lnSpc>
                          <a:spcPct val="115000"/>
                        </a:lnSpc>
                      </a:pPr>
                      <a:endParaRPr lang="en-GB" sz="1050" dirty="0">
                        <a:effectLst/>
                        <a:latin typeface="+mn-lt"/>
                      </a:endParaRPr>
                    </a:p>
                  </a:txBody>
                  <a:tcPr marL="65102" marR="65102" marT="0" marB="0" anchor="b"/>
                </a:tc>
                <a:tc>
                  <a:txBody>
                    <a:bodyPr/>
                    <a:lstStyle/>
                    <a:p>
                      <a:pPr algn="l">
                        <a:lnSpc>
                          <a:spcPct val="115000"/>
                        </a:lnSpc>
                      </a:pPr>
                      <a:endParaRPr lang="en-GB" sz="1050" dirty="0">
                        <a:effectLst/>
                        <a:latin typeface="+mn-lt"/>
                      </a:endParaRPr>
                    </a:p>
                  </a:txBody>
                  <a:tcPr marL="65102" marR="65102" marT="0" marB="0" anchor="b"/>
                </a:tc>
                <a:tc>
                  <a:txBody>
                    <a:bodyPr/>
                    <a:lstStyle/>
                    <a:p>
                      <a:pPr algn="l">
                        <a:lnSpc>
                          <a:spcPct val="115000"/>
                        </a:lnSpc>
                      </a:pPr>
                      <a:endParaRPr lang="en-GB" sz="1050" dirty="0">
                        <a:effectLst/>
                        <a:latin typeface="+mn-lt"/>
                      </a:endParaRPr>
                    </a:p>
                  </a:txBody>
                  <a:tcPr marL="65102" marR="65102" marT="0" marB="0" anchor="b"/>
                </a:tc>
                <a:tc>
                  <a:txBody>
                    <a:bodyPr/>
                    <a:lstStyle/>
                    <a:p>
                      <a:pPr algn="ctr">
                        <a:lnSpc>
                          <a:spcPct val="115000"/>
                        </a:lnSpc>
                        <a:spcAft>
                          <a:spcPts val="0"/>
                        </a:spcAft>
                      </a:pPr>
                      <a:r>
                        <a:rPr lang="en-GB" sz="1050" dirty="0">
                          <a:effectLst/>
                          <a:latin typeface="+mn-lt"/>
                        </a:rPr>
                        <a:t>0.5</a:t>
                      </a:r>
                      <a:endParaRPr lang="en-GB" sz="1050" dirty="0">
                        <a:effectLst/>
                        <a:latin typeface="+mn-lt"/>
                        <a:ea typeface="Times New Roman"/>
                      </a:endParaRPr>
                    </a:p>
                  </a:txBody>
                  <a:tcPr marL="65102" marR="65102" marT="0" marB="0" anchor="b"/>
                </a:tc>
                <a:tc>
                  <a:txBody>
                    <a:bodyPr/>
                    <a:lstStyle/>
                    <a:p>
                      <a:pPr algn="l">
                        <a:lnSpc>
                          <a:spcPct val="115000"/>
                        </a:lnSpc>
                      </a:pPr>
                      <a:endParaRPr lang="en-GB" sz="1050" dirty="0">
                        <a:effectLst/>
                        <a:latin typeface="+mn-lt"/>
                      </a:endParaRPr>
                    </a:p>
                  </a:txBody>
                  <a:tcPr marL="65102" marR="65102" marT="0" marB="0" anchor="b"/>
                </a:tc>
                <a:tc>
                  <a:txBody>
                    <a:bodyPr/>
                    <a:lstStyle/>
                    <a:p>
                      <a:pPr algn="ctr">
                        <a:lnSpc>
                          <a:spcPct val="115000"/>
                        </a:lnSpc>
                        <a:spcAft>
                          <a:spcPts val="0"/>
                        </a:spcAft>
                      </a:pPr>
                      <a:r>
                        <a:rPr lang="en-GB" sz="1050" dirty="0">
                          <a:effectLst/>
                          <a:latin typeface="+mn-lt"/>
                        </a:rPr>
                        <a:t>1</a:t>
                      </a:r>
                      <a:endParaRPr lang="en-GB" sz="1050" dirty="0">
                        <a:effectLst/>
                        <a:latin typeface="+mn-lt"/>
                        <a:ea typeface="Times New Roman"/>
                      </a:endParaRPr>
                    </a:p>
                  </a:txBody>
                  <a:tcPr marL="65102" marR="65102" marT="0" marB="0" anchor="b"/>
                </a:tc>
                <a:tc>
                  <a:txBody>
                    <a:bodyPr/>
                    <a:lstStyle/>
                    <a:p>
                      <a:pPr algn="l">
                        <a:lnSpc>
                          <a:spcPct val="115000"/>
                        </a:lnSpc>
                        <a:spcAft>
                          <a:spcPts val="0"/>
                        </a:spcAft>
                      </a:pPr>
                      <a:r>
                        <a:rPr lang="en-GB" sz="1050" dirty="0">
                          <a:effectLst/>
                          <a:latin typeface="+mn-lt"/>
                        </a:rPr>
                        <a:t> </a:t>
                      </a:r>
                      <a:endParaRPr lang="en-GB" sz="1050" dirty="0">
                        <a:effectLst/>
                        <a:latin typeface="+mn-lt"/>
                        <a:ea typeface="Times New Roman"/>
                      </a:endParaRPr>
                    </a:p>
                  </a:txBody>
                  <a:tcPr marL="65102" marR="65102" marT="0" marB="0" anchor="b"/>
                </a:tc>
                <a:tc>
                  <a:txBody>
                    <a:bodyPr/>
                    <a:lstStyle/>
                    <a:p>
                      <a:pPr algn="l">
                        <a:lnSpc>
                          <a:spcPct val="115000"/>
                        </a:lnSpc>
                        <a:spcAft>
                          <a:spcPts val="0"/>
                        </a:spcAft>
                      </a:pPr>
                      <a:r>
                        <a:rPr lang="en-GB" sz="1050" dirty="0">
                          <a:effectLst/>
                          <a:latin typeface="+mn-lt"/>
                        </a:rPr>
                        <a:t> </a:t>
                      </a:r>
                      <a:endParaRPr lang="en-GB" sz="1050" dirty="0">
                        <a:effectLst/>
                        <a:latin typeface="+mn-lt"/>
                        <a:ea typeface="Times New Roman"/>
                      </a:endParaRPr>
                    </a:p>
                  </a:txBody>
                  <a:tcPr marL="65102" marR="65102" marT="0" marB="0" anchor="b"/>
                </a:tc>
              </a:tr>
              <a:tr h="246358">
                <a:tc>
                  <a:txBody>
                    <a:bodyPr/>
                    <a:lstStyle/>
                    <a:p>
                      <a:pPr algn="ctr">
                        <a:lnSpc>
                          <a:spcPct val="115000"/>
                        </a:lnSpc>
                        <a:spcAft>
                          <a:spcPts val="0"/>
                        </a:spcAft>
                      </a:pPr>
                      <a:r>
                        <a:rPr lang="en-GB" sz="1050" dirty="0">
                          <a:effectLst/>
                        </a:rPr>
                        <a:t>61</a:t>
                      </a:r>
                      <a:endParaRPr lang="en-GB" sz="1050" dirty="0">
                        <a:effectLst/>
                        <a:latin typeface="Times New Roman"/>
                        <a:ea typeface="Times New Roman"/>
                      </a:endParaRPr>
                    </a:p>
                  </a:txBody>
                  <a:tcPr marL="65102" marR="65102" marT="0" marB="0" anchor="b"/>
                </a:tc>
                <a:tc>
                  <a:txBody>
                    <a:bodyPr/>
                    <a:lstStyle/>
                    <a:p>
                      <a:pPr algn="l">
                        <a:lnSpc>
                          <a:spcPct val="115000"/>
                        </a:lnSpc>
                        <a:spcAft>
                          <a:spcPts val="0"/>
                        </a:spcAft>
                      </a:pPr>
                      <a:r>
                        <a:rPr lang="en-GB" sz="1050" dirty="0">
                          <a:effectLst/>
                          <a:latin typeface="+mn-lt"/>
                        </a:rPr>
                        <a:t>Hiking / Rambling</a:t>
                      </a:r>
                      <a:endParaRPr lang="en-GB" sz="1050" dirty="0">
                        <a:effectLst/>
                        <a:latin typeface="+mn-lt"/>
                        <a:ea typeface="Times New Roman"/>
                      </a:endParaRPr>
                    </a:p>
                  </a:txBody>
                  <a:tcPr marL="65102" marR="65102" marT="0" marB="0" anchor="b"/>
                </a:tc>
                <a:tc>
                  <a:txBody>
                    <a:bodyPr/>
                    <a:lstStyle/>
                    <a:p>
                      <a:pPr algn="ctr">
                        <a:lnSpc>
                          <a:spcPct val="115000"/>
                        </a:lnSpc>
                        <a:spcAft>
                          <a:spcPts val="0"/>
                        </a:spcAft>
                      </a:pPr>
                      <a:r>
                        <a:rPr lang="en-GB" sz="1050" dirty="0">
                          <a:effectLst/>
                          <a:latin typeface="+mn-lt"/>
                        </a:rPr>
                        <a:t>X</a:t>
                      </a:r>
                      <a:endParaRPr lang="en-GB" sz="1050" dirty="0">
                        <a:effectLst/>
                        <a:latin typeface="+mn-lt"/>
                        <a:ea typeface="Times New Roman"/>
                      </a:endParaRPr>
                    </a:p>
                  </a:txBody>
                  <a:tcPr marL="65102" marR="65102" marT="0" marB="0" anchor="b"/>
                </a:tc>
                <a:tc>
                  <a:txBody>
                    <a:bodyPr/>
                    <a:lstStyle/>
                    <a:p>
                      <a:pPr algn="l">
                        <a:lnSpc>
                          <a:spcPct val="115000"/>
                        </a:lnSpc>
                      </a:pPr>
                      <a:endParaRPr lang="en-GB" sz="1050" dirty="0">
                        <a:effectLst/>
                        <a:latin typeface="+mn-lt"/>
                      </a:endParaRPr>
                    </a:p>
                  </a:txBody>
                  <a:tcPr marL="65102" marR="65102" marT="0" marB="0" anchor="b"/>
                </a:tc>
                <a:tc>
                  <a:txBody>
                    <a:bodyPr/>
                    <a:lstStyle/>
                    <a:p>
                      <a:pPr algn="l">
                        <a:lnSpc>
                          <a:spcPct val="115000"/>
                        </a:lnSpc>
                      </a:pPr>
                      <a:endParaRPr lang="en-GB" sz="1050" dirty="0">
                        <a:effectLst/>
                        <a:latin typeface="+mn-lt"/>
                      </a:endParaRPr>
                    </a:p>
                  </a:txBody>
                  <a:tcPr marL="65102" marR="65102" marT="0" marB="0" anchor="b"/>
                </a:tc>
                <a:tc>
                  <a:txBody>
                    <a:bodyPr/>
                    <a:lstStyle/>
                    <a:p>
                      <a:pPr algn="ctr">
                        <a:lnSpc>
                          <a:spcPct val="115000"/>
                        </a:lnSpc>
                        <a:spcAft>
                          <a:spcPts val="0"/>
                        </a:spcAft>
                      </a:pPr>
                      <a:r>
                        <a:rPr lang="en-GB" sz="1050" dirty="0">
                          <a:effectLst/>
                          <a:latin typeface="+mn-lt"/>
                        </a:rPr>
                        <a:t> </a:t>
                      </a:r>
                      <a:endParaRPr lang="en-GB" sz="1050" dirty="0">
                        <a:effectLst/>
                        <a:latin typeface="+mn-lt"/>
                        <a:ea typeface="Times New Roman"/>
                      </a:endParaRPr>
                    </a:p>
                  </a:txBody>
                  <a:tcPr marL="65102" marR="65102" marT="0" marB="0" anchor="b"/>
                </a:tc>
                <a:tc>
                  <a:txBody>
                    <a:bodyPr/>
                    <a:lstStyle/>
                    <a:p>
                      <a:pPr algn="ctr">
                        <a:lnSpc>
                          <a:spcPct val="115000"/>
                        </a:lnSpc>
                        <a:spcAft>
                          <a:spcPts val="0"/>
                        </a:spcAft>
                      </a:pPr>
                      <a:r>
                        <a:rPr lang="en-GB" sz="1050" dirty="0">
                          <a:effectLst/>
                          <a:latin typeface="+mn-lt"/>
                        </a:rPr>
                        <a:t> </a:t>
                      </a:r>
                      <a:endParaRPr lang="en-GB" sz="1050" dirty="0">
                        <a:effectLst/>
                        <a:latin typeface="+mn-lt"/>
                        <a:ea typeface="Times New Roman"/>
                      </a:endParaRPr>
                    </a:p>
                  </a:txBody>
                  <a:tcPr marL="65102" marR="65102" marT="0" marB="0" anchor="b"/>
                </a:tc>
                <a:tc>
                  <a:txBody>
                    <a:bodyPr/>
                    <a:lstStyle/>
                    <a:p>
                      <a:pPr algn="ctr">
                        <a:lnSpc>
                          <a:spcPct val="115000"/>
                        </a:lnSpc>
                        <a:spcAft>
                          <a:spcPts val="0"/>
                        </a:spcAft>
                      </a:pPr>
                      <a:r>
                        <a:rPr lang="en-GB" sz="1050" dirty="0">
                          <a:effectLst/>
                          <a:latin typeface="+mn-lt"/>
                        </a:rPr>
                        <a:t> </a:t>
                      </a:r>
                      <a:endParaRPr lang="en-GB" sz="1050" dirty="0">
                        <a:effectLst/>
                        <a:latin typeface="+mn-lt"/>
                        <a:ea typeface="Times New Roman"/>
                      </a:endParaRPr>
                    </a:p>
                  </a:txBody>
                  <a:tcPr marL="65102" marR="65102" marT="0" marB="0" anchor="b"/>
                </a:tc>
                <a:tc>
                  <a:txBody>
                    <a:bodyPr/>
                    <a:lstStyle/>
                    <a:p>
                      <a:pPr algn="ctr">
                        <a:lnSpc>
                          <a:spcPct val="115000"/>
                        </a:lnSpc>
                        <a:spcAft>
                          <a:spcPts val="0"/>
                        </a:spcAft>
                      </a:pPr>
                      <a:r>
                        <a:rPr lang="en-GB" sz="1050" dirty="0">
                          <a:effectLst/>
                          <a:latin typeface="+mn-lt"/>
                        </a:rPr>
                        <a:t> </a:t>
                      </a:r>
                      <a:endParaRPr lang="en-GB" sz="1050" dirty="0">
                        <a:effectLst/>
                        <a:latin typeface="+mn-lt"/>
                        <a:ea typeface="Times New Roman"/>
                      </a:endParaRPr>
                    </a:p>
                  </a:txBody>
                  <a:tcPr marL="65102" marR="65102" marT="0" marB="0" anchor="b"/>
                </a:tc>
                <a:tc>
                  <a:txBody>
                    <a:bodyPr/>
                    <a:lstStyle/>
                    <a:p>
                      <a:pPr algn="l">
                        <a:lnSpc>
                          <a:spcPct val="115000"/>
                        </a:lnSpc>
                        <a:spcAft>
                          <a:spcPts val="0"/>
                        </a:spcAft>
                      </a:pPr>
                      <a:r>
                        <a:rPr lang="en-GB" sz="1050" dirty="0">
                          <a:effectLst/>
                          <a:latin typeface="+mn-lt"/>
                        </a:rPr>
                        <a:t> </a:t>
                      </a:r>
                      <a:endParaRPr lang="en-GB" sz="1050" dirty="0">
                        <a:effectLst/>
                        <a:latin typeface="+mn-lt"/>
                        <a:ea typeface="Times New Roman"/>
                      </a:endParaRPr>
                    </a:p>
                  </a:txBody>
                  <a:tcPr marL="65102" marR="65102" marT="0" marB="0" anchor="b"/>
                </a:tc>
                <a:tc>
                  <a:txBody>
                    <a:bodyPr/>
                    <a:lstStyle/>
                    <a:p>
                      <a:pPr algn="l">
                        <a:lnSpc>
                          <a:spcPct val="115000"/>
                        </a:lnSpc>
                        <a:spcAft>
                          <a:spcPts val="0"/>
                        </a:spcAft>
                      </a:pPr>
                      <a:r>
                        <a:rPr lang="en-GB" sz="1050" dirty="0">
                          <a:effectLst/>
                          <a:latin typeface="+mn-lt"/>
                        </a:rPr>
                        <a:t> </a:t>
                      </a:r>
                      <a:endParaRPr lang="en-GB" sz="1050" dirty="0">
                        <a:effectLst/>
                        <a:latin typeface="+mn-lt"/>
                        <a:ea typeface="Times New Roman"/>
                      </a:endParaRPr>
                    </a:p>
                  </a:txBody>
                  <a:tcPr marL="65102" marR="65102" marT="0" marB="0" anchor="b"/>
                </a:tc>
              </a:tr>
              <a:tr h="246358">
                <a:tc>
                  <a:txBody>
                    <a:bodyPr/>
                    <a:lstStyle/>
                    <a:p>
                      <a:pPr algn="ctr">
                        <a:lnSpc>
                          <a:spcPct val="115000"/>
                        </a:lnSpc>
                        <a:spcAft>
                          <a:spcPts val="0"/>
                        </a:spcAft>
                      </a:pPr>
                      <a:r>
                        <a:rPr lang="en-GB" sz="1050" dirty="0">
                          <a:effectLst/>
                        </a:rPr>
                        <a:t>62</a:t>
                      </a:r>
                      <a:endParaRPr lang="en-GB" sz="1050" dirty="0">
                        <a:effectLst/>
                        <a:latin typeface="Times New Roman"/>
                        <a:ea typeface="Times New Roman"/>
                      </a:endParaRPr>
                    </a:p>
                  </a:txBody>
                  <a:tcPr marL="65102" marR="65102" marT="0" marB="0" anchor="b"/>
                </a:tc>
                <a:tc>
                  <a:txBody>
                    <a:bodyPr/>
                    <a:lstStyle/>
                    <a:p>
                      <a:pPr algn="l">
                        <a:lnSpc>
                          <a:spcPct val="115000"/>
                        </a:lnSpc>
                        <a:spcAft>
                          <a:spcPts val="0"/>
                        </a:spcAft>
                      </a:pPr>
                      <a:r>
                        <a:rPr lang="en-GB" sz="1050" dirty="0">
                          <a:effectLst/>
                          <a:latin typeface="+mn-lt"/>
                        </a:rPr>
                        <a:t>Exercising</a:t>
                      </a:r>
                      <a:endParaRPr lang="en-GB" sz="1050" dirty="0">
                        <a:effectLst/>
                        <a:latin typeface="+mn-lt"/>
                        <a:ea typeface="Times New Roman"/>
                      </a:endParaRPr>
                    </a:p>
                  </a:txBody>
                  <a:tcPr marL="65102" marR="65102" marT="0" marB="0" anchor="b"/>
                </a:tc>
                <a:tc>
                  <a:txBody>
                    <a:bodyPr/>
                    <a:lstStyle/>
                    <a:p>
                      <a:pPr algn="l">
                        <a:lnSpc>
                          <a:spcPct val="115000"/>
                        </a:lnSpc>
                      </a:pPr>
                      <a:endParaRPr lang="en-GB" sz="1050" dirty="0">
                        <a:effectLst/>
                        <a:latin typeface="+mn-lt"/>
                      </a:endParaRPr>
                    </a:p>
                  </a:txBody>
                  <a:tcPr marL="65102" marR="65102" marT="0" marB="0" anchor="b"/>
                </a:tc>
                <a:tc>
                  <a:txBody>
                    <a:bodyPr/>
                    <a:lstStyle/>
                    <a:p>
                      <a:pPr algn="l">
                        <a:lnSpc>
                          <a:spcPct val="115000"/>
                        </a:lnSpc>
                      </a:pPr>
                      <a:endParaRPr lang="en-GB" sz="1050" dirty="0">
                        <a:effectLst/>
                        <a:latin typeface="+mn-lt"/>
                      </a:endParaRPr>
                    </a:p>
                  </a:txBody>
                  <a:tcPr marL="65102" marR="65102" marT="0" marB="0" anchor="b"/>
                </a:tc>
                <a:tc>
                  <a:txBody>
                    <a:bodyPr/>
                    <a:lstStyle/>
                    <a:p>
                      <a:pPr algn="l">
                        <a:lnSpc>
                          <a:spcPct val="115000"/>
                        </a:lnSpc>
                      </a:pPr>
                      <a:endParaRPr lang="en-GB" sz="1050" dirty="0">
                        <a:effectLst/>
                        <a:latin typeface="+mn-lt"/>
                      </a:endParaRPr>
                    </a:p>
                  </a:txBody>
                  <a:tcPr marL="65102" marR="65102" marT="0" marB="0" anchor="b"/>
                </a:tc>
                <a:tc>
                  <a:txBody>
                    <a:bodyPr/>
                    <a:lstStyle/>
                    <a:p>
                      <a:pPr algn="l">
                        <a:lnSpc>
                          <a:spcPct val="115000"/>
                        </a:lnSpc>
                      </a:pPr>
                      <a:endParaRPr lang="en-GB" sz="1050" dirty="0">
                        <a:effectLst/>
                        <a:latin typeface="+mn-lt"/>
                      </a:endParaRPr>
                    </a:p>
                  </a:txBody>
                  <a:tcPr marL="65102" marR="65102" marT="0" marB="0" anchor="b"/>
                </a:tc>
                <a:tc>
                  <a:txBody>
                    <a:bodyPr/>
                    <a:lstStyle/>
                    <a:p>
                      <a:pPr algn="ctr">
                        <a:lnSpc>
                          <a:spcPct val="115000"/>
                        </a:lnSpc>
                        <a:spcAft>
                          <a:spcPts val="0"/>
                        </a:spcAft>
                      </a:pPr>
                      <a:r>
                        <a:rPr lang="en-GB" sz="1050" dirty="0">
                          <a:effectLst/>
                          <a:latin typeface="+mn-lt"/>
                        </a:rPr>
                        <a:t>0.5</a:t>
                      </a:r>
                      <a:endParaRPr lang="en-GB" sz="1050" dirty="0">
                        <a:effectLst/>
                        <a:latin typeface="+mn-lt"/>
                        <a:ea typeface="Times New Roman"/>
                      </a:endParaRPr>
                    </a:p>
                  </a:txBody>
                  <a:tcPr marL="65102" marR="65102" marT="0" marB="0" anchor="b"/>
                </a:tc>
                <a:tc>
                  <a:txBody>
                    <a:bodyPr/>
                    <a:lstStyle/>
                    <a:p>
                      <a:pPr algn="l">
                        <a:lnSpc>
                          <a:spcPct val="115000"/>
                        </a:lnSpc>
                      </a:pPr>
                      <a:endParaRPr lang="en-GB" sz="1050" dirty="0">
                        <a:effectLst/>
                        <a:latin typeface="+mn-lt"/>
                      </a:endParaRPr>
                    </a:p>
                  </a:txBody>
                  <a:tcPr marL="65102" marR="65102" marT="0" marB="0" anchor="b"/>
                </a:tc>
                <a:tc>
                  <a:txBody>
                    <a:bodyPr/>
                    <a:lstStyle/>
                    <a:p>
                      <a:pPr algn="ctr">
                        <a:lnSpc>
                          <a:spcPct val="115000"/>
                        </a:lnSpc>
                        <a:spcAft>
                          <a:spcPts val="0"/>
                        </a:spcAft>
                      </a:pPr>
                      <a:r>
                        <a:rPr lang="en-GB" sz="1050" dirty="0">
                          <a:effectLst/>
                          <a:latin typeface="+mn-lt"/>
                        </a:rPr>
                        <a:t>1</a:t>
                      </a:r>
                      <a:endParaRPr lang="en-GB" sz="1050" dirty="0">
                        <a:effectLst/>
                        <a:latin typeface="+mn-lt"/>
                        <a:ea typeface="Times New Roman"/>
                      </a:endParaRPr>
                    </a:p>
                  </a:txBody>
                  <a:tcPr marL="65102" marR="65102" marT="0" marB="0" anchor="b"/>
                </a:tc>
                <a:tc>
                  <a:txBody>
                    <a:bodyPr/>
                    <a:lstStyle/>
                    <a:p>
                      <a:pPr algn="l">
                        <a:lnSpc>
                          <a:spcPct val="115000"/>
                        </a:lnSpc>
                        <a:spcAft>
                          <a:spcPts val="0"/>
                        </a:spcAft>
                      </a:pPr>
                      <a:r>
                        <a:rPr lang="en-GB" sz="1050" dirty="0">
                          <a:effectLst/>
                          <a:latin typeface="+mn-lt"/>
                        </a:rPr>
                        <a:t> </a:t>
                      </a:r>
                      <a:endParaRPr lang="en-GB" sz="1050" dirty="0">
                        <a:effectLst/>
                        <a:latin typeface="+mn-lt"/>
                        <a:ea typeface="Times New Roman"/>
                      </a:endParaRPr>
                    </a:p>
                  </a:txBody>
                  <a:tcPr marL="65102" marR="65102" marT="0" marB="0" anchor="b"/>
                </a:tc>
                <a:tc>
                  <a:txBody>
                    <a:bodyPr/>
                    <a:lstStyle/>
                    <a:p>
                      <a:pPr algn="l">
                        <a:lnSpc>
                          <a:spcPct val="115000"/>
                        </a:lnSpc>
                        <a:spcAft>
                          <a:spcPts val="0"/>
                        </a:spcAft>
                      </a:pPr>
                      <a:r>
                        <a:rPr lang="en-GB" sz="1050" dirty="0">
                          <a:effectLst/>
                          <a:latin typeface="+mn-lt"/>
                        </a:rPr>
                        <a:t> </a:t>
                      </a:r>
                      <a:endParaRPr lang="en-GB" sz="1050" dirty="0">
                        <a:effectLst/>
                        <a:latin typeface="+mn-lt"/>
                        <a:ea typeface="Times New Roman"/>
                      </a:endParaRPr>
                    </a:p>
                  </a:txBody>
                  <a:tcPr marL="65102" marR="65102" marT="0" marB="0" anchor="b"/>
                </a:tc>
              </a:tr>
              <a:tr h="246358">
                <a:tc>
                  <a:txBody>
                    <a:bodyPr/>
                    <a:lstStyle/>
                    <a:p>
                      <a:pPr algn="ctr">
                        <a:lnSpc>
                          <a:spcPct val="115000"/>
                        </a:lnSpc>
                        <a:spcAft>
                          <a:spcPts val="0"/>
                        </a:spcAft>
                      </a:pPr>
                      <a:r>
                        <a:rPr lang="en-GB" sz="1050" dirty="0">
                          <a:effectLst/>
                        </a:rPr>
                        <a:t>63</a:t>
                      </a:r>
                      <a:endParaRPr lang="en-GB" sz="1050" dirty="0">
                        <a:effectLst/>
                        <a:latin typeface="Times New Roman"/>
                        <a:ea typeface="Times New Roman"/>
                      </a:endParaRPr>
                    </a:p>
                  </a:txBody>
                  <a:tcPr marL="65102" marR="65102" marT="0" marB="0" anchor="b"/>
                </a:tc>
                <a:tc>
                  <a:txBody>
                    <a:bodyPr/>
                    <a:lstStyle/>
                    <a:p>
                      <a:pPr algn="l">
                        <a:lnSpc>
                          <a:spcPct val="115000"/>
                        </a:lnSpc>
                        <a:spcAft>
                          <a:spcPts val="0"/>
                        </a:spcAft>
                      </a:pPr>
                      <a:r>
                        <a:rPr lang="en-GB" sz="1050" dirty="0">
                          <a:effectLst/>
                          <a:latin typeface="+mn-lt"/>
                        </a:rPr>
                        <a:t>Riding a Bicycle</a:t>
                      </a:r>
                      <a:endParaRPr lang="en-GB" sz="1050" dirty="0">
                        <a:effectLst/>
                        <a:latin typeface="+mn-lt"/>
                        <a:ea typeface="Times New Roman"/>
                      </a:endParaRPr>
                    </a:p>
                  </a:txBody>
                  <a:tcPr marL="65102" marR="65102" marT="0" marB="0" anchor="b"/>
                </a:tc>
                <a:tc>
                  <a:txBody>
                    <a:bodyPr/>
                    <a:lstStyle/>
                    <a:p>
                      <a:pPr algn="l">
                        <a:lnSpc>
                          <a:spcPct val="115000"/>
                        </a:lnSpc>
                      </a:pPr>
                      <a:endParaRPr lang="en-GB" sz="1050" dirty="0">
                        <a:effectLst/>
                        <a:latin typeface="+mn-lt"/>
                      </a:endParaRPr>
                    </a:p>
                  </a:txBody>
                  <a:tcPr marL="65102" marR="65102" marT="0" marB="0" anchor="b"/>
                </a:tc>
                <a:tc>
                  <a:txBody>
                    <a:bodyPr/>
                    <a:lstStyle/>
                    <a:p>
                      <a:pPr algn="l">
                        <a:lnSpc>
                          <a:spcPct val="115000"/>
                        </a:lnSpc>
                      </a:pPr>
                      <a:endParaRPr lang="en-GB" sz="1050" dirty="0">
                        <a:effectLst/>
                        <a:latin typeface="+mn-lt"/>
                      </a:endParaRPr>
                    </a:p>
                  </a:txBody>
                  <a:tcPr marL="65102" marR="65102" marT="0" marB="0" anchor="b"/>
                </a:tc>
                <a:tc>
                  <a:txBody>
                    <a:bodyPr/>
                    <a:lstStyle/>
                    <a:p>
                      <a:pPr algn="l">
                        <a:lnSpc>
                          <a:spcPct val="115000"/>
                        </a:lnSpc>
                      </a:pPr>
                      <a:endParaRPr lang="en-GB" sz="1050" dirty="0">
                        <a:effectLst/>
                        <a:latin typeface="+mn-lt"/>
                      </a:endParaRPr>
                    </a:p>
                  </a:txBody>
                  <a:tcPr marL="65102" marR="65102" marT="0" marB="0" anchor="b"/>
                </a:tc>
                <a:tc>
                  <a:txBody>
                    <a:bodyPr/>
                    <a:lstStyle/>
                    <a:p>
                      <a:pPr algn="ctr">
                        <a:lnSpc>
                          <a:spcPct val="115000"/>
                        </a:lnSpc>
                        <a:spcAft>
                          <a:spcPts val="0"/>
                        </a:spcAft>
                      </a:pPr>
                      <a:r>
                        <a:rPr lang="en-GB" sz="1050" dirty="0">
                          <a:effectLst/>
                          <a:latin typeface="+mn-lt"/>
                        </a:rPr>
                        <a:t> </a:t>
                      </a:r>
                      <a:endParaRPr lang="en-GB" sz="1050" dirty="0">
                        <a:effectLst/>
                        <a:latin typeface="+mn-lt"/>
                        <a:ea typeface="Times New Roman"/>
                      </a:endParaRPr>
                    </a:p>
                  </a:txBody>
                  <a:tcPr marL="65102" marR="65102" marT="0" marB="0" anchor="b"/>
                </a:tc>
                <a:tc>
                  <a:txBody>
                    <a:bodyPr/>
                    <a:lstStyle/>
                    <a:p>
                      <a:pPr algn="ctr">
                        <a:lnSpc>
                          <a:spcPct val="115000"/>
                        </a:lnSpc>
                        <a:spcAft>
                          <a:spcPts val="0"/>
                        </a:spcAft>
                      </a:pPr>
                      <a:r>
                        <a:rPr lang="en-GB" sz="1050" dirty="0">
                          <a:effectLst/>
                          <a:latin typeface="+mn-lt"/>
                        </a:rPr>
                        <a:t> </a:t>
                      </a:r>
                      <a:endParaRPr lang="en-GB" sz="1050" dirty="0">
                        <a:effectLst/>
                        <a:latin typeface="+mn-lt"/>
                        <a:ea typeface="Times New Roman"/>
                      </a:endParaRPr>
                    </a:p>
                  </a:txBody>
                  <a:tcPr marL="65102" marR="65102" marT="0" marB="0" anchor="b"/>
                </a:tc>
                <a:tc>
                  <a:txBody>
                    <a:bodyPr/>
                    <a:lstStyle/>
                    <a:p>
                      <a:pPr algn="ctr">
                        <a:lnSpc>
                          <a:spcPct val="115000"/>
                        </a:lnSpc>
                        <a:spcAft>
                          <a:spcPts val="0"/>
                        </a:spcAft>
                      </a:pPr>
                      <a:r>
                        <a:rPr lang="en-GB" sz="1050" dirty="0">
                          <a:effectLst/>
                          <a:latin typeface="+mn-lt"/>
                        </a:rPr>
                        <a:t>0</a:t>
                      </a:r>
                      <a:endParaRPr lang="en-GB" sz="1050" dirty="0">
                        <a:effectLst/>
                        <a:latin typeface="+mn-lt"/>
                        <a:ea typeface="Times New Roman"/>
                      </a:endParaRPr>
                    </a:p>
                  </a:txBody>
                  <a:tcPr marL="65102" marR="65102" marT="0" marB="0" anchor="b"/>
                </a:tc>
                <a:tc>
                  <a:txBody>
                    <a:bodyPr/>
                    <a:lstStyle/>
                    <a:p>
                      <a:pPr algn="ctr">
                        <a:lnSpc>
                          <a:spcPct val="115000"/>
                        </a:lnSpc>
                        <a:spcAft>
                          <a:spcPts val="0"/>
                        </a:spcAft>
                      </a:pPr>
                      <a:r>
                        <a:rPr lang="en-GB" sz="1050" dirty="0">
                          <a:effectLst/>
                          <a:latin typeface="+mn-lt"/>
                        </a:rPr>
                        <a:t>1</a:t>
                      </a:r>
                      <a:endParaRPr lang="en-GB" sz="1050" dirty="0">
                        <a:effectLst/>
                        <a:latin typeface="+mn-lt"/>
                        <a:ea typeface="Times New Roman"/>
                      </a:endParaRPr>
                    </a:p>
                  </a:txBody>
                  <a:tcPr marL="65102" marR="65102" marT="0" marB="0" anchor="b"/>
                </a:tc>
                <a:tc>
                  <a:txBody>
                    <a:bodyPr/>
                    <a:lstStyle/>
                    <a:p>
                      <a:pPr algn="l">
                        <a:lnSpc>
                          <a:spcPct val="115000"/>
                        </a:lnSpc>
                        <a:spcAft>
                          <a:spcPts val="0"/>
                        </a:spcAft>
                      </a:pPr>
                      <a:r>
                        <a:rPr lang="en-GB" sz="1050" dirty="0">
                          <a:effectLst/>
                          <a:latin typeface="+mn-lt"/>
                        </a:rPr>
                        <a:t> </a:t>
                      </a:r>
                      <a:endParaRPr lang="en-GB" sz="1050" dirty="0">
                        <a:effectLst/>
                        <a:latin typeface="+mn-lt"/>
                        <a:ea typeface="Times New Roman"/>
                      </a:endParaRPr>
                    </a:p>
                  </a:txBody>
                  <a:tcPr marL="65102" marR="65102" marT="0" marB="0" anchor="b"/>
                </a:tc>
                <a:tc>
                  <a:txBody>
                    <a:bodyPr/>
                    <a:lstStyle/>
                    <a:p>
                      <a:pPr algn="l">
                        <a:lnSpc>
                          <a:spcPct val="115000"/>
                        </a:lnSpc>
                        <a:spcAft>
                          <a:spcPts val="0"/>
                        </a:spcAft>
                      </a:pPr>
                      <a:r>
                        <a:rPr lang="en-GB" sz="1050" dirty="0">
                          <a:effectLst/>
                          <a:latin typeface="+mn-lt"/>
                        </a:rPr>
                        <a:t> </a:t>
                      </a:r>
                      <a:endParaRPr lang="en-GB" sz="1050" dirty="0">
                        <a:effectLst/>
                        <a:latin typeface="+mn-lt"/>
                        <a:ea typeface="Times New Roman"/>
                      </a:endParaRPr>
                    </a:p>
                  </a:txBody>
                  <a:tcPr marL="65102" marR="65102" marT="0" marB="0" anchor="b"/>
                </a:tc>
              </a:tr>
              <a:tr h="246358">
                <a:tc>
                  <a:txBody>
                    <a:bodyPr/>
                    <a:lstStyle/>
                    <a:p>
                      <a:pPr algn="ctr">
                        <a:lnSpc>
                          <a:spcPct val="115000"/>
                        </a:lnSpc>
                        <a:spcAft>
                          <a:spcPts val="0"/>
                        </a:spcAft>
                      </a:pPr>
                      <a:r>
                        <a:rPr lang="en-GB" sz="1050" dirty="0">
                          <a:effectLst/>
                        </a:rPr>
                        <a:t>64</a:t>
                      </a:r>
                      <a:endParaRPr lang="en-GB" sz="1050" dirty="0">
                        <a:effectLst/>
                        <a:latin typeface="Times New Roman"/>
                        <a:ea typeface="Times New Roman"/>
                      </a:endParaRPr>
                    </a:p>
                  </a:txBody>
                  <a:tcPr marL="65102" marR="65102" marT="0" marB="0" anchor="b"/>
                </a:tc>
                <a:tc>
                  <a:txBody>
                    <a:bodyPr/>
                    <a:lstStyle/>
                    <a:p>
                      <a:pPr algn="l">
                        <a:lnSpc>
                          <a:spcPct val="115000"/>
                        </a:lnSpc>
                        <a:spcAft>
                          <a:spcPts val="0"/>
                        </a:spcAft>
                      </a:pPr>
                      <a:r>
                        <a:rPr lang="en-GB" sz="1050" dirty="0">
                          <a:effectLst/>
                          <a:latin typeface="+mn-lt"/>
                        </a:rPr>
                        <a:t>Going on Holiday / Travelling</a:t>
                      </a:r>
                      <a:endParaRPr lang="en-GB" sz="1050" dirty="0">
                        <a:effectLst/>
                        <a:latin typeface="+mn-lt"/>
                        <a:ea typeface="Times New Roman"/>
                      </a:endParaRPr>
                    </a:p>
                  </a:txBody>
                  <a:tcPr marL="65102" marR="65102" marT="0" marB="0" anchor="b"/>
                </a:tc>
                <a:tc>
                  <a:txBody>
                    <a:bodyPr/>
                    <a:lstStyle/>
                    <a:p>
                      <a:pPr algn="l">
                        <a:lnSpc>
                          <a:spcPct val="115000"/>
                        </a:lnSpc>
                      </a:pPr>
                      <a:endParaRPr lang="en-GB" sz="1050" dirty="0">
                        <a:effectLst/>
                        <a:latin typeface="+mn-lt"/>
                      </a:endParaRPr>
                    </a:p>
                  </a:txBody>
                  <a:tcPr marL="65102" marR="65102" marT="0" marB="0" anchor="b"/>
                </a:tc>
                <a:tc>
                  <a:txBody>
                    <a:bodyPr/>
                    <a:lstStyle/>
                    <a:p>
                      <a:pPr algn="l">
                        <a:lnSpc>
                          <a:spcPct val="115000"/>
                        </a:lnSpc>
                      </a:pPr>
                      <a:endParaRPr lang="en-GB" sz="1050" dirty="0">
                        <a:effectLst/>
                        <a:latin typeface="+mn-lt"/>
                      </a:endParaRPr>
                    </a:p>
                  </a:txBody>
                  <a:tcPr marL="65102" marR="65102" marT="0" marB="0" anchor="b"/>
                </a:tc>
                <a:tc>
                  <a:txBody>
                    <a:bodyPr/>
                    <a:lstStyle/>
                    <a:p>
                      <a:pPr algn="l">
                        <a:lnSpc>
                          <a:spcPct val="115000"/>
                        </a:lnSpc>
                      </a:pPr>
                      <a:endParaRPr lang="en-GB" sz="1050" dirty="0">
                        <a:effectLst/>
                        <a:latin typeface="+mn-lt"/>
                      </a:endParaRPr>
                    </a:p>
                  </a:txBody>
                  <a:tcPr marL="65102" marR="65102" marT="0" marB="0" anchor="b"/>
                </a:tc>
                <a:tc>
                  <a:txBody>
                    <a:bodyPr/>
                    <a:lstStyle/>
                    <a:p>
                      <a:pPr algn="l">
                        <a:lnSpc>
                          <a:spcPct val="115000"/>
                        </a:lnSpc>
                      </a:pPr>
                      <a:endParaRPr lang="en-GB" sz="1050" dirty="0">
                        <a:effectLst/>
                        <a:latin typeface="+mn-lt"/>
                      </a:endParaRPr>
                    </a:p>
                  </a:txBody>
                  <a:tcPr marL="65102" marR="65102" marT="0" marB="0" anchor="b"/>
                </a:tc>
                <a:tc>
                  <a:txBody>
                    <a:bodyPr/>
                    <a:lstStyle/>
                    <a:p>
                      <a:pPr algn="ctr">
                        <a:lnSpc>
                          <a:spcPct val="115000"/>
                        </a:lnSpc>
                        <a:spcAft>
                          <a:spcPts val="0"/>
                        </a:spcAft>
                      </a:pPr>
                      <a:r>
                        <a:rPr lang="en-GB" sz="1050" dirty="0">
                          <a:effectLst/>
                          <a:latin typeface="+mn-lt"/>
                        </a:rPr>
                        <a:t>0.5</a:t>
                      </a:r>
                      <a:endParaRPr lang="en-GB" sz="1050" dirty="0">
                        <a:effectLst/>
                        <a:latin typeface="+mn-lt"/>
                        <a:ea typeface="Times New Roman"/>
                      </a:endParaRPr>
                    </a:p>
                  </a:txBody>
                  <a:tcPr marL="65102" marR="65102" marT="0" marB="0" anchor="b"/>
                </a:tc>
                <a:tc>
                  <a:txBody>
                    <a:bodyPr/>
                    <a:lstStyle/>
                    <a:p>
                      <a:pPr algn="l">
                        <a:lnSpc>
                          <a:spcPct val="115000"/>
                        </a:lnSpc>
                      </a:pPr>
                      <a:endParaRPr lang="en-GB" sz="1050" dirty="0">
                        <a:effectLst/>
                        <a:latin typeface="+mn-lt"/>
                      </a:endParaRPr>
                    </a:p>
                  </a:txBody>
                  <a:tcPr marL="65102" marR="65102" marT="0" marB="0" anchor="b"/>
                </a:tc>
                <a:tc>
                  <a:txBody>
                    <a:bodyPr/>
                    <a:lstStyle/>
                    <a:p>
                      <a:pPr algn="ctr">
                        <a:lnSpc>
                          <a:spcPct val="115000"/>
                        </a:lnSpc>
                        <a:spcAft>
                          <a:spcPts val="0"/>
                        </a:spcAft>
                      </a:pPr>
                      <a:r>
                        <a:rPr lang="en-GB" sz="1050" dirty="0">
                          <a:effectLst/>
                          <a:latin typeface="+mn-lt"/>
                        </a:rPr>
                        <a:t>1</a:t>
                      </a:r>
                      <a:endParaRPr lang="en-GB" sz="1050" dirty="0">
                        <a:effectLst/>
                        <a:latin typeface="+mn-lt"/>
                        <a:ea typeface="Times New Roman"/>
                      </a:endParaRPr>
                    </a:p>
                  </a:txBody>
                  <a:tcPr marL="65102" marR="65102" marT="0" marB="0" anchor="b"/>
                </a:tc>
                <a:tc>
                  <a:txBody>
                    <a:bodyPr/>
                    <a:lstStyle/>
                    <a:p>
                      <a:pPr algn="l">
                        <a:lnSpc>
                          <a:spcPct val="115000"/>
                        </a:lnSpc>
                        <a:spcAft>
                          <a:spcPts val="0"/>
                        </a:spcAft>
                      </a:pPr>
                      <a:r>
                        <a:rPr lang="en-GB" sz="1050" dirty="0">
                          <a:effectLst/>
                          <a:latin typeface="+mn-lt"/>
                        </a:rPr>
                        <a:t> </a:t>
                      </a:r>
                      <a:endParaRPr lang="en-GB" sz="1050" dirty="0">
                        <a:effectLst/>
                        <a:latin typeface="+mn-lt"/>
                        <a:ea typeface="Times New Roman"/>
                      </a:endParaRPr>
                    </a:p>
                  </a:txBody>
                  <a:tcPr marL="65102" marR="65102" marT="0" marB="0" anchor="b"/>
                </a:tc>
                <a:tc>
                  <a:txBody>
                    <a:bodyPr/>
                    <a:lstStyle/>
                    <a:p>
                      <a:pPr algn="l">
                        <a:lnSpc>
                          <a:spcPct val="115000"/>
                        </a:lnSpc>
                        <a:spcAft>
                          <a:spcPts val="0"/>
                        </a:spcAft>
                      </a:pPr>
                      <a:r>
                        <a:rPr lang="en-GB" sz="1050" dirty="0">
                          <a:effectLst/>
                          <a:latin typeface="+mn-lt"/>
                        </a:rPr>
                        <a:t> </a:t>
                      </a:r>
                      <a:endParaRPr lang="en-GB" sz="1050" dirty="0">
                        <a:effectLst/>
                        <a:latin typeface="+mn-lt"/>
                        <a:ea typeface="Times New Roman"/>
                      </a:endParaRPr>
                    </a:p>
                  </a:txBody>
                  <a:tcPr marL="65102" marR="65102" marT="0" marB="0" anchor="b"/>
                </a:tc>
              </a:tr>
              <a:tr h="246358">
                <a:tc>
                  <a:txBody>
                    <a:bodyPr/>
                    <a:lstStyle/>
                    <a:p>
                      <a:pPr algn="ctr">
                        <a:lnSpc>
                          <a:spcPct val="115000"/>
                        </a:lnSpc>
                        <a:spcAft>
                          <a:spcPts val="0"/>
                        </a:spcAft>
                      </a:pPr>
                      <a:r>
                        <a:rPr lang="en-GB" sz="1050" dirty="0">
                          <a:effectLst/>
                        </a:rPr>
                        <a:t>65</a:t>
                      </a:r>
                      <a:endParaRPr lang="en-GB" sz="1050" dirty="0">
                        <a:effectLst/>
                        <a:latin typeface="Times New Roman"/>
                        <a:ea typeface="Times New Roman"/>
                      </a:endParaRPr>
                    </a:p>
                  </a:txBody>
                  <a:tcPr marL="65102" marR="65102" marT="0" marB="0" anchor="b"/>
                </a:tc>
                <a:tc>
                  <a:txBody>
                    <a:bodyPr/>
                    <a:lstStyle/>
                    <a:p>
                      <a:pPr algn="l">
                        <a:lnSpc>
                          <a:spcPct val="115000"/>
                        </a:lnSpc>
                        <a:spcAft>
                          <a:spcPts val="0"/>
                        </a:spcAft>
                      </a:pPr>
                      <a:r>
                        <a:rPr lang="en-GB" sz="1050" dirty="0">
                          <a:effectLst/>
                          <a:latin typeface="+mn-lt"/>
                        </a:rPr>
                        <a:t>Attending a Hobby / Leisure Group</a:t>
                      </a:r>
                      <a:endParaRPr lang="en-GB" sz="1050" dirty="0">
                        <a:effectLst/>
                        <a:latin typeface="+mn-lt"/>
                        <a:ea typeface="Times New Roman"/>
                      </a:endParaRPr>
                    </a:p>
                  </a:txBody>
                  <a:tcPr marL="65102" marR="65102" marT="0" marB="0" anchor="b"/>
                </a:tc>
                <a:tc>
                  <a:txBody>
                    <a:bodyPr/>
                    <a:lstStyle/>
                    <a:p>
                      <a:pPr algn="l">
                        <a:lnSpc>
                          <a:spcPct val="115000"/>
                        </a:lnSpc>
                      </a:pPr>
                      <a:endParaRPr lang="en-GB" sz="1050" dirty="0">
                        <a:effectLst/>
                        <a:latin typeface="+mn-lt"/>
                      </a:endParaRPr>
                    </a:p>
                  </a:txBody>
                  <a:tcPr marL="65102" marR="65102" marT="0" marB="0" anchor="b"/>
                </a:tc>
                <a:tc>
                  <a:txBody>
                    <a:bodyPr/>
                    <a:lstStyle/>
                    <a:p>
                      <a:pPr algn="l">
                        <a:lnSpc>
                          <a:spcPct val="115000"/>
                        </a:lnSpc>
                      </a:pPr>
                      <a:endParaRPr lang="en-GB" sz="1050" dirty="0">
                        <a:effectLst/>
                        <a:latin typeface="+mn-lt"/>
                      </a:endParaRPr>
                    </a:p>
                  </a:txBody>
                  <a:tcPr marL="65102" marR="65102" marT="0" marB="0" anchor="b"/>
                </a:tc>
                <a:tc>
                  <a:txBody>
                    <a:bodyPr/>
                    <a:lstStyle/>
                    <a:p>
                      <a:pPr algn="ctr">
                        <a:lnSpc>
                          <a:spcPct val="115000"/>
                        </a:lnSpc>
                        <a:spcAft>
                          <a:spcPts val="0"/>
                        </a:spcAft>
                      </a:pPr>
                      <a:r>
                        <a:rPr lang="en-GB" sz="1050" dirty="0">
                          <a:effectLst/>
                          <a:latin typeface="+mn-lt"/>
                        </a:rPr>
                        <a:t>X</a:t>
                      </a:r>
                      <a:endParaRPr lang="en-GB" sz="1050" dirty="0">
                        <a:effectLst/>
                        <a:latin typeface="+mn-lt"/>
                        <a:ea typeface="Times New Roman"/>
                      </a:endParaRPr>
                    </a:p>
                  </a:txBody>
                  <a:tcPr marL="65102" marR="65102" marT="0" marB="0" anchor="b"/>
                </a:tc>
                <a:tc>
                  <a:txBody>
                    <a:bodyPr/>
                    <a:lstStyle/>
                    <a:p>
                      <a:pPr algn="ctr">
                        <a:lnSpc>
                          <a:spcPct val="115000"/>
                        </a:lnSpc>
                        <a:spcAft>
                          <a:spcPts val="0"/>
                        </a:spcAft>
                      </a:pPr>
                      <a:r>
                        <a:rPr lang="en-GB" sz="1050" dirty="0">
                          <a:effectLst/>
                          <a:latin typeface="+mn-lt"/>
                        </a:rPr>
                        <a:t>1</a:t>
                      </a:r>
                      <a:endParaRPr lang="en-GB" sz="1050" dirty="0">
                        <a:effectLst/>
                        <a:latin typeface="+mn-lt"/>
                        <a:ea typeface="Times New Roman"/>
                      </a:endParaRPr>
                    </a:p>
                  </a:txBody>
                  <a:tcPr marL="65102" marR="65102" marT="0" marB="0" anchor="b"/>
                </a:tc>
                <a:tc>
                  <a:txBody>
                    <a:bodyPr/>
                    <a:lstStyle/>
                    <a:p>
                      <a:pPr algn="ctr">
                        <a:lnSpc>
                          <a:spcPct val="115000"/>
                        </a:lnSpc>
                        <a:spcAft>
                          <a:spcPts val="0"/>
                        </a:spcAft>
                      </a:pPr>
                      <a:r>
                        <a:rPr lang="en-GB" sz="1050" dirty="0">
                          <a:effectLst/>
                          <a:latin typeface="+mn-lt"/>
                        </a:rPr>
                        <a:t> </a:t>
                      </a:r>
                      <a:endParaRPr lang="en-GB" sz="1050" dirty="0">
                        <a:effectLst/>
                        <a:latin typeface="+mn-lt"/>
                        <a:ea typeface="Times New Roman"/>
                      </a:endParaRPr>
                    </a:p>
                  </a:txBody>
                  <a:tcPr marL="65102" marR="65102" marT="0" marB="0" anchor="b"/>
                </a:tc>
                <a:tc>
                  <a:txBody>
                    <a:bodyPr/>
                    <a:lstStyle/>
                    <a:p>
                      <a:pPr algn="ctr">
                        <a:lnSpc>
                          <a:spcPct val="115000"/>
                        </a:lnSpc>
                        <a:spcAft>
                          <a:spcPts val="0"/>
                        </a:spcAft>
                      </a:pPr>
                      <a:r>
                        <a:rPr lang="en-GB" sz="1050" dirty="0">
                          <a:effectLst/>
                          <a:latin typeface="+mn-lt"/>
                        </a:rPr>
                        <a:t> </a:t>
                      </a:r>
                      <a:endParaRPr lang="en-GB" sz="1050" dirty="0">
                        <a:effectLst/>
                        <a:latin typeface="+mn-lt"/>
                        <a:ea typeface="Times New Roman"/>
                      </a:endParaRPr>
                    </a:p>
                  </a:txBody>
                  <a:tcPr marL="65102" marR="65102" marT="0" marB="0" anchor="b"/>
                </a:tc>
                <a:tc>
                  <a:txBody>
                    <a:bodyPr/>
                    <a:lstStyle/>
                    <a:p>
                      <a:pPr algn="ctr">
                        <a:lnSpc>
                          <a:spcPct val="115000"/>
                        </a:lnSpc>
                        <a:spcAft>
                          <a:spcPts val="0"/>
                        </a:spcAft>
                      </a:pPr>
                      <a:r>
                        <a:rPr lang="en-GB" sz="1050" dirty="0">
                          <a:effectLst/>
                          <a:latin typeface="+mn-lt"/>
                        </a:rPr>
                        <a:t>1</a:t>
                      </a:r>
                      <a:endParaRPr lang="en-GB" sz="1050" dirty="0">
                        <a:effectLst/>
                        <a:latin typeface="+mn-lt"/>
                        <a:ea typeface="Times New Roman"/>
                      </a:endParaRPr>
                    </a:p>
                  </a:txBody>
                  <a:tcPr marL="65102" marR="65102" marT="0" marB="0" anchor="b"/>
                </a:tc>
                <a:tc>
                  <a:txBody>
                    <a:bodyPr/>
                    <a:lstStyle/>
                    <a:p>
                      <a:pPr algn="l">
                        <a:lnSpc>
                          <a:spcPct val="115000"/>
                        </a:lnSpc>
                        <a:spcAft>
                          <a:spcPts val="0"/>
                        </a:spcAft>
                      </a:pPr>
                      <a:r>
                        <a:rPr lang="en-GB" sz="1050" dirty="0">
                          <a:effectLst/>
                          <a:latin typeface="+mn-lt"/>
                        </a:rPr>
                        <a:t> </a:t>
                      </a:r>
                      <a:endParaRPr lang="en-GB" sz="1050" dirty="0">
                        <a:effectLst/>
                        <a:latin typeface="+mn-lt"/>
                        <a:ea typeface="Times New Roman"/>
                      </a:endParaRPr>
                    </a:p>
                  </a:txBody>
                  <a:tcPr marL="65102" marR="65102" marT="0" marB="0" anchor="b"/>
                </a:tc>
                <a:tc>
                  <a:txBody>
                    <a:bodyPr/>
                    <a:lstStyle/>
                    <a:p>
                      <a:pPr algn="l">
                        <a:lnSpc>
                          <a:spcPct val="115000"/>
                        </a:lnSpc>
                        <a:spcAft>
                          <a:spcPts val="0"/>
                        </a:spcAft>
                      </a:pPr>
                      <a:r>
                        <a:rPr lang="en-GB" sz="1050" dirty="0">
                          <a:effectLst/>
                          <a:latin typeface="+mn-lt"/>
                        </a:rPr>
                        <a:t> Joined a local </a:t>
                      </a:r>
                      <a:r>
                        <a:rPr lang="en-GB" sz="1050" dirty="0" smtClean="0">
                          <a:effectLst/>
                          <a:latin typeface="+mn-lt"/>
                        </a:rPr>
                        <a:t>tai chi club</a:t>
                      </a:r>
                      <a:endParaRPr lang="en-GB" sz="1050" dirty="0">
                        <a:effectLst/>
                        <a:latin typeface="+mn-lt"/>
                        <a:ea typeface="Times New Roman"/>
                      </a:endParaRPr>
                    </a:p>
                  </a:txBody>
                  <a:tcPr marL="65102" marR="65102" marT="0" marB="0" anchor="b"/>
                </a:tc>
              </a:tr>
              <a:tr h="246358">
                <a:tc>
                  <a:txBody>
                    <a:bodyPr/>
                    <a:lstStyle/>
                    <a:p>
                      <a:pPr algn="ctr">
                        <a:lnSpc>
                          <a:spcPct val="115000"/>
                        </a:lnSpc>
                        <a:spcAft>
                          <a:spcPts val="0"/>
                        </a:spcAft>
                      </a:pPr>
                      <a:r>
                        <a:rPr lang="en-GB" sz="1050" dirty="0">
                          <a:effectLst/>
                        </a:rPr>
                        <a:t>66</a:t>
                      </a:r>
                      <a:endParaRPr lang="en-GB" sz="1050" dirty="0">
                        <a:effectLst/>
                        <a:latin typeface="Times New Roman"/>
                        <a:ea typeface="Times New Roman"/>
                      </a:endParaRPr>
                    </a:p>
                  </a:txBody>
                  <a:tcPr marL="65102" marR="65102" marT="0" marB="0" anchor="b"/>
                </a:tc>
                <a:tc>
                  <a:txBody>
                    <a:bodyPr/>
                    <a:lstStyle/>
                    <a:p>
                      <a:pPr algn="l">
                        <a:lnSpc>
                          <a:spcPct val="115000"/>
                        </a:lnSpc>
                        <a:spcAft>
                          <a:spcPts val="0"/>
                        </a:spcAft>
                      </a:pPr>
                      <a:r>
                        <a:rPr lang="en-GB" sz="1050" dirty="0">
                          <a:effectLst/>
                          <a:latin typeface="+mn-lt"/>
                        </a:rPr>
                        <a:t>Going to Gardens / Parks</a:t>
                      </a:r>
                      <a:endParaRPr lang="en-GB" sz="1050" dirty="0">
                        <a:effectLst/>
                        <a:latin typeface="+mn-lt"/>
                        <a:ea typeface="Times New Roman"/>
                      </a:endParaRPr>
                    </a:p>
                  </a:txBody>
                  <a:tcPr marL="65102" marR="65102" marT="0" marB="0" anchor="b"/>
                </a:tc>
                <a:tc>
                  <a:txBody>
                    <a:bodyPr/>
                    <a:lstStyle/>
                    <a:p>
                      <a:pPr algn="l">
                        <a:lnSpc>
                          <a:spcPct val="115000"/>
                        </a:lnSpc>
                      </a:pPr>
                      <a:endParaRPr lang="en-GB" sz="1050" dirty="0">
                        <a:effectLst/>
                        <a:latin typeface="+mn-lt"/>
                      </a:endParaRPr>
                    </a:p>
                  </a:txBody>
                  <a:tcPr marL="65102" marR="65102" marT="0" marB="0" anchor="b"/>
                </a:tc>
                <a:tc>
                  <a:txBody>
                    <a:bodyPr/>
                    <a:lstStyle/>
                    <a:p>
                      <a:pPr algn="l">
                        <a:lnSpc>
                          <a:spcPct val="115000"/>
                        </a:lnSpc>
                      </a:pPr>
                      <a:endParaRPr lang="en-GB" sz="1050" dirty="0">
                        <a:effectLst/>
                        <a:latin typeface="+mn-lt"/>
                      </a:endParaRPr>
                    </a:p>
                  </a:txBody>
                  <a:tcPr marL="65102" marR="65102" marT="0" marB="0" anchor="b"/>
                </a:tc>
                <a:tc>
                  <a:txBody>
                    <a:bodyPr/>
                    <a:lstStyle/>
                    <a:p>
                      <a:pPr algn="l">
                        <a:lnSpc>
                          <a:spcPct val="115000"/>
                        </a:lnSpc>
                      </a:pPr>
                      <a:endParaRPr lang="en-GB" sz="1050" dirty="0">
                        <a:effectLst/>
                        <a:latin typeface="+mn-lt"/>
                      </a:endParaRPr>
                    </a:p>
                  </a:txBody>
                  <a:tcPr marL="65102" marR="65102" marT="0" marB="0" anchor="b"/>
                </a:tc>
                <a:tc>
                  <a:txBody>
                    <a:bodyPr/>
                    <a:lstStyle/>
                    <a:p>
                      <a:pPr algn="l">
                        <a:lnSpc>
                          <a:spcPct val="115000"/>
                        </a:lnSpc>
                      </a:pPr>
                      <a:endParaRPr lang="en-GB" sz="1050" dirty="0">
                        <a:effectLst/>
                        <a:latin typeface="+mn-lt"/>
                      </a:endParaRPr>
                    </a:p>
                  </a:txBody>
                  <a:tcPr marL="65102" marR="65102" marT="0" marB="0" anchor="b"/>
                </a:tc>
                <a:tc>
                  <a:txBody>
                    <a:bodyPr/>
                    <a:lstStyle/>
                    <a:p>
                      <a:pPr algn="ctr">
                        <a:lnSpc>
                          <a:spcPct val="115000"/>
                        </a:lnSpc>
                        <a:spcAft>
                          <a:spcPts val="0"/>
                        </a:spcAft>
                      </a:pPr>
                      <a:r>
                        <a:rPr lang="en-GB" sz="1050" dirty="0">
                          <a:effectLst/>
                          <a:latin typeface="+mn-lt"/>
                        </a:rPr>
                        <a:t>0.5</a:t>
                      </a:r>
                      <a:endParaRPr lang="en-GB" sz="1050" dirty="0">
                        <a:effectLst/>
                        <a:latin typeface="+mn-lt"/>
                        <a:ea typeface="Times New Roman"/>
                      </a:endParaRPr>
                    </a:p>
                  </a:txBody>
                  <a:tcPr marL="65102" marR="65102" marT="0" marB="0" anchor="b"/>
                </a:tc>
                <a:tc>
                  <a:txBody>
                    <a:bodyPr/>
                    <a:lstStyle/>
                    <a:p>
                      <a:pPr algn="l">
                        <a:lnSpc>
                          <a:spcPct val="115000"/>
                        </a:lnSpc>
                      </a:pPr>
                      <a:endParaRPr lang="en-GB" sz="1050" dirty="0">
                        <a:effectLst/>
                        <a:latin typeface="+mn-lt"/>
                      </a:endParaRPr>
                    </a:p>
                  </a:txBody>
                  <a:tcPr marL="65102" marR="65102" marT="0" marB="0" anchor="b"/>
                </a:tc>
                <a:tc>
                  <a:txBody>
                    <a:bodyPr/>
                    <a:lstStyle/>
                    <a:p>
                      <a:pPr algn="ctr">
                        <a:lnSpc>
                          <a:spcPct val="115000"/>
                        </a:lnSpc>
                        <a:spcAft>
                          <a:spcPts val="0"/>
                        </a:spcAft>
                      </a:pPr>
                      <a:r>
                        <a:rPr lang="en-GB" sz="1050" dirty="0">
                          <a:effectLst/>
                          <a:latin typeface="+mn-lt"/>
                        </a:rPr>
                        <a:t>1</a:t>
                      </a:r>
                      <a:endParaRPr lang="en-GB" sz="1050" dirty="0">
                        <a:effectLst/>
                        <a:latin typeface="+mn-lt"/>
                        <a:ea typeface="Times New Roman"/>
                      </a:endParaRPr>
                    </a:p>
                  </a:txBody>
                  <a:tcPr marL="65102" marR="65102" marT="0" marB="0" anchor="b"/>
                </a:tc>
                <a:tc>
                  <a:txBody>
                    <a:bodyPr/>
                    <a:lstStyle/>
                    <a:p>
                      <a:pPr algn="l">
                        <a:lnSpc>
                          <a:spcPct val="115000"/>
                        </a:lnSpc>
                        <a:spcAft>
                          <a:spcPts val="0"/>
                        </a:spcAft>
                      </a:pPr>
                      <a:r>
                        <a:rPr lang="en-GB" sz="1050" dirty="0">
                          <a:effectLst/>
                          <a:latin typeface="+mn-lt"/>
                        </a:rPr>
                        <a:t> </a:t>
                      </a:r>
                      <a:endParaRPr lang="en-GB" sz="1050" dirty="0">
                        <a:effectLst/>
                        <a:latin typeface="+mn-lt"/>
                        <a:ea typeface="Times New Roman"/>
                      </a:endParaRPr>
                    </a:p>
                  </a:txBody>
                  <a:tcPr marL="65102" marR="65102" marT="0" marB="0" anchor="b"/>
                </a:tc>
                <a:tc>
                  <a:txBody>
                    <a:bodyPr/>
                    <a:lstStyle/>
                    <a:p>
                      <a:pPr algn="l">
                        <a:lnSpc>
                          <a:spcPct val="115000"/>
                        </a:lnSpc>
                        <a:spcAft>
                          <a:spcPts val="0"/>
                        </a:spcAft>
                      </a:pPr>
                      <a:r>
                        <a:rPr lang="en-GB" sz="1050" dirty="0">
                          <a:effectLst/>
                          <a:latin typeface="+mn-lt"/>
                        </a:rPr>
                        <a:t> Would like to go more</a:t>
                      </a:r>
                      <a:endParaRPr lang="en-GB" sz="1050" dirty="0">
                        <a:effectLst/>
                        <a:latin typeface="+mn-lt"/>
                        <a:ea typeface="Times New Roman"/>
                      </a:endParaRPr>
                    </a:p>
                  </a:txBody>
                  <a:tcPr marL="65102" marR="65102" marT="0" marB="0" anchor="b"/>
                </a:tc>
              </a:tr>
              <a:tr h="317478">
                <a:tc>
                  <a:txBody>
                    <a:bodyPr/>
                    <a:lstStyle/>
                    <a:p>
                      <a:pPr algn="ctr">
                        <a:lnSpc>
                          <a:spcPct val="115000"/>
                        </a:lnSpc>
                        <a:spcAft>
                          <a:spcPts val="0"/>
                        </a:spcAft>
                      </a:pPr>
                      <a:r>
                        <a:rPr lang="en-GB" sz="1050" dirty="0">
                          <a:effectLst/>
                        </a:rPr>
                        <a:t>67</a:t>
                      </a:r>
                      <a:endParaRPr lang="en-GB" sz="1050" dirty="0">
                        <a:effectLst/>
                        <a:latin typeface="Times New Roman"/>
                        <a:ea typeface="Times New Roman"/>
                      </a:endParaRPr>
                    </a:p>
                  </a:txBody>
                  <a:tcPr marL="65102" marR="65102" marT="0" marB="0" anchor="b"/>
                </a:tc>
                <a:tc>
                  <a:txBody>
                    <a:bodyPr/>
                    <a:lstStyle/>
                    <a:p>
                      <a:pPr algn="l">
                        <a:lnSpc>
                          <a:spcPct val="115000"/>
                        </a:lnSpc>
                        <a:spcAft>
                          <a:spcPts val="0"/>
                        </a:spcAft>
                      </a:pPr>
                      <a:r>
                        <a:rPr lang="en-GB" sz="1050" dirty="0">
                          <a:effectLst/>
                          <a:latin typeface="+mn-lt"/>
                        </a:rPr>
                        <a:t>Fishing</a:t>
                      </a:r>
                      <a:endParaRPr lang="en-GB" sz="1050" dirty="0">
                        <a:effectLst/>
                        <a:latin typeface="+mn-lt"/>
                        <a:ea typeface="Times New Roman"/>
                      </a:endParaRPr>
                    </a:p>
                  </a:txBody>
                  <a:tcPr marL="65102" marR="65102" marT="0" marB="0" anchor="b"/>
                </a:tc>
                <a:tc>
                  <a:txBody>
                    <a:bodyPr/>
                    <a:lstStyle/>
                    <a:p>
                      <a:pPr algn="ctr">
                        <a:lnSpc>
                          <a:spcPct val="115000"/>
                        </a:lnSpc>
                        <a:spcAft>
                          <a:spcPts val="0"/>
                        </a:spcAft>
                      </a:pPr>
                      <a:r>
                        <a:rPr lang="en-GB" sz="1050" dirty="0">
                          <a:effectLst/>
                          <a:latin typeface="+mn-lt"/>
                        </a:rPr>
                        <a:t>X</a:t>
                      </a:r>
                      <a:endParaRPr lang="en-GB" sz="1050" dirty="0">
                        <a:effectLst/>
                        <a:latin typeface="+mn-lt"/>
                        <a:ea typeface="Times New Roman"/>
                      </a:endParaRPr>
                    </a:p>
                  </a:txBody>
                  <a:tcPr marL="65102" marR="65102" marT="0" marB="0" anchor="b"/>
                </a:tc>
                <a:tc>
                  <a:txBody>
                    <a:bodyPr/>
                    <a:lstStyle/>
                    <a:p>
                      <a:pPr algn="l">
                        <a:lnSpc>
                          <a:spcPct val="115000"/>
                        </a:lnSpc>
                      </a:pPr>
                      <a:endParaRPr lang="en-GB" sz="1050" dirty="0">
                        <a:effectLst/>
                        <a:latin typeface="+mn-lt"/>
                      </a:endParaRPr>
                    </a:p>
                  </a:txBody>
                  <a:tcPr marL="65102" marR="65102" marT="0" marB="0" anchor="b"/>
                </a:tc>
                <a:tc>
                  <a:txBody>
                    <a:bodyPr/>
                    <a:lstStyle/>
                    <a:p>
                      <a:pPr algn="l">
                        <a:lnSpc>
                          <a:spcPct val="115000"/>
                        </a:lnSpc>
                      </a:pPr>
                      <a:endParaRPr lang="en-GB" sz="1050" dirty="0">
                        <a:effectLst/>
                        <a:latin typeface="+mn-lt"/>
                      </a:endParaRPr>
                    </a:p>
                  </a:txBody>
                  <a:tcPr marL="65102" marR="65102" marT="0" marB="0" anchor="b"/>
                </a:tc>
                <a:tc>
                  <a:txBody>
                    <a:bodyPr/>
                    <a:lstStyle/>
                    <a:p>
                      <a:pPr algn="ctr">
                        <a:lnSpc>
                          <a:spcPct val="115000"/>
                        </a:lnSpc>
                        <a:spcAft>
                          <a:spcPts val="0"/>
                        </a:spcAft>
                      </a:pPr>
                      <a:r>
                        <a:rPr lang="en-GB" sz="1050" dirty="0">
                          <a:effectLst/>
                          <a:latin typeface="+mn-lt"/>
                        </a:rPr>
                        <a:t> </a:t>
                      </a:r>
                      <a:endParaRPr lang="en-GB" sz="1050" dirty="0">
                        <a:effectLst/>
                        <a:latin typeface="+mn-lt"/>
                        <a:ea typeface="Times New Roman"/>
                      </a:endParaRPr>
                    </a:p>
                  </a:txBody>
                  <a:tcPr marL="65102" marR="65102" marT="0" marB="0" anchor="b"/>
                </a:tc>
                <a:tc>
                  <a:txBody>
                    <a:bodyPr/>
                    <a:lstStyle/>
                    <a:p>
                      <a:pPr algn="ctr">
                        <a:lnSpc>
                          <a:spcPct val="115000"/>
                        </a:lnSpc>
                        <a:spcAft>
                          <a:spcPts val="0"/>
                        </a:spcAft>
                      </a:pPr>
                      <a:r>
                        <a:rPr lang="en-GB" sz="1050" dirty="0">
                          <a:effectLst/>
                          <a:latin typeface="+mn-lt"/>
                        </a:rPr>
                        <a:t> </a:t>
                      </a:r>
                      <a:endParaRPr lang="en-GB" sz="1050" dirty="0">
                        <a:effectLst/>
                        <a:latin typeface="+mn-lt"/>
                        <a:ea typeface="Times New Roman"/>
                      </a:endParaRPr>
                    </a:p>
                  </a:txBody>
                  <a:tcPr marL="65102" marR="65102" marT="0" marB="0" anchor="b"/>
                </a:tc>
                <a:tc>
                  <a:txBody>
                    <a:bodyPr/>
                    <a:lstStyle/>
                    <a:p>
                      <a:pPr algn="ctr">
                        <a:lnSpc>
                          <a:spcPct val="115000"/>
                        </a:lnSpc>
                        <a:spcAft>
                          <a:spcPts val="0"/>
                        </a:spcAft>
                      </a:pPr>
                      <a:r>
                        <a:rPr lang="en-GB" sz="1050" dirty="0">
                          <a:effectLst/>
                          <a:latin typeface="+mn-lt"/>
                        </a:rPr>
                        <a:t> </a:t>
                      </a:r>
                      <a:endParaRPr lang="en-GB" sz="1050" dirty="0">
                        <a:effectLst/>
                        <a:latin typeface="+mn-lt"/>
                        <a:ea typeface="Times New Roman"/>
                      </a:endParaRPr>
                    </a:p>
                  </a:txBody>
                  <a:tcPr marL="65102" marR="65102" marT="0" marB="0" anchor="b"/>
                </a:tc>
                <a:tc>
                  <a:txBody>
                    <a:bodyPr/>
                    <a:lstStyle/>
                    <a:p>
                      <a:pPr algn="ctr">
                        <a:lnSpc>
                          <a:spcPct val="115000"/>
                        </a:lnSpc>
                        <a:spcAft>
                          <a:spcPts val="0"/>
                        </a:spcAft>
                      </a:pPr>
                      <a:r>
                        <a:rPr lang="en-GB" sz="1050" dirty="0">
                          <a:effectLst/>
                          <a:latin typeface="+mn-lt"/>
                        </a:rPr>
                        <a:t> </a:t>
                      </a:r>
                      <a:endParaRPr lang="en-GB" sz="1050" dirty="0">
                        <a:effectLst/>
                        <a:latin typeface="+mn-lt"/>
                        <a:ea typeface="Times New Roman"/>
                      </a:endParaRPr>
                    </a:p>
                  </a:txBody>
                  <a:tcPr marL="65102" marR="65102" marT="0" marB="0" anchor="b"/>
                </a:tc>
                <a:tc>
                  <a:txBody>
                    <a:bodyPr/>
                    <a:lstStyle/>
                    <a:p>
                      <a:pPr algn="l">
                        <a:lnSpc>
                          <a:spcPct val="115000"/>
                        </a:lnSpc>
                        <a:spcAft>
                          <a:spcPts val="0"/>
                        </a:spcAft>
                      </a:pPr>
                      <a:r>
                        <a:rPr lang="en-GB" sz="1050" dirty="0">
                          <a:effectLst/>
                          <a:latin typeface="+mn-lt"/>
                        </a:rPr>
                        <a:t> </a:t>
                      </a:r>
                      <a:endParaRPr lang="en-GB" sz="1050" dirty="0">
                        <a:effectLst/>
                        <a:latin typeface="+mn-lt"/>
                        <a:ea typeface="Times New Roman"/>
                      </a:endParaRPr>
                    </a:p>
                  </a:txBody>
                  <a:tcPr marL="65102" marR="65102" marT="0" marB="0" anchor="b"/>
                </a:tc>
                <a:tc>
                  <a:txBody>
                    <a:bodyPr/>
                    <a:lstStyle/>
                    <a:p>
                      <a:pPr algn="l">
                        <a:lnSpc>
                          <a:spcPct val="115000"/>
                        </a:lnSpc>
                        <a:spcAft>
                          <a:spcPts val="0"/>
                        </a:spcAft>
                      </a:pPr>
                      <a:r>
                        <a:rPr lang="en-GB" sz="1050" dirty="0">
                          <a:effectLst/>
                          <a:latin typeface="+mn-lt"/>
                        </a:rPr>
                        <a:t> But use to go with father as a child and watch him fishing</a:t>
                      </a:r>
                      <a:endParaRPr lang="en-GB" sz="1050" dirty="0">
                        <a:effectLst/>
                        <a:latin typeface="+mn-lt"/>
                        <a:ea typeface="Times New Roman"/>
                      </a:endParaRPr>
                    </a:p>
                  </a:txBody>
                  <a:tcPr marL="65102" marR="65102" marT="0" marB="0" anchor="b"/>
                </a:tc>
              </a:tr>
              <a:tr h="246358">
                <a:tc>
                  <a:txBody>
                    <a:bodyPr/>
                    <a:lstStyle/>
                    <a:p>
                      <a:pPr algn="ctr">
                        <a:lnSpc>
                          <a:spcPct val="115000"/>
                        </a:lnSpc>
                        <a:spcAft>
                          <a:spcPts val="0"/>
                        </a:spcAft>
                      </a:pPr>
                      <a:r>
                        <a:rPr lang="en-GB" sz="1050" dirty="0">
                          <a:effectLst/>
                        </a:rPr>
                        <a:t> </a:t>
                      </a:r>
                      <a:endParaRPr lang="en-GB" sz="1050" dirty="0">
                        <a:effectLst/>
                        <a:latin typeface="Times New Roman"/>
                        <a:ea typeface="Times New Roman"/>
                      </a:endParaRPr>
                    </a:p>
                  </a:txBody>
                  <a:tcPr marL="65102" marR="65102" marT="0" marB="0" anchor="b"/>
                </a:tc>
                <a:tc>
                  <a:txBody>
                    <a:bodyPr/>
                    <a:lstStyle/>
                    <a:p>
                      <a:pPr algn="l">
                        <a:lnSpc>
                          <a:spcPct val="115000"/>
                        </a:lnSpc>
                        <a:spcAft>
                          <a:spcPts val="0"/>
                        </a:spcAft>
                      </a:pPr>
                      <a:r>
                        <a:rPr lang="en-GB" sz="1050" dirty="0">
                          <a:effectLst/>
                          <a:latin typeface="+mn-lt"/>
                        </a:rPr>
                        <a:t>Total High Demand Leisure Activities</a:t>
                      </a:r>
                      <a:endParaRPr lang="en-GB" sz="1050" dirty="0">
                        <a:effectLst/>
                        <a:latin typeface="+mn-lt"/>
                        <a:ea typeface="Times New Roman"/>
                      </a:endParaRPr>
                    </a:p>
                  </a:txBody>
                  <a:tcPr marL="65102" marR="65102" marT="0" marB="0" anchor="b"/>
                </a:tc>
                <a:tc>
                  <a:txBody>
                    <a:bodyPr/>
                    <a:lstStyle/>
                    <a:p>
                      <a:pPr algn="ctr">
                        <a:lnSpc>
                          <a:spcPct val="115000"/>
                        </a:lnSpc>
                        <a:spcAft>
                          <a:spcPts val="0"/>
                        </a:spcAft>
                      </a:pPr>
                      <a:r>
                        <a:rPr lang="en-GB" sz="1050" dirty="0">
                          <a:effectLst/>
                          <a:latin typeface="+mn-lt"/>
                        </a:rPr>
                        <a:t>5</a:t>
                      </a:r>
                      <a:endParaRPr lang="en-GB" sz="1050" dirty="0">
                        <a:effectLst/>
                        <a:latin typeface="+mn-lt"/>
                        <a:ea typeface="Times New Roman"/>
                      </a:endParaRPr>
                    </a:p>
                  </a:txBody>
                  <a:tcPr marL="65102" marR="65102" marT="0" marB="0" anchor="b"/>
                </a:tc>
                <a:tc>
                  <a:txBody>
                    <a:bodyPr/>
                    <a:lstStyle/>
                    <a:p>
                      <a:pPr algn="l">
                        <a:lnSpc>
                          <a:spcPct val="115000"/>
                        </a:lnSpc>
                      </a:pPr>
                      <a:endParaRPr lang="en-GB" sz="1050" dirty="0">
                        <a:effectLst/>
                        <a:latin typeface="+mn-lt"/>
                      </a:endParaRPr>
                    </a:p>
                  </a:txBody>
                  <a:tcPr marL="65102" marR="65102" marT="0" marB="0" anchor="b"/>
                </a:tc>
                <a:tc>
                  <a:txBody>
                    <a:bodyPr/>
                    <a:lstStyle/>
                    <a:p>
                      <a:pPr algn="ctr">
                        <a:lnSpc>
                          <a:spcPct val="115000"/>
                        </a:lnSpc>
                        <a:spcAft>
                          <a:spcPts val="0"/>
                        </a:spcAft>
                      </a:pPr>
                      <a:r>
                        <a:rPr lang="en-GB" sz="1050" dirty="0">
                          <a:effectLst/>
                          <a:latin typeface="+mn-lt"/>
                        </a:rPr>
                        <a:t>1</a:t>
                      </a:r>
                      <a:endParaRPr lang="en-GB" sz="1050" dirty="0">
                        <a:effectLst/>
                        <a:latin typeface="+mn-lt"/>
                        <a:ea typeface="Times New Roman"/>
                      </a:endParaRPr>
                    </a:p>
                  </a:txBody>
                  <a:tcPr marL="65102" marR="65102" marT="0" marB="0" anchor="b"/>
                </a:tc>
                <a:tc>
                  <a:txBody>
                    <a:bodyPr/>
                    <a:lstStyle/>
                    <a:p>
                      <a:pPr algn="ctr">
                        <a:lnSpc>
                          <a:spcPct val="115000"/>
                        </a:lnSpc>
                        <a:spcAft>
                          <a:spcPts val="0"/>
                        </a:spcAft>
                      </a:pPr>
                      <a:r>
                        <a:rPr lang="en-GB" sz="1050" dirty="0">
                          <a:effectLst/>
                          <a:latin typeface="+mn-lt"/>
                        </a:rPr>
                        <a:t>1</a:t>
                      </a:r>
                      <a:endParaRPr lang="en-GB" sz="1050" dirty="0">
                        <a:effectLst/>
                        <a:latin typeface="+mn-lt"/>
                        <a:ea typeface="Times New Roman"/>
                      </a:endParaRPr>
                    </a:p>
                  </a:txBody>
                  <a:tcPr marL="65102" marR="65102" marT="0" marB="0" anchor="b"/>
                </a:tc>
                <a:tc>
                  <a:txBody>
                    <a:bodyPr/>
                    <a:lstStyle/>
                    <a:p>
                      <a:pPr algn="ctr">
                        <a:lnSpc>
                          <a:spcPct val="115000"/>
                        </a:lnSpc>
                        <a:spcAft>
                          <a:spcPts val="0"/>
                        </a:spcAft>
                      </a:pPr>
                      <a:r>
                        <a:rPr lang="en-GB" sz="1050" dirty="0">
                          <a:effectLst/>
                          <a:latin typeface="+mn-lt"/>
                        </a:rPr>
                        <a:t>3</a:t>
                      </a:r>
                      <a:endParaRPr lang="en-GB" sz="1050" dirty="0">
                        <a:effectLst/>
                        <a:latin typeface="+mn-lt"/>
                        <a:ea typeface="Times New Roman"/>
                      </a:endParaRPr>
                    </a:p>
                  </a:txBody>
                  <a:tcPr marL="65102" marR="65102" marT="0" marB="0" anchor="b"/>
                </a:tc>
                <a:tc>
                  <a:txBody>
                    <a:bodyPr/>
                    <a:lstStyle/>
                    <a:p>
                      <a:pPr algn="ctr">
                        <a:lnSpc>
                          <a:spcPct val="115000"/>
                        </a:lnSpc>
                        <a:spcAft>
                          <a:spcPts val="0"/>
                        </a:spcAft>
                      </a:pPr>
                      <a:r>
                        <a:rPr lang="en-GB" sz="1050" dirty="0" smtClean="0">
                          <a:effectLst/>
                          <a:latin typeface="+mn-lt"/>
                        </a:rPr>
                        <a:t>3x 0= 0</a:t>
                      </a:r>
                      <a:endParaRPr lang="en-GB" sz="1050" dirty="0">
                        <a:effectLst/>
                        <a:latin typeface="+mn-lt"/>
                        <a:ea typeface="Times New Roman"/>
                      </a:endParaRPr>
                    </a:p>
                  </a:txBody>
                  <a:tcPr marL="65102" marR="65102" marT="0" marB="0" anchor="b"/>
                </a:tc>
                <a:tc>
                  <a:txBody>
                    <a:bodyPr/>
                    <a:lstStyle/>
                    <a:p>
                      <a:pPr algn="ctr">
                        <a:lnSpc>
                          <a:spcPct val="115000"/>
                        </a:lnSpc>
                        <a:spcAft>
                          <a:spcPts val="0"/>
                        </a:spcAft>
                      </a:pPr>
                      <a:r>
                        <a:rPr lang="en-GB" sz="1050" dirty="0">
                          <a:effectLst/>
                          <a:latin typeface="+mn-lt"/>
                        </a:rPr>
                        <a:t>10</a:t>
                      </a:r>
                      <a:endParaRPr lang="en-GB" sz="1050" dirty="0">
                        <a:effectLst/>
                        <a:latin typeface="+mn-lt"/>
                        <a:ea typeface="Times New Roman"/>
                      </a:endParaRPr>
                    </a:p>
                  </a:txBody>
                  <a:tcPr marL="65102" marR="65102" marT="0" marB="0" anchor="b"/>
                </a:tc>
                <a:tc>
                  <a:txBody>
                    <a:bodyPr/>
                    <a:lstStyle/>
                    <a:p>
                      <a:pPr algn="l">
                        <a:lnSpc>
                          <a:spcPct val="115000"/>
                        </a:lnSpc>
                        <a:spcAft>
                          <a:spcPts val="0"/>
                        </a:spcAft>
                      </a:pPr>
                      <a:r>
                        <a:rPr lang="en-GB" sz="1050" dirty="0">
                          <a:effectLst/>
                          <a:latin typeface="+mn-lt"/>
                        </a:rPr>
                        <a:t>Current </a:t>
                      </a:r>
                      <a:endParaRPr lang="en-GB" sz="1050" dirty="0">
                        <a:effectLst/>
                        <a:latin typeface="+mn-lt"/>
                        <a:ea typeface="Times New Roman"/>
                      </a:endParaRPr>
                    </a:p>
                  </a:txBody>
                  <a:tcPr marL="65102" marR="65102" marT="0" marB="0" anchor="b"/>
                </a:tc>
                <a:tc>
                  <a:txBody>
                    <a:bodyPr/>
                    <a:lstStyle/>
                    <a:p>
                      <a:pPr algn="l">
                        <a:lnSpc>
                          <a:spcPct val="115000"/>
                        </a:lnSpc>
                        <a:spcAft>
                          <a:spcPts val="0"/>
                        </a:spcAft>
                      </a:pPr>
                      <a:r>
                        <a:rPr lang="en-GB" sz="1050" dirty="0">
                          <a:effectLst/>
                          <a:latin typeface="+mn-lt"/>
                        </a:rPr>
                        <a:t> 1 + 3 = </a:t>
                      </a:r>
                      <a:r>
                        <a:rPr lang="en-GB" sz="1050" dirty="0" smtClean="0">
                          <a:effectLst/>
                          <a:latin typeface="+mn-lt"/>
                        </a:rPr>
                        <a:t>4 (CA)</a:t>
                      </a:r>
                      <a:endParaRPr lang="en-GB" sz="1050" dirty="0">
                        <a:effectLst/>
                        <a:latin typeface="+mn-lt"/>
                        <a:ea typeface="Times New Roman"/>
                      </a:endParaRPr>
                    </a:p>
                  </a:txBody>
                  <a:tcPr marL="65102" marR="65102" marT="0" marB="0" anchor="b"/>
                </a:tc>
              </a:tr>
              <a:tr h="156774">
                <a:tc>
                  <a:txBody>
                    <a:bodyPr/>
                    <a:lstStyle/>
                    <a:p>
                      <a:pPr algn="ctr">
                        <a:lnSpc>
                          <a:spcPct val="115000"/>
                        </a:lnSpc>
                        <a:spcAft>
                          <a:spcPts val="0"/>
                        </a:spcAft>
                      </a:pPr>
                      <a:r>
                        <a:rPr lang="en-GB" sz="1050" dirty="0">
                          <a:effectLst/>
                        </a:rPr>
                        <a:t> </a:t>
                      </a:r>
                      <a:endParaRPr lang="en-GB" sz="1050" dirty="0">
                        <a:effectLst/>
                        <a:latin typeface="Times New Roman"/>
                        <a:ea typeface="Times New Roman"/>
                      </a:endParaRPr>
                    </a:p>
                  </a:txBody>
                  <a:tcPr marL="65102" marR="65102" marT="0" marB="0" anchor="b"/>
                </a:tc>
                <a:tc>
                  <a:txBody>
                    <a:bodyPr/>
                    <a:lstStyle/>
                    <a:p>
                      <a:pPr algn="l">
                        <a:lnSpc>
                          <a:spcPct val="115000"/>
                        </a:lnSpc>
                        <a:spcAft>
                          <a:spcPts val="0"/>
                        </a:spcAft>
                      </a:pPr>
                      <a:r>
                        <a:rPr lang="en-GB" sz="1050" dirty="0">
                          <a:effectLst/>
                          <a:latin typeface="+mn-lt"/>
                        </a:rPr>
                        <a:t> </a:t>
                      </a:r>
                      <a:endParaRPr lang="en-GB" sz="1050" dirty="0">
                        <a:effectLst/>
                        <a:latin typeface="+mn-lt"/>
                        <a:ea typeface="Times New Roman"/>
                      </a:endParaRPr>
                    </a:p>
                  </a:txBody>
                  <a:tcPr marL="65102" marR="65102" marT="0" marB="0" anchor="b"/>
                </a:tc>
                <a:tc>
                  <a:txBody>
                    <a:bodyPr/>
                    <a:lstStyle/>
                    <a:p>
                      <a:pPr algn="l">
                        <a:lnSpc>
                          <a:spcPct val="115000"/>
                        </a:lnSpc>
                        <a:spcAft>
                          <a:spcPts val="0"/>
                        </a:spcAft>
                      </a:pPr>
                      <a:r>
                        <a:rPr lang="en-GB" sz="1050" dirty="0">
                          <a:effectLst/>
                          <a:latin typeface="+mn-lt"/>
                        </a:rPr>
                        <a:t> </a:t>
                      </a:r>
                      <a:endParaRPr lang="en-GB" sz="1050" dirty="0">
                        <a:effectLst/>
                        <a:latin typeface="+mn-lt"/>
                        <a:ea typeface="Times New Roman"/>
                      </a:endParaRPr>
                    </a:p>
                  </a:txBody>
                  <a:tcPr marL="65102" marR="65102" marT="0" marB="0" anchor="b"/>
                </a:tc>
                <a:tc>
                  <a:txBody>
                    <a:bodyPr/>
                    <a:lstStyle/>
                    <a:p>
                      <a:pPr algn="l">
                        <a:lnSpc>
                          <a:spcPct val="115000"/>
                        </a:lnSpc>
                        <a:spcAft>
                          <a:spcPts val="0"/>
                        </a:spcAft>
                      </a:pPr>
                      <a:r>
                        <a:rPr lang="en-GB" sz="1050" dirty="0">
                          <a:effectLst/>
                          <a:latin typeface="+mn-lt"/>
                        </a:rPr>
                        <a:t> </a:t>
                      </a:r>
                      <a:endParaRPr lang="en-GB" sz="1050" dirty="0">
                        <a:effectLst/>
                        <a:latin typeface="+mn-lt"/>
                        <a:ea typeface="Times New Roman"/>
                      </a:endParaRPr>
                    </a:p>
                  </a:txBody>
                  <a:tcPr marL="65102" marR="65102" marT="0" marB="0" anchor="b"/>
                </a:tc>
                <a:tc>
                  <a:txBody>
                    <a:bodyPr/>
                    <a:lstStyle/>
                    <a:p>
                      <a:pPr algn="l">
                        <a:lnSpc>
                          <a:spcPct val="115000"/>
                        </a:lnSpc>
                        <a:spcAft>
                          <a:spcPts val="0"/>
                        </a:spcAft>
                      </a:pPr>
                      <a:r>
                        <a:rPr lang="en-GB" sz="1050" dirty="0">
                          <a:effectLst/>
                          <a:latin typeface="+mn-lt"/>
                        </a:rPr>
                        <a:t> </a:t>
                      </a:r>
                      <a:endParaRPr lang="en-GB" sz="1050" dirty="0">
                        <a:effectLst/>
                        <a:latin typeface="+mn-lt"/>
                        <a:ea typeface="Times New Roman"/>
                      </a:endParaRPr>
                    </a:p>
                  </a:txBody>
                  <a:tcPr marL="65102" marR="65102" marT="0" marB="0" anchor="b"/>
                </a:tc>
                <a:tc>
                  <a:txBody>
                    <a:bodyPr/>
                    <a:lstStyle/>
                    <a:p>
                      <a:pPr algn="l">
                        <a:lnSpc>
                          <a:spcPct val="115000"/>
                        </a:lnSpc>
                        <a:spcAft>
                          <a:spcPts val="0"/>
                        </a:spcAft>
                      </a:pPr>
                      <a:r>
                        <a:rPr lang="en-GB" sz="1050" dirty="0">
                          <a:effectLst/>
                          <a:latin typeface="+mn-lt"/>
                        </a:rPr>
                        <a:t> </a:t>
                      </a:r>
                      <a:endParaRPr lang="en-GB" sz="1050" dirty="0">
                        <a:effectLst/>
                        <a:latin typeface="+mn-lt"/>
                        <a:ea typeface="Times New Roman"/>
                      </a:endParaRPr>
                    </a:p>
                  </a:txBody>
                  <a:tcPr marL="65102" marR="65102" marT="0" marB="0" anchor="b"/>
                </a:tc>
                <a:tc>
                  <a:txBody>
                    <a:bodyPr/>
                    <a:lstStyle/>
                    <a:p>
                      <a:pPr algn="l">
                        <a:lnSpc>
                          <a:spcPct val="115000"/>
                        </a:lnSpc>
                        <a:spcAft>
                          <a:spcPts val="0"/>
                        </a:spcAft>
                      </a:pPr>
                      <a:r>
                        <a:rPr lang="en-GB" sz="1050" dirty="0">
                          <a:effectLst/>
                          <a:latin typeface="+mn-lt"/>
                        </a:rPr>
                        <a:t> </a:t>
                      </a:r>
                      <a:endParaRPr lang="en-GB" sz="1050" dirty="0">
                        <a:effectLst/>
                        <a:latin typeface="+mn-lt"/>
                        <a:ea typeface="Times New Roman"/>
                      </a:endParaRPr>
                    </a:p>
                  </a:txBody>
                  <a:tcPr marL="65102" marR="65102" marT="0" marB="0" anchor="b"/>
                </a:tc>
                <a:tc>
                  <a:txBody>
                    <a:bodyPr/>
                    <a:lstStyle/>
                    <a:p>
                      <a:pPr algn="l">
                        <a:lnSpc>
                          <a:spcPct val="115000"/>
                        </a:lnSpc>
                        <a:spcAft>
                          <a:spcPts val="0"/>
                        </a:spcAft>
                      </a:pPr>
                      <a:r>
                        <a:rPr lang="en-GB" sz="1050" dirty="0">
                          <a:effectLst/>
                          <a:latin typeface="+mn-lt"/>
                        </a:rPr>
                        <a:t> </a:t>
                      </a:r>
                      <a:endParaRPr lang="en-GB" sz="1050" dirty="0">
                        <a:effectLst/>
                        <a:latin typeface="+mn-lt"/>
                        <a:ea typeface="Times New Roman"/>
                      </a:endParaRPr>
                    </a:p>
                  </a:txBody>
                  <a:tcPr marL="65102" marR="65102" marT="0" marB="0" anchor="b"/>
                </a:tc>
                <a:tc>
                  <a:txBody>
                    <a:bodyPr/>
                    <a:lstStyle/>
                    <a:p>
                      <a:pPr algn="l">
                        <a:lnSpc>
                          <a:spcPct val="115000"/>
                        </a:lnSpc>
                        <a:spcAft>
                          <a:spcPts val="0"/>
                        </a:spcAft>
                      </a:pPr>
                      <a:r>
                        <a:rPr lang="en-GB" sz="1050" dirty="0">
                          <a:effectLst/>
                          <a:latin typeface="+mn-lt"/>
                        </a:rPr>
                        <a:t> </a:t>
                      </a:r>
                      <a:endParaRPr lang="en-GB" sz="1050" dirty="0">
                        <a:effectLst/>
                        <a:latin typeface="+mn-lt"/>
                        <a:ea typeface="Times New Roman"/>
                      </a:endParaRPr>
                    </a:p>
                  </a:txBody>
                  <a:tcPr marL="65102" marR="65102" marT="0" marB="0" anchor="b"/>
                </a:tc>
                <a:tc>
                  <a:txBody>
                    <a:bodyPr/>
                    <a:lstStyle/>
                    <a:p>
                      <a:pPr algn="l">
                        <a:lnSpc>
                          <a:spcPct val="115000"/>
                        </a:lnSpc>
                        <a:spcAft>
                          <a:spcPts val="0"/>
                        </a:spcAft>
                      </a:pPr>
                      <a:r>
                        <a:rPr lang="en-GB" sz="1050" dirty="0">
                          <a:effectLst/>
                          <a:latin typeface="+mn-lt"/>
                        </a:rPr>
                        <a:t>Previous</a:t>
                      </a:r>
                      <a:endParaRPr lang="en-GB" sz="1050" dirty="0">
                        <a:effectLst/>
                        <a:latin typeface="+mn-lt"/>
                        <a:ea typeface="Times New Roman"/>
                      </a:endParaRPr>
                    </a:p>
                  </a:txBody>
                  <a:tcPr marL="65102" marR="65102" marT="0" marB="0" anchor="b"/>
                </a:tc>
                <a:tc>
                  <a:txBody>
                    <a:bodyPr/>
                    <a:lstStyle/>
                    <a:p>
                      <a:pPr algn="l">
                        <a:lnSpc>
                          <a:spcPct val="115000"/>
                        </a:lnSpc>
                        <a:spcAft>
                          <a:spcPts val="0"/>
                        </a:spcAft>
                      </a:pPr>
                      <a:r>
                        <a:rPr lang="en-GB" sz="1050" dirty="0">
                          <a:effectLst/>
                          <a:latin typeface="+mn-lt"/>
                        </a:rPr>
                        <a:t> </a:t>
                      </a:r>
                      <a:r>
                        <a:rPr lang="en-GB" sz="1050" dirty="0" smtClean="0">
                          <a:effectLst/>
                          <a:latin typeface="+mn-lt"/>
                        </a:rPr>
                        <a:t>10 (PA)</a:t>
                      </a:r>
                      <a:endParaRPr lang="en-GB" sz="1050" dirty="0">
                        <a:effectLst/>
                        <a:latin typeface="+mn-lt"/>
                        <a:ea typeface="Times New Roman"/>
                      </a:endParaRPr>
                    </a:p>
                  </a:txBody>
                  <a:tcPr marL="65102" marR="65102" marT="0" marB="0" anchor="b"/>
                </a:tc>
              </a:tr>
              <a:tr h="317478">
                <a:tc>
                  <a:txBody>
                    <a:bodyPr/>
                    <a:lstStyle/>
                    <a:p>
                      <a:pPr algn="ctr">
                        <a:lnSpc>
                          <a:spcPct val="115000"/>
                        </a:lnSpc>
                        <a:spcAft>
                          <a:spcPts val="0"/>
                        </a:spcAft>
                      </a:pPr>
                      <a:r>
                        <a:rPr lang="en-GB" sz="1050" dirty="0">
                          <a:effectLst/>
                        </a:rPr>
                        <a:t> </a:t>
                      </a:r>
                      <a:endParaRPr lang="en-GB" sz="1050" dirty="0">
                        <a:effectLst/>
                        <a:latin typeface="Times New Roman"/>
                        <a:ea typeface="Times New Roman"/>
                      </a:endParaRPr>
                    </a:p>
                  </a:txBody>
                  <a:tcPr marL="65102" marR="65102" marT="0" marB="0" anchor="b"/>
                </a:tc>
                <a:tc>
                  <a:txBody>
                    <a:bodyPr/>
                    <a:lstStyle/>
                    <a:p>
                      <a:pPr algn="l">
                        <a:lnSpc>
                          <a:spcPct val="115000"/>
                        </a:lnSpc>
                        <a:spcAft>
                          <a:spcPts val="0"/>
                        </a:spcAft>
                      </a:pPr>
                      <a:r>
                        <a:rPr lang="en-GB" sz="1050" dirty="0">
                          <a:effectLst/>
                          <a:latin typeface="+mn-lt"/>
                        </a:rPr>
                        <a:t> </a:t>
                      </a:r>
                      <a:endParaRPr lang="en-GB" sz="1050" dirty="0">
                        <a:effectLst/>
                        <a:latin typeface="+mn-lt"/>
                        <a:ea typeface="Times New Roman"/>
                      </a:endParaRPr>
                    </a:p>
                  </a:txBody>
                  <a:tcPr marL="65102" marR="65102" marT="0" marB="0" anchor="b"/>
                </a:tc>
                <a:tc>
                  <a:txBody>
                    <a:bodyPr/>
                    <a:lstStyle/>
                    <a:p>
                      <a:pPr algn="l">
                        <a:lnSpc>
                          <a:spcPct val="115000"/>
                        </a:lnSpc>
                        <a:spcAft>
                          <a:spcPts val="0"/>
                        </a:spcAft>
                      </a:pPr>
                      <a:r>
                        <a:rPr lang="en-GB" sz="1050" dirty="0">
                          <a:effectLst/>
                          <a:latin typeface="+mn-lt"/>
                        </a:rPr>
                        <a:t> </a:t>
                      </a:r>
                      <a:endParaRPr lang="en-GB" sz="1050" dirty="0">
                        <a:effectLst/>
                        <a:latin typeface="+mn-lt"/>
                        <a:ea typeface="Times New Roman"/>
                      </a:endParaRPr>
                    </a:p>
                  </a:txBody>
                  <a:tcPr marL="65102" marR="65102" marT="0" marB="0" anchor="b"/>
                </a:tc>
                <a:tc>
                  <a:txBody>
                    <a:bodyPr/>
                    <a:lstStyle/>
                    <a:p>
                      <a:pPr algn="l">
                        <a:lnSpc>
                          <a:spcPct val="115000"/>
                        </a:lnSpc>
                        <a:spcAft>
                          <a:spcPts val="0"/>
                        </a:spcAft>
                      </a:pPr>
                      <a:r>
                        <a:rPr lang="en-GB" sz="1050" dirty="0">
                          <a:effectLst/>
                          <a:latin typeface="+mn-lt"/>
                        </a:rPr>
                        <a:t> </a:t>
                      </a:r>
                      <a:endParaRPr lang="en-GB" sz="1050" dirty="0">
                        <a:effectLst/>
                        <a:latin typeface="+mn-lt"/>
                        <a:ea typeface="Times New Roman"/>
                      </a:endParaRPr>
                    </a:p>
                  </a:txBody>
                  <a:tcPr marL="65102" marR="65102" marT="0" marB="0" anchor="b"/>
                </a:tc>
                <a:tc>
                  <a:txBody>
                    <a:bodyPr/>
                    <a:lstStyle/>
                    <a:p>
                      <a:pPr algn="l">
                        <a:lnSpc>
                          <a:spcPct val="115000"/>
                        </a:lnSpc>
                        <a:spcAft>
                          <a:spcPts val="0"/>
                        </a:spcAft>
                      </a:pPr>
                      <a:r>
                        <a:rPr lang="en-GB" sz="1050" dirty="0">
                          <a:effectLst/>
                          <a:latin typeface="+mn-lt"/>
                        </a:rPr>
                        <a:t> </a:t>
                      </a:r>
                      <a:endParaRPr lang="en-GB" sz="1050" dirty="0">
                        <a:effectLst/>
                        <a:latin typeface="+mn-lt"/>
                        <a:ea typeface="Times New Roman"/>
                      </a:endParaRPr>
                    </a:p>
                  </a:txBody>
                  <a:tcPr marL="65102" marR="65102" marT="0" marB="0" anchor="b"/>
                </a:tc>
                <a:tc>
                  <a:txBody>
                    <a:bodyPr/>
                    <a:lstStyle/>
                    <a:p>
                      <a:pPr algn="l">
                        <a:lnSpc>
                          <a:spcPct val="115000"/>
                        </a:lnSpc>
                        <a:spcAft>
                          <a:spcPts val="0"/>
                        </a:spcAft>
                      </a:pPr>
                      <a:r>
                        <a:rPr lang="en-GB" sz="1050" dirty="0">
                          <a:effectLst/>
                          <a:latin typeface="+mn-lt"/>
                        </a:rPr>
                        <a:t> </a:t>
                      </a:r>
                      <a:endParaRPr lang="en-GB" sz="1050" dirty="0">
                        <a:effectLst/>
                        <a:latin typeface="+mn-lt"/>
                        <a:ea typeface="Times New Roman"/>
                      </a:endParaRPr>
                    </a:p>
                  </a:txBody>
                  <a:tcPr marL="65102" marR="65102" marT="0" marB="0" anchor="b"/>
                </a:tc>
                <a:tc>
                  <a:txBody>
                    <a:bodyPr/>
                    <a:lstStyle/>
                    <a:p>
                      <a:pPr algn="l">
                        <a:lnSpc>
                          <a:spcPct val="115000"/>
                        </a:lnSpc>
                        <a:spcAft>
                          <a:spcPts val="0"/>
                        </a:spcAft>
                      </a:pPr>
                      <a:r>
                        <a:rPr lang="en-GB" sz="1050" dirty="0">
                          <a:effectLst/>
                          <a:latin typeface="+mn-lt"/>
                        </a:rPr>
                        <a:t> </a:t>
                      </a:r>
                      <a:endParaRPr lang="en-GB" sz="1050" dirty="0">
                        <a:effectLst/>
                        <a:latin typeface="+mn-lt"/>
                        <a:ea typeface="Times New Roman"/>
                      </a:endParaRPr>
                    </a:p>
                  </a:txBody>
                  <a:tcPr marL="65102" marR="65102" marT="0" marB="0" anchor="b"/>
                </a:tc>
                <a:tc>
                  <a:txBody>
                    <a:bodyPr/>
                    <a:lstStyle/>
                    <a:p>
                      <a:pPr algn="l">
                        <a:lnSpc>
                          <a:spcPct val="115000"/>
                        </a:lnSpc>
                        <a:spcAft>
                          <a:spcPts val="0"/>
                        </a:spcAft>
                      </a:pPr>
                      <a:r>
                        <a:rPr lang="en-GB" sz="1050" dirty="0">
                          <a:effectLst/>
                          <a:latin typeface="+mn-lt"/>
                        </a:rPr>
                        <a:t> </a:t>
                      </a:r>
                      <a:endParaRPr lang="en-GB" sz="1050" dirty="0">
                        <a:effectLst/>
                        <a:latin typeface="+mn-lt"/>
                        <a:ea typeface="Times New Roman"/>
                      </a:endParaRPr>
                    </a:p>
                  </a:txBody>
                  <a:tcPr marL="65102" marR="65102" marT="0" marB="0" anchor="b"/>
                </a:tc>
                <a:tc>
                  <a:txBody>
                    <a:bodyPr/>
                    <a:lstStyle/>
                    <a:p>
                      <a:pPr algn="l">
                        <a:lnSpc>
                          <a:spcPct val="115000"/>
                        </a:lnSpc>
                        <a:spcAft>
                          <a:spcPts val="0"/>
                        </a:spcAft>
                      </a:pPr>
                      <a:r>
                        <a:rPr lang="en-GB" sz="1050" dirty="0">
                          <a:effectLst/>
                          <a:latin typeface="+mn-lt"/>
                        </a:rPr>
                        <a:t> </a:t>
                      </a:r>
                      <a:endParaRPr lang="en-GB" sz="1050" dirty="0">
                        <a:effectLst/>
                        <a:latin typeface="+mn-lt"/>
                        <a:ea typeface="Times New Roman"/>
                      </a:endParaRPr>
                    </a:p>
                  </a:txBody>
                  <a:tcPr marL="65102" marR="65102" marT="0" marB="0" anchor="b"/>
                </a:tc>
                <a:tc>
                  <a:txBody>
                    <a:bodyPr/>
                    <a:lstStyle/>
                    <a:p>
                      <a:pPr algn="l">
                        <a:lnSpc>
                          <a:spcPct val="115000"/>
                        </a:lnSpc>
                        <a:spcAft>
                          <a:spcPts val="0"/>
                        </a:spcAft>
                      </a:pPr>
                      <a:r>
                        <a:rPr lang="en-GB" sz="1050" dirty="0">
                          <a:effectLst/>
                          <a:latin typeface="+mn-lt"/>
                        </a:rPr>
                        <a:t>% Retained</a:t>
                      </a:r>
                      <a:endParaRPr lang="en-GB" sz="1050" dirty="0">
                        <a:effectLst/>
                        <a:latin typeface="+mn-lt"/>
                        <a:ea typeface="Times New Roman"/>
                      </a:endParaRPr>
                    </a:p>
                  </a:txBody>
                  <a:tcPr marL="65102" marR="65102" marT="0" marB="0" anchor="b"/>
                </a:tc>
                <a:tc>
                  <a:txBody>
                    <a:bodyPr/>
                    <a:lstStyle/>
                    <a:p>
                      <a:pPr algn="l">
                        <a:lnSpc>
                          <a:spcPct val="115000"/>
                        </a:lnSpc>
                        <a:spcAft>
                          <a:spcPts val="0"/>
                        </a:spcAft>
                      </a:pPr>
                      <a:r>
                        <a:rPr lang="en-GB" sz="1050" dirty="0">
                          <a:effectLst/>
                          <a:latin typeface="+mn-lt"/>
                        </a:rPr>
                        <a:t> 4/10 = 0.4 x100 = 40</a:t>
                      </a:r>
                      <a:r>
                        <a:rPr lang="en-GB" sz="1050" dirty="0" smtClean="0">
                          <a:effectLst/>
                          <a:latin typeface="+mn-lt"/>
                        </a:rPr>
                        <a:t>% (RAS)</a:t>
                      </a:r>
                      <a:endParaRPr lang="en-GB" sz="1050" dirty="0">
                        <a:effectLst/>
                        <a:latin typeface="+mn-lt"/>
                        <a:ea typeface="Times New Roman"/>
                      </a:endParaRPr>
                    </a:p>
                  </a:txBody>
                  <a:tcPr marL="65102" marR="65102" marT="0" marB="0" anchor="b"/>
                </a:tc>
              </a:tr>
            </a:tbl>
          </a:graphicData>
        </a:graphic>
      </p:graphicFrame>
      <p:sp>
        <p:nvSpPr>
          <p:cNvPr id="5" name="TextBox 4"/>
          <p:cNvSpPr txBox="1"/>
          <p:nvPr/>
        </p:nvSpPr>
        <p:spPr>
          <a:xfrm>
            <a:off x="515486" y="0"/>
            <a:ext cx="5362878" cy="369332"/>
          </a:xfrm>
          <a:prstGeom prst="rect">
            <a:avLst/>
          </a:prstGeom>
          <a:noFill/>
        </p:spPr>
        <p:txBody>
          <a:bodyPr wrap="none" rtlCol="0">
            <a:spAutoFit/>
          </a:bodyPr>
          <a:lstStyle/>
          <a:p>
            <a:r>
              <a:rPr lang="en-GB" dirty="0" smtClean="0"/>
              <a:t>Example – part of ACS-UK scoring form (HDL domain)</a:t>
            </a:r>
            <a:endParaRPr lang="en-GB" dirty="0"/>
          </a:p>
        </p:txBody>
      </p:sp>
    </p:spTree>
    <p:extLst>
      <p:ext uri="{BB962C8B-B14F-4D97-AF65-F5344CB8AC3E}">
        <p14:creationId xmlns:p14="http://schemas.microsoft.com/office/powerpoint/2010/main" xmlns="" val="165801743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GB" b="1" dirty="0" smtClean="0">
                <a:solidFill>
                  <a:schemeClr val="accent5">
                    <a:lumMod val="25000"/>
                  </a:schemeClr>
                </a:solidFill>
              </a:rPr>
              <a:t>What is Validity?</a:t>
            </a:r>
            <a:endParaRPr lang="en-US" dirty="0"/>
          </a:p>
        </p:txBody>
      </p:sp>
      <p:sp>
        <p:nvSpPr>
          <p:cNvPr id="9219" name="Content Placeholder 2"/>
          <p:cNvSpPr>
            <a:spLocks noGrp="1"/>
          </p:cNvSpPr>
          <p:nvPr>
            <p:ph idx="1"/>
          </p:nvPr>
        </p:nvSpPr>
        <p:spPr/>
        <p:txBody>
          <a:bodyPr>
            <a:normAutofit/>
          </a:bodyPr>
          <a:lstStyle/>
          <a:p>
            <a:r>
              <a:rPr lang="en-GB" sz="3000" b="1" dirty="0" smtClean="0"/>
              <a:t>Validity:</a:t>
            </a:r>
            <a:r>
              <a:rPr lang="en-GB" sz="3000" dirty="0" smtClean="0"/>
              <a:t> is the ‘extent to which a measurement method measures what it is intended to’ </a:t>
            </a:r>
            <a:br>
              <a:rPr lang="en-GB" sz="3000" dirty="0" smtClean="0"/>
            </a:br>
            <a:r>
              <a:rPr lang="en-GB" sz="3000" dirty="0" smtClean="0"/>
              <a:t>(McDowell and Newell, 1987, p. 330)</a:t>
            </a:r>
          </a:p>
          <a:p>
            <a:r>
              <a:rPr lang="en-GB" sz="3000" dirty="0" smtClean="0"/>
              <a:t>Validity relates to the appropriateness and justifiability of the things supposed about the person’s scores on a test and the rationale therapists have for making inferences from such scores to wider areas of functioning </a:t>
            </a:r>
            <a:br>
              <a:rPr lang="en-GB" sz="3000" dirty="0" smtClean="0"/>
            </a:br>
            <a:r>
              <a:rPr lang="en-GB" sz="2000" dirty="0" smtClean="0"/>
              <a:t>(Bartram, 1990) </a:t>
            </a:r>
          </a:p>
          <a:p>
            <a:endParaRPr lang="en-US" dirty="0" smtClean="0"/>
          </a:p>
        </p:txBody>
      </p:sp>
      <p:pic>
        <p:nvPicPr>
          <p:cNvPr id="36866" name="Picture 2" descr="C:\Users\a.laverfawcett\AppData\Local\Microsoft\Windows\Temporary Internet Files\Content.IE5\2J25WP69\MP900386962[1].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836062" y="332656"/>
            <a:ext cx="1099081" cy="1540768"/>
          </a:xfrm>
          <a:prstGeom prst="rect">
            <a:avLst/>
          </a:prstGeom>
          <a:noFill/>
          <a:extLst>
            <a:ext uri="{909E8E84-426E-40DD-AFC4-6F175D3DCCD1}">
              <a14:hiddenFill xmlns:a14="http://schemas.microsoft.com/office/drawing/2010/main" xmlns="">
                <a:solidFill>
                  <a:srgbClr val="FFFFFF"/>
                </a:solidFill>
              </a14:hiddenFill>
            </a:ext>
          </a:extLst>
        </p:spPr>
      </p:pic>
      <p:sp>
        <p:nvSpPr>
          <p:cNvPr id="3" name="Oval Callout 2"/>
          <p:cNvSpPr/>
          <p:nvPr/>
        </p:nvSpPr>
        <p:spPr>
          <a:xfrm>
            <a:off x="5841542" y="188640"/>
            <a:ext cx="1994520" cy="1260720"/>
          </a:xfrm>
          <a:prstGeom prst="wedgeEllipseCallout">
            <a:avLst>
              <a:gd name="adj1" fmla="val 56351"/>
              <a:gd name="adj2" fmla="val -456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Does it DO what it says on the tin</a:t>
            </a:r>
            <a:endParaRPr lang="en-GB" dirty="0"/>
          </a:p>
        </p:txBody>
      </p:sp>
    </p:spTree>
    <p:extLst>
      <p:ext uri="{BB962C8B-B14F-4D97-AF65-F5344CB8AC3E}">
        <p14:creationId xmlns:p14="http://schemas.microsoft.com/office/powerpoint/2010/main" xmlns="" val="27278091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21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686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build="p"/>
      <p:bldP spid="3"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Why is validity important?</a:t>
            </a:r>
            <a:endParaRPr lang="en-GB" dirty="0"/>
          </a:p>
        </p:txBody>
      </p:sp>
      <p:sp>
        <p:nvSpPr>
          <p:cNvPr id="3" name="Content Placeholder 2"/>
          <p:cNvSpPr>
            <a:spLocks noGrp="1"/>
          </p:cNvSpPr>
          <p:nvPr>
            <p:ph idx="1"/>
          </p:nvPr>
        </p:nvSpPr>
        <p:spPr/>
        <p:txBody>
          <a:bodyPr/>
          <a:lstStyle/>
          <a:p>
            <a:r>
              <a:rPr lang="en-GB" dirty="0" smtClean="0"/>
              <a:t>The things OTs measure are not always directly observable</a:t>
            </a:r>
          </a:p>
          <a:p>
            <a:r>
              <a:rPr lang="en-GB" dirty="0" smtClean="0"/>
              <a:t>Test items are developed to elicit self-reported descriptions (e.g. of feelings)</a:t>
            </a:r>
          </a:p>
          <a:p>
            <a:r>
              <a:rPr lang="en-GB" dirty="0" smtClean="0"/>
              <a:t>People are provided with test items that link to hypothesised behaviours</a:t>
            </a:r>
          </a:p>
          <a:p>
            <a:pPr marL="0" indent="0">
              <a:buNone/>
            </a:pPr>
            <a:endParaRPr lang="en-GB" dirty="0"/>
          </a:p>
        </p:txBody>
      </p:sp>
    </p:spTree>
    <p:extLst>
      <p:ext uri="{BB962C8B-B14F-4D97-AF65-F5344CB8AC3E}">
        <p14:creationId xmlns:p14="http://schemas.microsoft.com/office/powerpoint/2010/main" xmlns="" val="3191224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Title 3"/>
          <p:cNvSpPr>
            <a:spLocks noGrp="1"/>
          </p:cNvSpPr>
          <p:nvPr>
            <p:ph type="title"/>
          </p:nvPr>
        </p:nvSpPr>
        <p:spPr/>
        <p:txBody>
          <a:bodyPr/>
          <a:lstStyle/>
          <a:p>
            <a:r>
              <a:rPr lang="en-GB" altLang="en-US" b="1" dirty="0" smtClean="0"/>
              <a:t>Validity</a:t>
            </a:r>
          </a:p>
        </p:txBody>
      </p:sp>
      <p:sp>
        <p:nvSpPr>
          <p:cNvPr id="131075" name="Content Placeholder 4"/>
          <p:cNvSpPr>
            <a:spLocks noGrp="1"/>
          </p:cNvSpPr>
          <p:nvPr>
            <p:ph idx="1"/>
          </p:nvPr>
        </p:nvSpPr>
        <p:spPr/>
        <p:txBody>
          <a:bodyPr/>
          <a:lstStyle/>
          <a:p>
            <a:pPr marL="0" indent="0">
              <a:buNone/>
            </a:pPr>
            <a:r>
              <a:rPr lang="en-GB" altLang="en-US" dirty="0" smtClean="0"/>
              <a:t>Three types of validation studies, known as:</a:t>
            </a:r>
          </a:p>
          <a:p>
            <a:r>
              <a:rPr lang="en-GB" altLang="en-US" b="1" dirty="0" smtClean="0"/>
              <a:t>content validation</a:t>
            </a:r>
            <a:endParaRPr lang="en-GB" altLang="en-US" dirty="0" smtClean="0"/>
          </a:p>
          <a:p>
            <a:r>
              <a:rPr lang="en-GB" altLang="en-US" b="1" dirty="0" smtClean="0"/>
              <a:t>construct validation</a:t>
            </a:r>
          </a:p>
          <a:p>
            <a:r>
              <a:rPr lang="en-GB" altLang="en-US" b="1" dirty="0" smtClean="0"/>
              <a:t>criterion related</a:t>
            </a:r>
            <a:r>
              <a:rPr lang="en-GB" altLang="en-US" dirty="0" smtClean="0"/>
              <a:t> </a:t>
            </a:r>
            <a:r>
              <a:rPr lang="en-GB" altLang="en-US" b="1" dirty="0" smtClean="0"/>
              <a:t>validation</a:t>
            </a:r>
            <a:r>
              <a:rPr lang="en-GB" altLang="en-US" dirty="0" smtClean="0"/>
              <a:t/>
            </a:r>
            <a:br>
              <a:rPr lang="en-GB" altLang="en-US" dirty="0" smtClean="0"/>
            </a:br>
            <a:r>
              <a:rPr lang="en-GB" altLang="en-US" dirty="0" smtClean="0"/>
              <a:t>are traditionally performed during test development </a:t>
            </a:r>
            <a:br>
              <a:rPr lang="en-GB" altLang="en-US" dirty="0" smtClean="0"/>
            </a:br>
            <a:r>
              <a:rPr lang="en-GB" altLang="en-US" dirty="0" smtClean="0"/>
              <a:t>		(Crocker and Algina, 1986) </a:t>
            </a:r>
          </a:p>
        </p:txBody>
      </p:sp>
    </p:spTree>
    <p:extLst>
      <p:ext uri="{BB962C8B-B14F-4D97-AF65-F5344CB8AC3E}">
        <p14:creationId xmlns:p14="http://schemas.microsoft.com/office/powerpoint/2010/main" xmlns="" val="3027315933"/>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Content validity</a:t>
            </a:r>
            <a:endParaRPr lang="en-GB" b="1" dirty="0"/>
          </a:p>
        </p:txBody>
      </p:sp>
      <p:sp>
        <p:nvSpPr>
          <p:cNvPr id="3" name="Content Placeholder 2"/>
          <p:cNvSpPr>
            <a:spLocks noGrp="1"/>
          </p:cNvSpPr>
          <p:nvPr>
            <p:ph idx="1"/>
          </p:nvPr>
        </p:nvSpPr>
        <p:spPr>
          <a:xfrm>
            <a:off x="1187624" y="1600200"/>
            <a:ext cx="7499176" cy="4781128"/>
          </a:xfrm>
        </p:spPr>
        <p:txBody>
          <a:bodyPr>
            <a:normAutofit fontScale="77500" lnSpcReduction="20000"/>
          </a:bodyPr>
          <a:lstStyle/>
          <a:p>
            <a:r>
              <a:rPr lang="en-GB" altLang="en-US" dirty="0"/>
              <a:t>The degree to which an assessment measures what it is supposed to measure judged on the appropriateness of its content as judged by ‘the comprehensiveness of an assessment and its inclusion of items that fully represent the attribute being measured’ </a:t>
            </a:r>
            <a:br>
              <a:rPr lang="en-GB" altLang="en-US" dirty="0"/>
            </a:br>
            <a:r>
              <a:rPr lang="en-GB" altLang="en-US" dirty="0" smtClean="0"/>
              <a:t>					(</a:t>
            </a:r>
            <a:r>
              <a:rPr lang="en-GB" altLang="en-US" dirty="0"/>
              <a:t>Law, 1997, p. 431)</a:t>
            </a:r>
            <a:endParaRPr lang="en-US" altLang="en-US" dirty="0"/>
          </a:p>
          <a:p>
            <a:endParaRPr lang="en-GB" dirty="0"/>
          </a:p>
          <a:p>
            <a:r>
              <a:rPr lang="en-GB" dirty="0" smtClean="0"/>
              <a:t>content </a:t>
            </a:r>
            <a:r>
              <a:rPr lang="en-GB" dirty="0"/>
              <a:t>analysis of </a:t>
            </a:r>
            <a:r>
              <a:rPr lang="en-GB" dirty="0" smtClean="0"/>
              <a:t>literature</a:t>
            </a:r>
            <a:br>
              <a:rPr lang="en-GB" dirty="0" smtClean="0"/>
            </a:br>
            <a:r>
              <a:rPr lang="en-GB" dirty="0" smtClean="0"/>
              <a:t>and / or</a:t>
            </a:r>
          </a:p>
          <a:p>
            <a:r>
              <a:rPr lang="en-GB" dirty="0" smtClean="0"/>
              <a:t>expert </a:t>
            </a:r>
            <a:r>
              <a:rPr lang="en-GB" dirty="0"/>
              <a:t>panel </a:t>
            </a:r>
            <a:r>
              <a:rPr lang="en-GB" dirty="0" smtClean="0"/>
              <a:t>review</a:t>
            </a:r>
          </a:p>
          <a:p>
            <a:r>
              <a:rPr lang="en-GB" dirty="0"/>
              <a:t>Have the domains to be measured been weighted to reflect their relative importance to the overall content </a:t>
            </a:r>
            <a:r>
              <a:rPr lang="en-GB" dirty="0" smtClean="0"/>
              <a:t>area?</a:t>
            </a:r>
            <a:endParaRPr lang="en-GB" dirty="0"/>
          </a:p>
        </p:txBody>
      </p:sp>
    </p:spTree>
    <p:extLst>
      <p:ext uri="{BB962C8B-B14F-4D97-AF65-F5344CB8AC3E}">
        <p14:creationId xmlns:p14="http://schemas.microsoft.com/office/powerpoint/2010/main" xmlns="" val="18264473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b="1" dirty="0" smtClean="0">
                <a:solidFill>
                  <a:srgbClr val="0070C0"/>
                </a:solidFill>
              </a:rPr>
              <a:t>ACS-UK study: Purpose </a:t>
            </a:r>
            <a:endParaRPr lang="en-GB" b="1" dirty="0">
              <a:solidFill>
                <a:srgbClr val="0070C0"/>
              </a:solidFill>
            </a:endParaRPr>
          </a:p>
        </p:txBody>
      </p:sp>
      <p:sp>
        <p:nvSpPr>
          <p:cNvPr id="3" name="Content Placeholder 2"/>
          <p:cNvSpPr>
            <a:spLocks noGrp="1"/>
          </p:cNvSpPr>
          <p:nvPr>
            <p:ph idx="1"/>
          </p:nvPr>
        </p:nvSpPr>
        <p:spPr>
          <a:xfrm>
            <a:off x="1115616" y="1620301"/>
            <a:ext cx="7581528" cy="4525963"/>
          </a:xfrm>
        </p:spPr>
        <p:txBody>
          <a:bodyPr>
            <a:normAutofit fontScale="62500" lnSpcReduction="20000"/>
          </a:bodyPr>
          <a:lstStyle/>
          <a:p>
            <a:r>
              <a:rPr lang="en-GB" dirty="0" smtClean="0"/>
              <a:t>To </a:t>
            </a:r>
            <a:r>
              <a:rPr lang="en-GB" dirty="0"/>
              <a:t>conduct a content validity study to generate and select culturally relevant activity items for inclusion in the ACS-UK. </a:t>
            </a:r>
            <a:endParaRPr lang="en-GB" dirty="0" smtClean="0"/>
          </a:p>
          <a:p>
            <a:r>
              <a:rPr lang="en-GB" dirty="0"/>
              <a:t>The challenge for test developers is ‘striking a balance between the emic perspective (</a:t>
            </a:r>
            <a:r>
              <a:rPr lang="en-GB" b="1" dirty="0"/>
              <a:t>seeking equivalence within the culture</a:t>
            </a:r>
            <a:r>
              <a:rPr lang="en-GB" dirty="0"/>
              <a:t>) and the etic perspective (</a:t>
            </a:r>
            <a:r>
              <a:rPr lang="en-GB" b="1" dirty="0"/>
              <a:t>maintaining comparability</a:t>
            </a:r>
            <a:r>
              <a:rPr lang="en-GB" dirty="0"/>
              <a:t>)’ </a:t>
            </a:r>
            <a:r>
              <a:rPr lang="en-GB" dirty="0" smtClean="0"/>
              <a:t/>
            </a:r>
            <a:br>
              <a:rPr lang="en-GB" dirty="0" smtClean="0"/>
            </a:br>
            <a:r>
              <a:rPr lang="en-GB" dirty="0" smtClean="0"/>
              <a:t>						</a:t>
            </a:r>
            <a:r>
              <a:rPr lang="en-GB" sz="2900" dirty="0" smtClean="0"/>
              <a:t>(</a:t>
            </a:r>
            <a:r>
              <a:rPr lang="en-GB" sz="2900" dirty="0"/>
              <a:t>Alegria et al., </a:t>
            </a:r>
            <a:r>
              <a:rPr lang="en-GB" sz="2900" dirty="0" smtClean="0"/>
              <a:t>2004) </a:t>
            </a:r>
          </a:p>
          <a:p>
            <a:r>
              <a:rPr lang="en-GB" dirty="0"/>
              <a:t>T</a:t>
            </a:r>
            <a:r>
              <a:rPr lang="en-GB" dirty="0" smtClean="0"/>
              <a:t>he </a:t>
            </a:r>
            <a:r>
              <a:rPr lang="en-GB" dirty="0"/>
              <a:t>methods used to develop other ACS culturally relevant versions were reviewed to inform this study’s methodology. </a:t>
            </a:r>
            <a:endParaRPr lang="en-GB" dirty="0" smtClean="0"/>
          </a:p>
          <a:p>
            <a:r>
              <a:rPr lang="en-GB" dirty="0" smtClean="0"/>
              <a:t>We aimed </a:t>
            </a:r>
            <a:r>
              <a:rPr lang="en-GB" dirty="0"/>
              <a:t>to produce a measure that included activities culturally relevant to UK older people and that replicated the ACS’ Q-sort, sorting categories and scoring method.</a:t>
            </a:r>
            <a:endParaRPr lang="en-GB" dirty="0" smtClean="0"/>
          </a:p>
          <a:p>
            <a:r>
              <a:rPr lang="en-GB" dirty="0" smtClean="0"/>
              <a:t>This </a:t>
            </a:r>
            <a:r>
              <a:rPr lang="en-GB" dirty="0"/>
              <a:t>study was undertaken with permission and advice </a:t>
            </a:r>
            <a:r>
              <a:rPr lang="en-GB" dirty="0" smtClean="0"/>
              <a:t>on the methodology from </a:t>
            </a:r>
            <a:r>
              <a:rPr lang="en-GB" dirty="0"/>
              <a:t>the authors of the ACS (Baum &amp; Edwards, 2008).</a:t>
            </a:r>
          </a:p>
          <a:p>
            <a:endParaRPr lang="en-GB" dirty="0"/>
          </a:p>
        </p:txBody>
      </p:sp>
      <p:pic>
        <p:nvPicPr>
          <p:cNvPr id="4098" name="Picture 2" descr="S:\Health and Life Sciences\Research\Individual staff folders\Alison LF\ACS\23_06_11 - ACS Photography Session 1\DSC_0062.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785515" y="5373216"/>
            <a:ext cx="1828647" cy="1224136"/>
          </a:xfrm>
          <a:prstGeom prst="rect">
            <a:avLst/>
          </a:prstGeom>
          <a:noFill/>
          <a:ln w="19050">
            <a:solidFill>
              <a:schemeClr val="tx1"/>
            </a:solidFill>
          </a:ln>
          <a:extLst>
            <a:ext uri="{909E8E84-426E-40DD-AFC4-6F175D3DCCD1}">
              <a14:hiddenFill xmlns:a14="http://schemas.microsoft.com/office/drawing/2010/main" xmlns="">
                <a:solidFill>
                  <a:srgbClr val="FFFFFF"/>
                </a:solidFill>
              </a14:hiddenFill>
            </a:ext>
          </a:extLst>
        </p:spPr>
      </p:pic>
      <p:pic>
        <p:nvPicPr>
          <p:cNvPr id="4099" name="Picture 3" descr="S:\Health and Life Sciences\Research\Individual staff folders\Alison LF\ACS\ACS photos taken autumn 2012\ACS pics\P1150650.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1331640" y="5373216"/>
            <a:ext cx="1691680" cy="1268760"/>
          </a:xfrm>
          <a:prstGeom prst="rect">
            <a:avLst/>
          </a:prstGeom>
          <a:noFill/>
          <a:ln w="19050">
            <a:solidFill>
              <a:schemeClr val="tx1"/>
            </a:solidFill>
          </a:ln>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7146829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Ethics</a:t>
            </a:r>
            <a:endParaRPr lang="en-GB" dirty="0"/>
          </a:p>
        </p:txBody>
      </p:sp>
      <p:sp>
        <p:nvSpPr>
          <p:cNvPr id="3" name="Content Placeholder 2"/>
          <p:cNvSpPr>
            <a:spLocks noGrp="1"/>
          </p:cNvSpPr>
          <p:nvPr>
            <p:ph idx="1"/>
          </p:nvPr>
        </p:nvSpPr>
        <p:spPr/>
        <p:txBody>
          <a:bodyPr>
            <a:normAutofit fontScale="92500" lnSpcReduction="20000"/>
          </a:bodyPr>
          <a:lstStyle/>
          <a:p>
            <a:r>
              <a:rPr lang="en-GB" dirty="0" smtClean="0"/>
              <a:t>Ethical approval for all ACS-UK studies have been obtained from the York St John Ethics Committee or the YSJU Health Subjects Ethics Committee</a:t>
            </a:r>
          </a:p>
          <a:p>
            <a:pPr marL="82296" indent="0">
              <a:buNone/>
            </a:pPr>
            <a:r>
              <a:rPr lang="en-GB" b="1" dirty="0" smtClean="0"/>
              <a:t>Acknowledgments:</a:t>
            </a:r>
          </a:p>
          <a:p>
            <a:r>
              <a:rPr lang="en-GB" dirty="0"/>
              <a:t>Professor Carolyn Baum for permission to develop a UK version of the Activity Card Sort. </a:t>
            </a:r>
          </a:p>
          <a:p>
            <a:r>
              <a:rPr lang="en-GB" dirty="0" smtClean="0"/>
              <a:t>Faculty of Health and Life Sciences for funding for research assistant, Sarah Mallinson 1 day per week for one academic year,</a:t>
            </a:r>
            <a:endParaRPr lang="en-GB" dirty="0"/>
          </a:p>
        </p:txBody>
      </p:sp>
    </p:spTree>
    <p:extLst>
      <p:ext uri="{BB962C8B-B14F-4D97-AF65-F5344CB8AC3E}">
        <p14:creationId xmlns:p14="http://schemas.microsoft.com/office/powerpoint/2010/main" xmlns="" val="241451382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r"/>
            <a:r>
              <a:rPr lang="en-GB" b="1" dirty="0" smtClean="0">
                <a:solidFill>
                  <a:srgbClr val="0070C0"/>
                </a:solidFill>
              </a:rPr>
              <a:t> ACS-UK: Mixed Method</a:t>
            </a:r>
            <a:endParaRPr lang="en-GB" b="1" dirty="0">
              <a:solidFill>
                <a:srgbClr val="0070C0"/>
              </a:solidFill>
            </a:endParaRPr>
          </a:p>
        </p:txBody>
      </p:sp>
      <p:sp>
        <p:nvSpPr>
          <p:cNvPr id="5" name="Text Placeholder 4"/>
          <p:cNvSpPr>
            <a:spLocks noGrp="1"/>
          </p:cNvSpPr>
          <p:nvPr>
            <p:ph type="body" idx="1"/>
          </p:nvPr>
        </p:nvSpPr>
        <p:spPr/>
        <p:txBody>
          <a:bodyPr>
            <a:normAutofit/>
          </a:bodyPr>
          <a:lstStyle/>
          <a:p>
            <a:pPr algn="ctr"/>
            <a:r>
              <a:rPr lang="en-GB" dirty="0" smtClean="0">
                <a:solidFill>
                  <a:schemeClr val="tx2"/>
                </a:solidFill>
              </a:rPr>
              <a:t>Item generation</a:t>
            </a:r>
            <a:endParaRPr lang="en-GB" dirty="0">
              <a:solidFill>
                <a:schemeClr val="tx2"/>
              </a:solidFill>
            </a:endParaRPr>
          </a:p>
        </p:txBody>
      </p:sp>
      <p:sp>
        <p:nvSpPr>
          <p:cNvPr id="6" name="Content Placeholder 5"/>
          <p:cNvSpPr>
            <a:spLocks noGrp="1"/>
          </p:cNvSpPr>
          <p:nvPr>
            <p:ph sz="half" idx="2"/>
          </p:nvPr>
        </p:nvSpPr>
        <p:spPr>
          <a:xfrm>
            <a:off x="467544" y="1124744"/>
            <a:ext cx="4023360" cy="4114800"/>
          </a:xfrm>
        </p:spPr>
        <p:txBody>
          <a:bodyPr>
            <a:normAutofit fontScale="85000" lnSpcReduction="20000"/>
          </a:bodyPr>
          <a:lstStyle/>
          <a:p>
            <a:r>
              <a:rPr lang="en-GB" dirty="0" smtClean="0"/>
              <a:t>Activities </a:t>
            </a:r>
            <a:r>
              <a:rPr lang="en-GB" dirty="0"/>
              <a:t>were drawn from the most empirically robust </a:t>
            </a:r>
            <a:r>
              <a:rPr lang="en-GB" dirty="0" smtClean="0"/>
              <a:t>published versions </a:t>
            </a:r>
            <a:r>
              <a:rPr lang="en-GB" dirty="0"/>
              <a:t>of the ACS </a:t>
            </a:r>
            <a:r>
              <a:rPr lang="en-GB" dirty="0" smtClean="0"/>
              <a:t>(in English)</a:t>
            </a:r>
          </a:p>
          <a:p>
            <a:pPr lvl="1"/>
            <a:r>
              <a:rPr lang="en-GB" dirty="0" smtClean="0"/>
              <a:t>(</a:t>
            </a:r>
            <a:r>
              <a:rPr lang="en-GB" dirty="0"/>
              <a:t>Australia, Packer et al., 2008; Hong-Kong, Chan et al., 2006; Israel, Katz et al., 2003; and US, Baum &amp; Edwards, 2001; 2008</a:t>
            </a:r>
            <a:r>
              <a:rPr lang="en-GB" dirty="0" smtClean="0"/>
              <a:t>)</a:t>
            </a:r>
          </a:p>
          <a:p>
            <a:r>
              <a:rPr lang="en-GB" dirty="0"/>
              <a:t>L</a:t>
            </a:r>
            <a:r>
              <a:rPr lang="en-GB" dirty="0" smtClean="0"/>
              <a:t>iterature </a:t>
            </a:r>
            <a:r>
              <a:rPr lang="en-GB" dirty="0"/>
              <a:t>search of peer-reviewed research published in the last decade identified three UK time-use studies involving samples of UK older people </a:t>
            </a:r>
          </a:p>
          <a:p>
            <a:pPr lvl="1"/>
            <a:r>
              <a:rPr lang="en-GB" sz="1500" dirty="0"/>
              <a:t>(Ball, Corr, Knight, &amp; Lowis, 2007; Chilvers, Corr, &amp; Singlehurst, 2010; Knight et al., 2007)</a:t>
            </a:r>
          </a:p>
          <a:p>
            <a:r>
              <a:rPr lang="en-GB" dirty="0" smtClean="0"/>
              <a:t>Expert Opinion</a:t>
            </a:r>
          </a:p>
          <a:p>
            <a:pPr lvl="1"/>
            <a:endParaRPr lang="en-GB" sz="1500" dirty="0"/>
          </a:p>
        </p:txBody>
      </p:sp>
      <p:sp>
        <p:nvSpPr>
          <p:cNvPr id="7" name="Text Placeholder 6"/>
          <p:cNvSpPr>
            <a:spLocks noGrp="1"/>
          </p:cNvSpPr>
          <p:nvPr>
            <p:ph type="body" sz="quarter" idx="3"/>
          </p:nvPr>
        </p:nvSpPr>
        <p:spPr/>
        <p:txBody>
          <a:bodyPr>
            <a:normAutofit fontScale="62500" lnSpcReduction="20000"/>
          </a:bodyPr>
          <a:lstStyle/>
          <a:p>
            <a:endParaRPr lang="en-GB" dirty="0" smtClean="0"/>
          </a:p>
          <a:p>
            <a:pPr algn="ctr"/>
            <a:r>
              <a:rPr lang="en-GB" sz="3800" dirty="0" smtClean="0">
                <a:solidFill>
                  <a:schemeClr val="tx2"/>
                </a:solidFill>
              </a:rPr>
              <a:t>Item selection and reduction</a:t>
            </a:r>
            <a:endParaRPr lang="en-GB" sz="3800" dirty="0">
              <a:solidFill>
                <a:schemeClr val="tx2"/>
              </a:solidFill>
            </a:endParaRPr>
          </a:p>
        </p:txBody>
      </p:sp>
      <p:sp>
        <p:nvSpPr>
          <p:cNvPr id="8" name="Content Placeholder 7"/>
          <p:cNvSpPr>
            <a:spLocks noGrp="1"/>
          </p:cNvSpPr>
          <p:nvPr>
            <p:ph sz="quarter" idx="4"/>
          </p:nvPr>
        </p:nvSpPr>
        <p:spPr>
          <a:xfrm>
            <a:off x="4644008" y="1124744"/>
            <a:ext cx="4023360" cy="4114800"/>
          </a:xfrm>
        </p:spPr>
        <p:txBody>
          <a:bodyPr>
            <a:normAutofit fontScale="70000" lnSpcReduction="20000"/>
          </a:bodyPr>
          <a:lstStyle/>
          <a:p>
            <a:r>
              <a:rPr lang="en-GB" dirty="0" smtClean="0"/>
              <a:t>Consulting </a:t>
            </a:r>
            <a:r>
              <a:rPr lang="en-GB" dirty="0"/>
              <a:t>a sample of people aged 65 years and over to determine the most common activities for this age group in the UK. </a:t>
            </a:r>
            <a:endParaRPr lang="en-GB" dirty="0" smtClean="0"/>
          </a:p>
          <a:p>
            <a:r>
              <a:rPr lang="en-GB" dirty="0" smtClean="0"/>
              <a:t>A </a:t>
            </a:r>
            <a:r>
              <a:rPr lang="en-GB" dirty="0"/>
              <a:t>survey-based design </a:t>
            </a:r>
            <a:endParaRPr lang="en-GB" dirty="0" smtClean="0"/>
          </a:p>
          <a:p>
            <a:r>
              <a:rPr lang="en-GB" dirty="0"/>
              <a:t>T</a:t>
            </a:r>
            <a:r>
              <a:rPr lang="en-GB" dirty="0" smtClean="0"/>
              <a:t>wo-round </a:t>
            </a:r>
            <a:r>
              <a:rPr lang="en-GB" dirty="0"/>
              <a:t>mixed-method approach. </a:t>
            </a:r>
            <a:endParaRPr lang="en-GB" dirty="0" smtClean="0"/>
          </a:p>
          <a:p>
            <a:r>
              <a:rPr lang="en-GB" dirty="0" smtClean="0"/>
              <a:t>Round </a:t>
            </a:r>
            <a:r>
              <a:rPr lang="en-GB" dirty="0"/>
              <a:t>1 comprised an activity participation questionnaire (postal or on-line survey</a:t>
            </a:r>
            <a:r>
              <a:rPr lang="en-GB" dirty="0" smtClean="0"/>
              <a:t>): </a:t>
            </a:r>
            <a:r>
              <a:rPr lang="en-GB" dirty="0"/>
              <a:t>n = 177</a:t>
            </a:r>
            <a:endParaRPr lang="en-GB" dirty="0" smtClean="0"/>
          </a:p>
          <a:p>
            <a:r>
              <a:rPr lang="en-GB" dirty="0"/>
              <a:t>Round 2 involved a further activity participation questionnaire completed either individually (postal or via interview) or in small focus </a:t>
            </a:r>
            <a:r>
              <a:rPr lang="en-GB" dirty="0" smtClean="0"/>
              <a:t>groups: </a:t>
            </a:r>
            <a:r>
              <a:rPr lang="en-GB" dirty="0"/>
              <a:t>n = 21</a:t>
            </a:r>
          </a:p>
        </p:txBody>
      </p:sp>
    </p:spTree>
    <p:extLst>
      <p:ext uri="{BB962C8B-B14F-4D97-AF65-F5344CB8AC3E}">
        <p14:creationId xmlns:p14="http://schemas.microsoft.com/office/powerpoint/2010/main" xmlns="" val="327149115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bg/>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P spid="8"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GB" b="1" dirty="0">
                <a:solidFill>
                  <a:srgbClr val="0070C0"/>
                </a:solidFill>
              </a:rPr>
              <a:t>Participants</a:t>
            </a:r>
            <a:endParaRPr lang="en-GB" dirty="0">
              <a:solidFill>
                <a:srgbClr val="0070C0"/>
              </a:solidFill>
            </a:endParaRPr>
          </a:p>
        </p:txBody>
      </p:sp>
      <p:sp>
        <p:nvSpPr>
          <p:cNvPr id="8" name="Content Placeholder 7"/>
          <p:cNvSpPr>
            <a:spLocks noGrp="1"/>
          </p:cNvSpPr>
          <p:nvPr>
            <p:ph idx="1"/>
          </p:nvPr>
        </p:nvSpPr>
        <p:spPr/>
        <p:txBody>
          <a:bodyPr>
            <a:normAutofit fontScale="62500" lnSpcReduction="20000"/>
          </a:bodyPr>
          <a:lstStyle/>
          <a:p>
            <a:pPr marL="0" indent="0">
              <a:buNone/>
            </a:pPr>
            <a:r>
              <a:rPr lang="en-GB" b="1" dirty="0" smtClean="0"/>
              <a:t>Inclusion </a:t>
            </a:r>
            <a:r>
              <a:rPr lang="en-GB" b="1" dirty="0"/>
              <a:t>criteria </a:t>
            </a:r>
            <a:r>
              <a:rPr lang="en-GB" dirty="0"/>
              <a:t>for both Rounds 1 and 2 were: </a:t>
            </a:r>
            <a:endParaRPr lang="en-GB" dirty="0" smtClean="0"/>
          </a:p>
          <a:p>
            <a:pPr lvl="1"/>
            <a:r>
              <a:rPr lang="en-GB" dirty="0"/>
              <a:t>p</a:t>
            </a:r>
            <a:r>
              <a:rPr lang="en-GB" dirty="0" smtClean="0"/>
              <a:t>eople </a:t>
            </a:r>
            <a:r>
              <a:rPr lang="en-GB" dirty="0"/>
              <a:t>aged 65 years or </a:t>
            </a:r>
            <a:r>
              <a:rPr lang="en-GB" dirty="0" smtClean="0"/>
              <a:t>older </a:t>
            </a:r>
          </a:p>
          <a:p>
            <a:pPr lvl="1"/>
            <a:r>
              <a:rPr lang="en-GB" dirty="0"/>
              <a:t>L</a:t>
            </a:r>
            <a:r>
              <a:rPr lang="en-GB" dirty="0" smtClean="0"/>
              <a:t>iving </a:t>
            </a:r>
            <a:r>
              <a:rPr lang="en-GB" dirty="0"/>
              <a:t>in the </a:t>
            </a:r>
            <a:r>
              <a:rPr lang="en-GB" dirty="0" smtClean="0"/>
              <a:t>community</a:t>
            </a:r>
            <a:endParaRPr lang="en-GB" dirty="0"/>
          </a:p>
          <a:p>
            <a:pPr lvl="1"/>
            <a:r>
              <a:rPr lang="en-GB" dirty="0" smtClean="0"/>
              <a:t>Able </a:t>
            </a:r>
            <a:r>
              <a:rPr lang="en-GB" dirty="0"/>
              <a:t>to communicate in </a:t>
            </a:r>
            <a:r>
              <a:rPr lang="en-GB" dirty="0" smtClean="0"/>
              <a:t>English </a:t>
            </a:r>
          </a:p>
          <a:p>
            <a:pPr lvl="1"/>
            <a:r>
              <a:rPr lang="en-GB" dirty="0" smtClean="0"/>
              <a:t>Activity </a:t>
            </a:r>
            <a:r>
              <a:rPr lang="en-GB" dirty="0"/>
              <a:t>levels </a:t>
            </a:r>
            <a:r>
              <a:rPr lang="en-GB" dirty="0" smtClean="0"/>
              <a:t>not </a:t>
            </a:r>
            <a:r>
              <a:rPr lang="en-GB" dirty="0"/>
              <a:t>restricted by illness or </a:t>
            </a:r>
            <a:r>
              <a:rPr lang="en-GB" dirty="0" smtClean="0"/>
              <a:t>disability</a:t>
            </a:r>
          </a:p>
          <a:p>
            <a:r>
              <a:rPr lang="en-GB" dirty="0" smtClean="0"/>
              <a:t>Individuals </a:t>
            </a:r>
            <a:r>
              <a:rPr lang="en-GB" dirty="0"/>
              <a:t>were excluded if they were receiving care from social or national health services (other than routine general practitioner care, e.g., annual flu vaccination). </a:t>
            </a:r>
            <a:endParaRPr lang="en-GB" dirty="0" smtClean="0"/>
          </a:p>
          <a:p>
            <a:r>
              <a:rPr lang="en-GB" dirty="0" smtClean="0"/>
              <a:t>Participant </a:t>
            </a:r>
            <a:r>
              <a:rPr lang="en-GB" dirty="0"/>
              <a:t>recruitment </a:t>
            </a:r>
            <a:r>
              <a:rPr lang="en-GB" dirty="0" smtClean="0"/>
              <a:t>was sought </a:t>
            </a:r>
            <a:r>
              <a:rPr lang="en-GB" dirty="0"/>
              <a:t>from all four countries and intended to reflect UK census data regarding ethnicity (Office for National Statistics, </a:t>
            </a:r>
            <a:r>
              <a:rPr lang="en-GB" dirty="0" smtClean="0"/>
              <a:t>2001)</a:t>
            </a:r>
          </a:p>
          <a:p>
            <a:pPr marL="0" indent="0">
              <a:buNone/>
            </a:pPr>
            <a:r>
              <a:rPr lang="en-GB" b="1" dirty="0" smtClean="0"/>
              <a:t>Sampling:</a:t>
            </a:r>
            <a:r>
              <a:rPr lang="en-GB" b="1" dirty="0"/>
              <a:t> </a:t>
            </a:r>
            <a:endParaRPr lang="en-GB" b="1" dirty="0" smtClean="0"/>
          </a:p>
          <a:p>
            <a:pPr lvl="1"/>
            <a:r>
              <a:rPr lang="en-GB" dirty="0" smtClean="0"/>
              <a:t>convenience sampling through personal and professional contacts</a:t>
            </a:r>
          </a:p>
          <a:p>
            <a:pPr lvl="1"/>
            <a:r>
              <a:rPr lang="en-GB" dirty="0" smtClean="0"/>
              <a:t>purposive sampling using website-advertised older people groups </a:t>
            </a:r>
          </a:p>
          <a:p>
            <a:pPr lvl="1"/>
            <a:r>
              <a:rPr lang="en-GB" dirty="0" smtClean="0"/>
              <a:t>snowball sampling</a:t>
            </a:r>
            <a:endParaRPr lang="en-GB" dirty="0"/>
          </a:p>
        </p:txBody>
      </p:sp>
      <p:sp>
        <p:nvSpPr>
          <p:cNvPr id="9" name="Rectangle 8"/>
          <p:cNvSpPr/>
          <p:nvPr/>
        </p:nvSpPr>
        <p:spPr>
          <a:xfrm>
            <a:off x="5004048" y="5596830"/>
            <a:ext cx="3040310" cy="10725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t> </a:t>
            </a:r>
            <a:r>
              <a:rPr lang="en-GB" sz="1600" b="1" dirty="0" smtClean="0"/>
              <a:t>Combined </a:t>
            </a:r>
            <a:r>
              <a:rPr lang="en-GB" sz="1600" b="1" dirty="0"/>
              <a:t>total of </a:t>
            </a:r>
            <a:r>
              <a:rPr lang="en-GB" sz="1600" b="1" dirty="0" smtClean="0"/>
              <a:t>N = 196 </a:t>
            </a:r>
            <a:r>
              <a:rPr lang="en-GB" sz="1600" b="1" dirty="0"/>
              <a:t>older people contributed to the development of the ACS-UK</a:t>
            </a:r>
          </a:p>
        </p:txBody>
      </p:sp>
      <p:pic>
        <p:nvPicPr>
          <p:cNvPr id="6146" name="Picture 2" descr="S:\Health and Life Sciences\Research\Individual staff folders\Alison LF\ACS\23_06_11 - ACS Photography Session 1\DSC_0183.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948264" y="260648"/>
            <a:ext cx="1590594" cy="2376264"/>
          </a:xfrm>
          <a:prstGeom prst="rect">
            <a:avLst/>
          </a:prstGeom>
          <a:noFill/>
          <a:ln w="19050">
            <a:solidFill>
              <a:schemeClr val="tx1"/>
            </a:solidFill>
          </a:ln>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172744422"/>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xEl>
                                              <p:pRg st="7" end="7"/>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8">
                                            <p:txEl>
                                              <p:pRg st="8" end="8"/>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8">
                                            <p:txEl>
                                              <p:pRg st="9" end="9"/>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8">
                                            <p:txEl>
                                              <p:pRg st="10" end="10"/>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500" fill="hold"/>
                                        <p:tgtEl>
                                          <p:spTgt spid="9"/>
                                        </p:tgtEl>
                                        <p:attrNameLst>
                                          <p:attrName>ppt_x</p:attrName>
                                        </p:attrNameLst>
                                      </p:cBhvr>
                                      <p:tavLst>
                                        <p:tav tm="0">
                                          <p:val>
                                            <p:strVal val="#ppt_x"/>
                                          </p:val>
                                        </p:tav>
                                        <p:tav tm="100000">
                                          <p:val>
                                            <p:strVal val="#ppt_x"/>
                                          </p:val>
                                        </p:tav>
                                      </p:tavLst>
                                    </p:anim>
                                    <p:anim calcmode="lin" valueType="num">
                                      <p:cBhvr additive="base">
                                        <p:cTn id="3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9"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b="1" dirty="0" smtClean="0">
                <a:solidFill>
                  <a:srgbClr val="0070C0"/>
                </a:solidFill>
              </a:rPr>
              <a:t>ACS-UK: 1</a:t>
            </a:r>
            <a:r>
              <a:rPr lang="en-GB" b="1" baseline="30000" dirty="0" smtClean="0">
                <a:solidFill>
                  <a:srgbClr val="0070C0"/>
                </a:solidFill>
              </a:rPr>
              <a:t>st</a:t>
            </a:r>
            <a:r>
              <a:rPr lang="en-GB" b="1" dirty="0" smtClean="0">
                <a:solidFill>
                  <a:srgbClr val="0070C0"/>
                </a:solidFill>
              </a:rPr>
              <a:t> Round survey</a:t>
            </a:r>
            <a:endParaRPr lang="en-GB" b="1" dirty="0">
              <a:solidFill>
                <a:srgbClr val="0070C0"/>
              </a:solidFill>
            </a:endParaRPr>
          </a:p>
        </p:txBody>
      </p:sp>
      <p:sp>
        <p:nvSpPr>
          <p:cNvPr id="3" name="Content Placeholder 2"/>
          <p:cNvSpPr>
            <a:spLocks noGrp="1"/>
          </p:cNvSpPr>
          <p:nvPr>
            <p:ph idx="1"/>
          </p:nvPr>
        </p:nvSpPr>
        <p:spPr>
          <a:xfrm>
            <a:off x="1259632" y="1772816"/>
            <a:ext cx="7437512" cy="4525963"/>
          </a:xfrm>
        </p:spPr>
        <p:txBody>
          <a:bodyPr>
            <a:normAutofit fontScale="92500" lnSpcReduction="20000"/>
          </a:bodyPr>
          <a:lstStyle/>
          <a:p>
            <a:r>
              <a:rPr lang="en-GB" dirty="0" smtClean="0"/>
              <a:t>125 </a:t>
            </a:r>
            <a:r>
              <a:rPr lang="en-GB" dirty="0"/>
              <a:t>activity items to assess level of activity participation over the past year rated on a 5-point ordinal scale: </a:t>
            </a:r>
            <a:endParaRPr lang="en-GB" dirty="0" smtClean="0"/>
          </a:p>
          <a:p>
            <a:pPr lvl="2"/>
            <a:r>
              <a:rPr lang="en-GB" dirty="0" smtClean="0"/>
              <a:t>1 </a:t>
            </a:r>
            <a:r>
              <a:rPr lang="en-GB" dirty="0"/>
              <a:t>=</a:t>
            </a:r>
            <a:r>
              <a:rPr lang="en-GB" i="1" dirty="0"/>
              <a:t> at least once a </a:t>
            </a:r>
            <a:r>
              <a:rPr lang="en-GB" i="1" dirty="0" smtClean="0"/>
              <a:t>day</a:t>
            </a:r>
          </a:p>
          <a:p>
            <a:pPr lvl="2"/>
            <a:r>
              <a:rPr lang="en-GB" dirty="0" smtClean="0"/>
              <a:t>2 </a:t>
            </a:r>
            <a:r>
              <a:rPr lang="en-GB" dirty="0"/>
              <a:t>=</a:t>
            </a:r>
            <a:r>
              <a:rPr lang="en-GB" i="1" dirty="0"/>
              <a:t> at least once a </a:t>
            </a:r>
            <a:r>
              <a:rPr lang="en-GB" i="1" dirty="0" smtClean="0"/>
              <a:t>week</a:t>
            </a:r>
          </a:p>
          <a:p>
            <a:pPr lvl="2"/>
            <a:r>
              <a:rPr lang="en-GB" dirty="0" smtClean="0"/>
              <a:t>3 </a:t>
            </a:r>
            <a:r>
              <a:rPr lang="en-GB" dirty="0"/>
              <a:t>=</a:t>
            </a:r>
            <a:r>
              <a:rPr lang="en-GB" i="1" dirty="0"/>
              <a:t> at least once a </a:t>
            </a:r>
            <a:r>
              <a:rPr lang="en-GB" i="1" dirty="0" smtClean="0"/>
              <a:t>month</a:t>
            </a:r>
          </a:p>
          <a:p>
            <a:pPr lvl="2"/>
            <a:r>
              <a:rPr lang="en-GB" dirty="0" smtClean="0"/>
              <a:t>4 </a:t>
            </a:r>
            <a:r>
              <a:rPr lang="en-GB" dirty="0"/>
              <a:t>=</a:t>
            </a:r>
            <a:r>
              <a:rPr lang="en-GB" i="1" dirty="0"/>
              <a:t> at least once a </a:t>
            </a:r>
            <a:r>
              <a:rPr lang="en-GB" i="1" dirty="0" smtClean="0"/>
              <a:t>year</a:t>
            </a:r>
          </a:p>
          <a:p>
            <a:pPr lvl="2"/>
            <a:r>
              <a:rPr lang="en-GB" dirty="0" smtClean="0"/>
              <a:t>5 </a:t>
            </a:r>
            <a:r>
              <a:rPr lang="en-GB" dirty="0"/>
              <a:t>=</a:t>
            </a:r>
            <a:r>
              <a:rPr lang="en-GB" i="1" dirty="0"/>
              <a:t> </a:t>
            </a:r>
            <a:r>
              <a:rPr lang="en-GB" i="1" dirty="0" smtClean="0"/>
              <a:t>never</a:t>
            </a:r>
          </a:p>
          <a:p>
            <a:r>
              <a:rPr lang="en-GB" dirty="0" smtClean="0"/>
              <a:t>Participants were asked to </a:t>
            </a:r>
            <a:r>
              <a:rPr lang="en-GB" dirty="0"/>
              <a:t>suggest and rate their participation in up to five additional </a:t>
            </a:r>
            <a:r>
              <a:rPr lang="en-GB" dirty="0" smtClean="0"/>
              <a:t>activities</a:t>
            </a:r>
          </a:p>
          <a:p>
            <a:r>
              <a:rPr lang="en-GB" dirty="0" smtClean="0"/>
              <a:t>Demographic </a:t>
            </a:r>
            <a:r>
              <a:rPr lang="en-GB" dirty="0"/>
              <a:t>questions</a:t>
            </a:r>
          </a:p>
        </p:txBody>
      </p:sp>
      <p:sp>
        <p:nvSpPr>
          <p:cNvPr id="4" name="Flowchart: Process 3"/>
          <p:cNvSpPr/>
          <p:nvPr/>
        </p:nvSpPr>
        <p:spPr>
          <a:xfrm>
            <a:off x="6588224" y="2852936"/>
            <a:ext cx="1296144" cy="1296144"/>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t>Option of postal survey or on-line version</a:t>
            </a:r>
            <a:endParaRPr lang="en-GB" sz="1400" b="1" dirty="0"/>
          </a:p>
        </p:txBody>
      </p:sp>
      <p:pic>
        <p:nvPicPr>
          <p:cNvPr id="7170" name="Picture 2" descr="S:\Health and Life Sciences\Research\Individual staff folders\Alison LF\ACS\27_08_11 - ACS Photography Session 3\P1010874.jpe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236296" y="5445224"/>
            <a:ext cx="1591580" cy="1193685"/>
          </a:xfrm>
          <a:prstGeom prst="rect">
            <a:avLst/>
          </a:prstGeom>
          <a:noFill/>
          <a:ln w="19050">
            <a:solidFill>
              <a:schemeClr val="tx1"/>
            </a:solidFill>
          </a:ln>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6370434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How can you tell if an assessment is standardised?</a:t>
            </a:r>
            <a:endParaRPr lang="en-GB" b="1" dirty="0"/>
          </a:p>
        </p:txBody>
      </p:sp>
      <p:sp>
        <p:nvSpPr>
          <p:cNvPr id="3" name="Content Placeholder 2"/>
          <p:cNvSpPr>
            <a:spLocks noGrp="1"/>
          </p:cNvSpPr>
          <p:nvPr>
            <p:ph idx="1"/>
          </p:nvPr>
        </p:nvSpPr>
        <p:spPr/>
        <p:txBody>
          <a:bodyPr>
            <a:normAutofit/>
          </a:bodyPr>
          <a:lstStyle/>
          <a:p>
            <a:pPr marL="457200" lvl="1" indent="0">
              <a:buNone/>
            </a:pPr>
            <a:endParaRPr lang="en-GB" dirty="0"/>
          </a:p>
          <a:p>
            <a:r>
              <a:rPr lang="en-GB" dirty="0" smtClean="0"/>
              <a:t>Is </a:t>
            </a:r>
            <a:r>
              <a:rPr lang="en-GB" dirty="0"/>
              <a:t>there a protocol for test administration that provides all the instructions required to administer the test?  </a:t>
            </a:r>
          </a:p>
          <a:p>
            <a:r>
              <a:rPr lang="en-GB" dirty="0" smtClean="0"/>
              <a:t>Is </a:t>
            </a:r>
            <a:r>
              <a:rPr lang="en-GB" dirty="0"/>
              <a:t>there guidance on how to score each test item?  </a:t>
            </a:r>
            <a:endParaRPr lang="en-GB" dirty="0" smtClean="0"/>
          </a:p>
          <a:p>
            <a:r>
              <a:rPr lang="en-GB" dirty="0"/>
              <a:t>Is there a scoring form for recording scores</a:t>
            </a:r>
            <a:r>
              <a:rPr lang="en-GB" dirty="0" smtClean="0"/>
              <a:t>?</a:t>
            </a:r>
          </a:p>
          <a:p>
            <a:r>
              <a:rPr lang="en-GB" dirty="0"/>
              <a:t>Is there guidance for interpreting scores?</a:t>
            </a:r>
          </a:p>
          <a:p>
            <a:endParaRPr lang="en-GB" dirty="0"/>
          </a:p>
        </p:txBody>
      </p:sp>
    </p:spTree>
    <p:extLst>
      <p:ext uri="{BB962C8B-B14F-4D97-AF65-F5344CB8AC3E}">
        <p14:creationId xmlns:p14="http://schemas.microsoft.com/office/powerpoint/2010/main" xmlns="" val="10575177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GB" sz="3200" b="1" dirty="0" smtClean="0">
                <a:solidFill>
                  <a:srgbClr val="0070C0"/>
                </a:solidFill>
              </a:rPr>
              <a:t>ACS-UK study: Round 2</a:t>
            </a:r>
            <a:endParaRPr lang="en-GB" sz="3200" b="1" dirty="0">
              <a:solidFill>
                <a:srgbClr val="0070C0"/>
              </a:solidFill>
            </a:endParaRPr>
          </a:p>
        </p:txBody>
      </p:sp>
      <p:sp>
        <p:nvSpPr>
          <p:cNvPr id="3" name="Content Placeholder 2"/>
          <p:cNvSpPr>
            <a:spLocks noGrp="1"/>
          </p:cNvSpPr>
          <p:nvPr>
            <p:ph idx="1"/>
          </p:nvPr>
        </p:nvSpPr>
        <p:spPr/>
        <p:txBody>
          <a:bodyPr>
            <a:normAutofit fontScale="85000" lnSpcReduction="20000"/>
          </a:bodyPr>
          <a:lstStyle/>
          <a:p>
            <a:pPr marL="514350" indent="-514350">
              <a:buFont typeface="+mj-lt"/>
              <a:buAutoNum type="arabicPeriod"/>
            </a:pPr>
            <a:r>
              <a:rPr lang="en-GB" dirty="0" smtClean="0"/>
              <a:t>to </a:t>
            </a:r>
            <a:r>
              <a:rPr lang="en-GB" dirty="0"/>
              <a:t>consider the additional activities provided by respondents in Round 1 and establish if these new activities would be relevant to the wider UK older </a:t>
            </a:r>
            <a:r>
              <a:rPr lang="en-GB" dirty="0" smtClean="0"/>
              <a:t>population</a:t>
            </a:r>
            <a:br>
              <a:rPr lang="en-GB" dirty="0" smtClean="0"/>
            </a:br>
            <a:r>
              <a:rPr lang="en-GB" dirty="0"/>
              <a:t>Perceived participation was rated on a 5-point ordinal </a:t>
            </a:r>
            <a:r>
              <a:rPr lang="en-GB" dirty="0" smtClean="0"/>
              <a:t>scale: </a:t>
            </a:r>
            <a:r>
              <a:rPr lang="en-GB" dirty="0"/>
              <a:t>(0 = </a:t>
            </a:r>
            <a:r>
              <a:rPr lang="en-GB" i="1" dirty="0"/>
              <a:t>no-one does this activity</a:t>
            </a:r>
            <a:r>
              <a:rPr lang="en-GB" dirty="0"/>
              <a:t> to 4 = </a:t>
            </a:r>
            <a:r>
              <a:rPr lang="en-GB" i="1" dirty="0"/>
              <a:t>most people do this activity</a:t>
            </a:r>
            <a:r>
              <a:rPr lang="en-GB" dirty="0"/>
              <a:t>)</a:t>
            </a:r>
            <a:endParaRPr lang="en-GB" dirty="0" smtClean="0"/>
          </a:p>
          <a:p>
            <a:pPr marL="514350" indent="-514350">
              <a:buFont typeface="+mj-lt"/>
              <a:buAutoNum type="arabicPeriod"/>
            </a:pPr>
            <a:r>
              <a:rPr lang="en-GB" dirty="0" smtClean="0"/>
              <a:t>to </a:t>
            </a:r>
            <a:r>
              <a:rPr lang="en-GB" dirty="0"/>
              <a:t>review activity items from Round 1 that fell close to the cut-off </a:t>
            </a:r>
            <a:r>
              <a:rPr lang="en-GB" dirty="0" smtClean="0"/>
              <a:t>level</a:t>
            </a:r>
          </a:p>
          <a:p>
            <a:pPr marL="514350" indent="-514350">
              <a:buFont typeface="+mj-lt"/>
              <a:buAutoNum type="arabicPeriod"/>
            </a:pPr>
            <a:r>
              <a:rPr lang="en-GB" dirty="0" smtClean="0"/>
              <a:t>to </a:t>
            </a:r>
            <a:r>
              <a:rPr lang="en-GB" dirty="0"/>
              <a:t>review the wording of activity items to ensure </a:t>
            </a:r>
            <a:r>
              <a:rPr lang="en-GB" dirty="0" smtClean="0"/>
              <a:t>clarity</a:t>
            </a:r>
          </a:p>
          <a:p>
            <a:pPr marL="514350" indent="-514350">
              <a:buFont typeface="+mj-lt"/>
              <a:buAutoNum type="arabicPeriod"/>
            </a:pPr>
            <a:r>
              <a:rPr lang="en-GB" dirty="0" smtClean="0"/>
              <a:t>to </a:t>
            </a:r>
            <a:r>
              <a:rPr lang="en-GB" dirty="0"/>
              <a:t>consider the domain categorisation of activities.</a:t>
            </a:r>
          </a:p>
        </p:txBody>
      </p:sp>
      <p:pic>
        <p:nvPicPr>
          <p:cNvPr id="8194" name="Picture 2" descr="S:\Health and Life Sciences\Research\Individual staff folders\Alison LF\ACS\27_08_11 - ACS Photography Session 3\P1010909.jpe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164288" y="5733256"/>
            <a:ext cx="1409662" cy="936104"/>
          </a:xfrm>
          <a:prstGeom prst="rect">
            <a:avLst/>
          </a:prstGeom>
          <a:noFill/>
          <a:ln w="19050">
            <a:solidFill>
              <a:schemeClr val="tx1"/>
            </a:solidFill>
          </a:ln>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4222789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b="1" dirty="0" smtClean="0">
                <a:solidFill>
                  <a:srgbClr val="0070C0"/>
                </a:solidFill>
              </a:rPr>
              <a:t>ACS-UK: Data analysis &amp; Findings</a:t>
            </a:r>
            <a:endParaRPr lang="en-GB" sz="3600" b="1" dirty="0">
              <a:solidFill>
                <a:srgbClr val="0070C0"/>
              </a:solidFill>
            </a:endParaRPr>
          </a:p>
        </p:txBody>
      </p:sp>
      <p:sp>
        <p:nvSpPr>
          <p:cNvPr id="3" name="Content Placeholder 2"/>
          <p:cNvSpPr>
            <a:spLocks noGrp="1"/>
          </p:cNvSpPr>
          <p:nvPr>
            <p:ph idx="1"/>
          </p:nvPr>
        </p:nvSpPr>
        <p:spPr>
          <a:xfrm>
            <a:off x="1187624" y="1484784"/>
            <a:ext cx="7509520" cy="4525963"/>
          </a:xfrm>
        </p:spPr>
        <p:txBody>
          <a:bodyPr>
            <a:normAutofit fontScale="77500" lnSpcReduction="20000"/>
          </a:bodyPr>
          <a:lstStyle/>
          <a:p>
            <a:r>
              <a:rPr lang="en-GB" dirty="0"/>
              <a:t>Means and standard deviations were calculated for all </a:t>
            </a:r>
            <a:r>
              <a:rPr lang="en-GB" dirty="0" smtClean="0"/>
              <a:t>items:</a:t>
            </a:r>
          </a:p>
          <a:p>
            <a:r>
              <a:rPr lang="en-GB" dirty="0" smtClean="0"/>
              <a:t>The </a:t>
            </a:r>
            <a:r>
              <a:rPr lang="en-GB" dirty="0"/>
              <a:t>most common activities that UK older people had participated in over the past year (Round </a:t>
            </a:r>
            <a:r>
              <a:rPr lang="en-GB" dirty="0" smtClean="0"/>
              <a:t>1)</a:t>
            </a:r>
          </a:p>
          <a:p>
            <a:r>
              <a:rPr lang="en-GB" dirty="0"/>
              <a:t>T</a:t>
            </a:r>
            <a:r>
              <a:rPr lang="en-GB" dirty="0" smtClean="0"/>
              <a:t>he </a:t>
            </a:r>
            <a:r>
              <a:rPr lang="en-GB" dirty="0"/>
              <a:t>most common activities perceived for UK older people (Round 2</a:t>
            </a:r>
            <a:r>
              <a:rPr lang="en-GB" dirty="0" smtClean="0"/>
              <a:t>)</a:t>
            </a:r>
          </a:p>
          <a:p>
            <a:r>
              <a:rPr lang="en-GB" dirty="0" smtClean="0"/>
              <a:t>Activity items with mean values of &lt; 2.0 (the equivalent of participating ‘less than once a year or never’ in Round 1 or ‘Rare or no participation’ in Round 2) were considered for removal. </a:t>
            </a:r>
          </a:p>
          <a:p>
            <a:r>
              <a:rPr lang="en-GB" dirty="0" smtClean="0"/>
              <a:t>Tables drawn up: activities ranked above this cut-off point at the end of Rounds 1 and 2</a:t>
            </a:r>
          </a:p>
          <a:p>
            <a:pPr marL="0" indent="0">
              <a:buNone/>
            </a:pPr>
            <a:endParaRPr lang="en-GB" dirty="0" smtClean="0"/>
          </a:p>
        </p:txBody>
      </p:sp>
      <p:pic>
        <p:nvPicPr>
          <p:cNvPr id="10243" name="Picture 3" descr="S:\Health and Life Sciences\Research\Individual staff folders\Alison LF\ACS\ACS photos taken autumn 2012\ACS pics\P1020957.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876256" y="5589240"/>
            <a:ext cx="2011715" cy="1131590"/>
          </a:xfrm>
          <a:prstGeom prst="rect">
            <a:avLst/>
          </a:prstGeom>
          <a:noFill/>
          <a:ln w="19050">
            <a:solidFill>
              <a:schemeClr val="tx1"/>
            </a:solidFill>
          </a:ln>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0117826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b="1" dirty="0" smtClean="0">
                <a:solidFill>
                  <a:srgbClr val="0070C0"/>
                </a:solidFill>
              </a:rPr>
              <a:t>ACS-UK: Data analysis &amp; Findings</a:t>
            </a:r>
            <a:endParaRPr lang="en-GB" sz="3600" b="1" dirty="0">
              <a:solidFill>
                <a:srgbClr val="0070C0"/>
              </a:solidFill>
            </a:endParaRPr>
          </a:p>
        </p:txBody>
      </p:sp>
      <p:sp>
        <p:nvSpPr>
          <p:cNvPr id="3" name="Content Placeholder 2"/>
          <p:cNvSpPr>
            <a:spLocks noGrp="1"/>
          </p:cNvSpPr>
          <p:nvPr>
            <p:ph idx="1"/>
          </p:nvPr>
        </p:nvSpPr>
        <p:spPr/>
        <p:txBody>
          <a:bodyPr>
            <a:normAutofit fontScale="70000" lnSpcReduction="20000"/>
          </a:bodyPr>
          <a:lstStyle/>
          <a:p>
            <a:pPr marL="0" indent="0">
              <a:buNone/>
            </a:pPr>
            <a:r>
              <a:rPr lang="en-GB" dirty="0" smtClean="0"/>
              <a:t>Eight </a:t>
            </a:r>
            <a:r>
              <a:rPr lang="en-GB" dirty="0"/>
              <a:t>of the 20 activities identified as additional potential activity items in Round 1 obtained means above 2 in Round 2. </a:t>
            </a:r>
            <a:endParaRPr lang="en-GB" dirty="0" smtClean="0"/>
          </a:p>
          <a:p>
            <a:pPr marL="0" indent="0">
              <a:buNone/>
            </a:pPr>
            <a:r>
              <a:rPr lang="en-GB" dirty="0" smtClean="0"/>
              <a:t>These </a:t>
            </a:r>
            <a:r>
              <a:rPr lang="en-GB" dirty="0"/>
              <a:t>were: </a:t>
            </a:r>
            <a:endParaRPr lang="en-GB" dirty="0" smtClean="0"/>
          </a:p>
          <a:p>
            <a:r>
              <a:rPr lang="en-GB" dirty="0" smtClean="0"/>
              <a:t>voting</a:t>
            </a:r>
          </a:p>
          <a:p>
            <a:r>
              <a:rPr lang="en-GB" dirty="0" smtClean="0"/>
              <a:t>travelling </a:t>
            </a:r>
          </a:p>
          <a:p>
            <a:r>
              <a:rPr lang="en-GB" dirty="0" smtClean="0"/>
              <a:t>cultural </a:t>
            </a:r>
            <a:r>
              <a:rPr lang="en-GB" dirty="0"/>
              <a:t>visits (which encompassed visits to National Trust or English Heritage sites, castles and country houses</a:t>
            </a:r>
            <a:r>
              <a:rPr lang="en-GB" dirty="0" smtClean="0"/>
              <a:t>) </a:t>
            </a:r>
          </a:p>
          <a:p>
            <a:r>
              <a:rPr lang="en-GB" dirty="0" smtClean="0"/>
              <a:t>attending </a:t>
            </a:r>
            <a:r>
              <a:rPr lang="en-GB" dirty="0"/>
              <a:t>a hobby / leisure activity </a:t>
            </a:r>
            <a:r>
              <a:rPr lang="en-GB" dirty="0" smtClean="0"/>
              <a:t>group </a:t>
            </a:r>
          </a:p>
          <a:p>
            <a:r>
              <a:rPr lang="en-GB" dirty="0" smtClean="0"/>
              <a:t>attending </a:t>
            </a:r>
            <a:r>
              <a:rPr lang="en-GB" dirty="0"/>
              <a:t>a social </a:t>
            </a:r>
            <a:r>
              <a:rPr lang="en-GB" dirty="0" smtClean="0"/>
              <a:t>group </a:t>
            </a:r>
          </a:p>
          <a:p>
            <a:r>
              <a:rPr lang="en-GB" dirty="0" smtClean="0"/>
              <a:t>researching </a:t>
            </a:r>
            <a:r>
              <a:rPr lang="en-GB" dirty="0"/>
              <a:t>local </a:t>
            </a:r>
            <a:r>
              <a:rPr lang="en-GB" dirty="0" smtClean="0"/>
              <a:t>history </a:t>
            </a:r>
          </a:p>
          <a:p>
            <a:r>
              <a:rPr lang="en-GB" dirty="0" smtClean="0"/>
              <a:t>performing </a:t>
            </a:r>
            <a:r>
              <a:rPr lang="en-GB" dirty="0"/>
              <a:t>charitable </a:t>
            </a:r>
            <a:r>
              <a:rPr lang="en-GB" dirty="0" smtClean="0"/>
              <a:t>acts </a:t>
            </a:r>
          </a:p>
          <a:p>
            <a:r>
              <a:rPr lang="en-GB" dirty="0" smtClean="0"/>
              <a:t>and </a:t>
            </a:r>
            <a:r>
              <a:rPr lang="en-GB" dirty="0"/>
              <a:t>attending a night class / adult education group</a:t>
            </a:r>
          </a:p>
        </p:txBody>
      </p:sp>
      <p:pic>
        <p:nvPicPr>
          <p:cNvPr id="5" name="Picture 2" descr="S:\Health and Life Sciences\Research\Individual staff folders\Alison LF\ACS\ACS photos taken autumn 2012\ACS pics\P1020954.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844250" y="5517232"/>
            <a:ext cx="2059721" cy="1158593"/>
          </a:xfrm>
          <a:prstGeom prst="rect">
            <a:avLst/>
          </a:prstGeom>
          <a:noFill/>
          <a:ln w="19050">
            <a:solidFill>
              <a:schemeClr val="tx1"/>
            </a:solidFill>
          </a:ln>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61114863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normAutofit/>
          </a:bodyPr>
          <a:lstStyle/>
          <a:p>
            <a:pPr eaLnBrk="1" hangingPunct="1"/>
            <a:r>
              <a:rPr lang="en-GB" sz="3200" b="1" dirty="0" smtClean="0">
                <a:solidFill>
                  <a:srgbClr val="0070C0"/>
                </a:solidFill>
              </a:rPr>
              <a:t>Activity Card Sort – United Kingdom (ACS-UK)</a:t>
            </a:r>
          </a:p>
        </p:txBody>
      </p:sp>
      <p:sp>
        <p:nvSpPr>
          <p:cNvPr id="3" name="Content Placeholder 2"/>
          <p:cNvSpPr>
            <a:spLocks noGrp="1"/>
          </p:cNvSpPr>
          <p:nvPr>
            <p:ph idx="1"/>
          </p:nvPr>
        </p:nvSpPr>
        <p:spPr>
          <a:xfrm>
            <a:off x="1173163" y="1700213"/>
            <a:ext cx="7772400" cy="4395787"/>
          </a:xfrm>
        </p:spPr>
        <p:txBody>
          <a:bodyPr>
            <a:normAutofit/>
          </a:bodyPr>
          <a:lstStyle/>
          <a:p>
            <a:pPr eaLnBrk="1" hangingPunct="1">
              <a:defRPr/>
            </a:pPr>
            <a:r>
              <a:rPr lang="en-GB" dirty="0" smtClean="0"/>
              <a:t>91 Activity items were grouped under four categories: </a:t>
            </a:r>
          </a:p>
          <a:p>
            <a:pPr lvl="1" eaLnBrk="1" hangingPunct="1">
              <a:defRPr/>
            </a:pPr>
            <a:r>
              <a:rPr lang="en-GB" dirty="0" smtClean="0">
                <a:ea typeface="+mn-ea"/>
                <a:cs typeface="+mn-cs"/>
              </a:rPr>
              <a:t>instrumental activities of daily living (n = 27) </a:t>
            </a:r>
          </a:p>
          <a:p>
            <a:pPr lvl="1" eaLnBrk="1" hangingPunct="1">
              <a:defRPr/>
            </a:pPr>
            <a:r>
              <a:rPr lang="en-GB" dirty="0" smtClean="0">
                <a:ea typeface="+mn-ea"/>
                <a:cs typeface="+mn-cs"/>
              </a:rPr>
              <a:t>high demand leisure activities (n = 15)</a:t>
            </a:r>
          </a:p>
          <a:p>
            <a:pPr lvl="1" eaLnBrk="1" hangingPunct="1">
              <a:defRPr/>
            </a:pPr>
            <a:r>
              <a:rPr lang="en-GB" dirty="0" smtClean="0">
                <a:ea typeface="+mn-ea"/>
                <a:cs typeface="+mn-cs"/>
              </a:rPr>
              <a:t>low demand leisure activities (n = 25)</a:t>
            </a:r>
          </a:p>
          <a:p>
            <a:pPr lvl="1" eaLnBrk="1" hangingPunct="1">
              <a:defRPr/>
            </a:pPr>
            <a:r>
              <a:rPr lang="en-GB" dirty="0" smtClean="0">
                <a:ea typeface="+mn-ea"/>
                <a:cs typeface="+mn-cs"/>
              </a:rPr>
              <a:t>and social / cultural activities (n = 24) </a:t>
            </a:r>
            <a:endParaRPr lang="en-GB" dirty="0" smtClean="0"/>
          </a:p>
        </p:txBody>
      </p:sp>
      <p:pic>
        <p:nvPicPr>
          <p:cNvPr id="4" name="Picture 4" descr="S:\Health and Life Sciences\Research\Individual staff folders\Alison LF\ACS\ACS photos taken autumn 2012\Photos taken by ALF\Voting 2.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283968" y="5085184"/>
            <a:ext cx="1615860" cy="1212653"/>
          </a:xfrm>
          <a:prstGeom prst="rect">
            <a:avLst/>
          </a:prstGeom>
          <a:noFill/>
          <a:ln w="19050" cmpd="sng">
            <a:solidFill>
              <a:schemeClr val="tx1"/>
            </a:solidFill>
          </a:ln>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013246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solidFill>
                  <a:srgbClr val="0070C0"/>
                </a:solidFill>
              </a:rPr>
              <a:t>ACS-UK study: Findings</a:t>
            </a:r>
            <a:endParaRPr lang="en-GB" b="1" dirty="0">
              <a:solidFill>
                <a:srgbClr val="0070C0"/>
              </a:solidFill>
            </a:endParaRPr>
          </a:p>
        </p:txBody>
      </p:sp>
      <p:sp>
        <p:nvSpPr>
          <p:cNvPr id="3" name="Content Placeholder 2"/>
          <p:cNvSpPr>
            <a:spLocks noGrp="1"/>
          </p:cNvSpPr>
          <p:nvPr>
            <p:ph idx="1"/>
          </p:nvPr>
        </p:nvSpPr>
        <p:spPr>
          <a:xfrm>
            <a:off x="1043608" y="1600200"/>
            <a:ext cx="7643192" cy="4925144"/>
          </a:xfrm>
        </p:spPr>
        <p:txBody>
          <a:bodyPr>
            <a:normAutofit fontScale="92500" lnSpcReduction="10000"/>
          </a:bodyPr>
          <a:lstStyle/>
          <a:p>
            <a:pPr>
              <a:lnSpc>
                <a:spcPct val="120000"/>
              </a:lnSpc>
            </a:pPr>
            <a:r>
              <a:rPr lang="en-GB" dirty="0" smtClean="0"/>
              <a:t>The </a:t>
            </a:r>
            <a:r>
              <a:rPr lang="en-GB" dirty="0"/>
              <a:t>ACS-UK has seven items not included in other ACS </a:t>
            </a:r>
            <a:r>
              <a:rPr lang="en-GB" dirty="0" smtClean="0"/>
              <a:t>versions</a:t>
            </a:r>
          </a:p>
          <a:p>
            <a:pPr marL="971550" lvl="1" indent="-514350">
              <a:lnSpc>
                <a:spcPct val="120000"/>
              </a:lnSpc>
              <a:buFont typeface="+mj-lt"/>
              <a:buAutoNum type="arabicPeriod"/>
            </a:pPr>
            <a:r>
              <a:rPr lang="en-GB" dirty="0" smtClean="0"/>
              <a:t>being </a:t>
            </a:r>
            <a:r>
              <a:rPr lang="en-GB" dirty="0"/>
              <a:t>on a </a:t>
            </a:r>
            <a:r>
              <a:rPr lang="en-GB" dirty="0" smtClean="0"/>
              <a:t>committee</a:t>
            </a:r>
          </a:p>
          <a:p>
            <a:pPr marL="971550" lvl="1" indent="-514350">
              <a:lnSpc>
                <a:spcPct val="120000"/>
              </a:lnSpc>
              <a:buFont typeface="+mj-lt"/>
              <a:buAutoNum type="arabicPeriod"/>
            </a:pPr>
            <a:r>
              <a:rPr lang="en-GB" dirty="0" smtClean="0"/>
              <a:t>voting</a:t>
            </a:r>
          </a:p>
          <a:p>
            <a:pPr marL="971550" lvl="1" indent="-514350">
              <a:lnSpc>
                <a:spcPct val="120000"/>
              </a:lnSpc>
              <a:buFont typeface="+mj-lt"/>
              <a:buAutoNum type="arabicPeriod"/>
            </a:pPr>
            <a:r>
              <a:rPr lang="en-GB" dirty="0" smtClean="0"/>
              <a:t>keeping </a:t>
            </a:r>
            <a:r>
              <a:rPr lang="en-GB" dirty="0"/>
              <a:t>a diary / calendar of </a:t>
            </a:r>
            <a:r>
              <a:rPr lang="en-GB" dirty="0" smtClean="0"/>
              <a:t>events </a:t>
            </a:r>
          </a:p>
          <a:p>
            <a:pPr marL="971550" lvl="1" indent="-514350">
              <a:lnSpc>
                <a:spcPct val="120000"/>
              </a:lnSpc>
              <a:buFont typeface="+mj-lt"/>
              <a:buAutoNum type="arabicPeriod"/>
            </a:pPr>
            <a:r>
              <a:rPr lang="en-GB" dirty="0" smtClean="0"/>
              <a:t>relaxing </a:t>
            </a:r>
            <a:r>
              <a:rPr lang="en-GB" dirty="0"/>
              <a:t>/ </a:t>
            </a:r>
            <a:r>
              <a:rPr lang="en-GB" dirty="0" smtClean="0"/>
              <a:t>meditating</a:t>
            </a:r>
            <a:endParaRPr lang="en-GB" dirty="0"/>
          </a:p>
          <a:p>
            <a:pPr marL="971550" lvl="1" indent="-514350">
              <a:lnSpc>
                <a:spcPct val="120000"/>
              </a:lnSpc>
              <a:buFont typeface="+mj-lt"/>
              <a:buAutoNum type="arabicPeriod"/>
            </a:pPr>
            <a:r>
              <a:rPr lang="en-GB" dirty="0"/>
              <a:t>attending a leisure / hobby group </a:t>
            </a:r>
          </a:p>
          <a:p>
            <a:pPr marL="971550" lvl="1" indent="-514350">
              <a:lnSpc>
                <a:spcPct val="120000"/>
              </a:lnSpc>
              <a:buFont typeface="+mj-lt"/>
              <a:buAutoNum type="arabicPeriod"/>
            </a:pPr>
            <a:r>
              <a:rPr lang="en-GB" dirty="0"/>
              <a:t>going for drinks at pubs / social clubs</a:t>
            </a:r>
          </a:p>
          <a:p>
            <a:pPr marL="971550" lvl="1" indent="-514350">
              <a:lnSpc>
                <a:spcPct val="120000"/>
              </a:lnSpc>
              <a:buFont typeface="+mj-lt"/>
              <a:buAutoNum type="arabicPeriod"/>
            </a:pPr>
            <a:r>
              <a:rPr lang="en-GB" dirty="0"/>
              <a:t>attending a night class / adult education group</a:t>
            </a:r>
            <a:endParaRPr lang="en-GB" dirty="0" smtClean="0"/>
          </a:p>
        </p:txBody>
      </p:sp>
      <p:pic>
        <p:nvPicPr>
          <p:cNvPr id="3074" name="Picture 2" descr="S:\Health and Life Sciences\Research\Individual staff folders\Alison LF\ACS\Dissertation Photos\44. Playing Bingo.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005175" y="2348880"/>
            <a:ext cx="1186756" cy="1592772"/>
          </a:xfrm>
          <a:prstGeom prst="rect">
            <a:avLst/>
          </a:prstGeom>
          <a:noFill/>
          <a:ln w="25400">
            <a:solidFill>
              <a:schemeClr val="tx1"/>
            </a:solidFill>
          </a:ln>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57271592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GB" b="1" dirty="0" smtClean="0">
                <a:solidFill>
                  <a:srgbClr val="0070C0"/>
                </a:solidFill>
              </a:rPr>
              <a:t>ACS-UK study: Findings</a:t>
            </a:r>
            <a:endParaRPr lang="en-GB" b="1" dirty="0">
              <a:solidFill>
                <a:srgbClr val="0070C0"/>
              </a:solidFill>
            </a:endParaRPr>
          </a:p>
        </p:txBody>
      </p:sp>
      <p:sp>
        <p:nvSpPr>
          <p:cNvPr id="3" name="Content Placeholder 2"/>
          <p:cNvSpPr>
            <a:spLocks noGrp="1"/>
          </p:cNvSpPr>
          <p:nvPr>
            <p:ph idx="1"/>
          </p:nvPr>
        </p:nvSpPr>
        <p:spPr>
          <a:xfrm>
            <a:off x="1115616" y="1600200"/>
            <a:ext cx="7571184" cy="4925144"/>
          </a:xfrm>
        </p:spPr>
        <p:txBody>
          <a:bodyPr>
            <a:normAutofit fontScale="70000" lnSpcReduction="20000"/>
          </a:bodyPr>
          <a:lstStyle/>
          <a:p>
            <a:pPr marL="457200" lvl="1" indent="0">
              <a:lnSpc>
                <a:spcPct val="120000"/>
              </a:lnSpc>
              <a:buNone/>
            </a:pPr>
            <a:r>
              <a:rPr lang="en-GB" dirty="0" smtClean="0"/>
              <a:t/>
            </a:r>
            <a:br>
              <a:rPr lang="en-GB" dirty="0" smtClean="0"/>
            </a:br>
            <a:endParaRPr lang="en-GB" dirty="0" smtClean="0"/>
          </a:p>
          <a:p>
            <a:pPr>
              <a:lnSpc>
                <a:spcPct val="120000"/>
              </a:lnSpc>
            </a:pPr>
            <a:r>
              <a:rPr lang="en-GB" dirty="0" smtClean="0"/>
              <a:t>Unlikely </a:t>
            </a:r>
            <a:r>
              <a:rPr lang="en-GB" dirty="0"/>
              <a:t>that these activities are unique to older people in the UK; voting, for example, should be applicable to older people in other democratic countries. </a:t>
            </a:r>
            <a:endParaRPr lang="en-GB" dirty="0" smtClean="0"/>
          </a:p>
          <a:p>
            <a:pPr>
              <a:lnSpc>
                <a:spcPct val="120000"/>
              </a:lnSpc>
            </a:pPr>
            <a:r>
              <a:rPr lang="en-GB" dirty="0" smtClean="0"/>
              <a:t>Literature </a:t>
            </a:r>
            <a:r>
              <a:rPr lang="en-GB" dirty="0"/>
              <a:t>on other ACS versions does not comprehensively detail activities that have not met the cut-off criteria for inclusion it is not possible to establish whether these seven ACS-UK items have been considered for inclusion in any other ACS versions. </a:t>
            </a:r>
            <a:endParaRPr lang="en-GB" dirty="0" smtClean="0"/>
          </a:p>
          <a:p>
            <a:pPr>
              <a:lnSpc>
                <a:spcPct val="120000"/>
              </a:lnSpc>
            </a:pPr>
            <a:r>
              <a:rPr lang="en-GB" dirty="0" smtClean="0"/>
              <a:t>ACS </a:t>
            </a:r>
            <a:r>
              <a:rPr lang="en-GB" dirty="0"/>
              <a:t>versions do not attempt to include an exhaustive number of activities, but rather activities that are the most common within a specific culture.</a:t>
            </a:r>
          </a:p>
        </p:txBody>
      </p:sp>
      <p:pic>
        <p:nvPicPr>
          <p:cNvPr id="2050" name="Picture 2" descr="S:\Health and Life Sciences\Research\Individual staff folders\Alison LF\ACS\Dissertation Photos\19. Working in Paid Employment.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691680" y="1198578"/>
            <a:ext cx="1187624" cy="890718"/>
          </a:xfrm>
          <a:prstGeom prst="rect">
            <a:avLst/>
          </a:prstGeom>
          <a:noFill/>
          <a:ln w="25400">
            <a:solidFill>
              <a:schemeClr val="tx1"/>
            </a:solidFill>
          </a:ln>
          <a:extLst>
            <a:ext uri="{909E8E84-426E-40DD-AFC4-6F175D3DCCD1}">
              <a14:hiddenFill xmlns:a14="http://schemas.microsoft.com/office/drawing/2010/main" xmlns="">
                <a:solidFill>
                  <a:srgbClr val="FFFFFF"/>
                </a:solidFill>
              </a14:hiddenFill>
            </a:ext>
          </a:extLst>
        </p:spPr>
      </p:pic>
      <p:pic>
        <p:nvPicPr>
          <p:cNvPr id="1026" name="Picture 2" descr="S:\Health and Life Sciences\Research\Individual staff folders\Alison LF\ACS\23_06_11 - ACS Photography Session 1\DSC_0053.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395536" y="260648"/>
            <a:ext cx="1224136" cy="1828648"/>
          </a:xfrm>
          <a:prstGeom prst="rect">
            <a:avLst/>
          </a:prstGeom>
          <a:noFill/>
          <a:ln w="25400">
            <a:solidFill>
              <a:schemeClr val="tx1"/>
            </a:solidFill>
          </a:ln>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9659349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solidFill>
                  <a:srgbClr val="0070C0"/>
                </a:solidFill>
              </a:rPr>
              <a:t>Findings</a:t>
            </a:r>
            <a:endParaRPr lang="en-US" b="1" dirty="0">
              <a:solidFill>
                <a:srgbClr val="0070C0"/>
              </a:solidFill>
            </a:endParaRPr>
          </a:p>
        </p:txBody>
      </p:sp>
      <p:sp>
        <p:nvSpPr>
          <p:cNvPr id="3" name="Content Placeholder 2"/>
          <p:cNvSpPr>
            <a:spLocks noGrp="1"/>
          </p:cNvSpPr>
          <p:nvPr>
            <p:ph idx="1"/>
          </p:nvPr>
        </p:nvSpPr>
        <p:spPr>
          <a:xfrm>
            <a:off x="899592" y="1700808"/>
            <a:ext cx="7498080" cy="4800600"/>
          </a:xfrm>
        </p:spPr>
        <p:txBody>
          <a:bodyPr>
            <a:normAutofit fontScale="92500" lnSpcReduction="10000"/>
          </a:bodyPr>
          <a:lstStyle/>
          <a:p>
            <a:r>
              <a:rPr lang="en-GB" dirty="0" smtClean="0"/>
              <a:t>ACS </a:t>
            </a:r>
            <a:r>
              <a:rPr lang="en-GB" dirty="0"/>
              <a:t>(Baum &amp; Edwards, 2008) item ‘Reading magazines / books’ was separated into two items for the ACS-UK following feedback from people with dementia (Laver-Fawcett, 2012) who found this combined activity item difficult to </a:t>
            </a:r>
            <a:r>
              <a:rPr lang="en-GB" dirty="0" smtClean="0"/>
              <a:t>categorize </a:t>
            </a:r>
          </a:p>
          <a:p>
            <a:r>
              <a:rPr lang="en-GB" dirty="0" smtClean="0"/>
              <a:t>They </a:t>
            </a:r>
            <a:r>
              <a:rPr lang="en-GB" dirty="0"/>
              <a:t>explained that owing to short term memory problems they were unable to remember the plot or characters required to read books, but were still able to read magazines. </a:t>
            </a:r>
            <a:endParaRPr lang="en-US" dirty="0"/>
          </a:p>
        </p:txBody>
      </p:sp>
      <p:pic>
        <p:nvPicPr>
          <p:cNvPr id="2050" name="Picture 2" descr="S:\Health and Life Sciences\Research\Individual staff folders\Alison LF\ACS\23_06_11 - ACS Photography Session 1\DSC_0136.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023535" y="20146"/>
            <a:ext cx="2097947" cy="1404411"/>
          </a:xfrm>
          <a:prstGeom prst="rect">
            <a:avLst/>
          </a:prstGeom>
          <a:noFill/>
          <a:ln w="25400">
            <a:solidFill>
              <a:schemeClr val="tx1"/>
            </a:solidFill>
          </a:ln>
          <a:extLst>
            <a:ext uri="{909E8E84-426E-40DD-AFC4-6F175D3DCCD1}">
              <a14:hiddenFill xmlns:a14="http://schemas.microsoft.com/office/drawing/2010/main" xmlns="">
                <a:solidFill>
                  <a:srgbClr val="FFFFFF"/>
                </a:solidFill>
              </a14:hiddenFill>
            </a:ext>
          </a:extLst>
        </p:spPr>
      </p:pic>
      <p:pic>
        <p:nvPicPr>
          <p:cNvPr id="2051" name="Picture 3" descr="S:\Health and Life Sciences\Research\Individual staff folders\Alison LF\ACS\ACS photos taken autumn 2012\ACS pics\P1020969.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572000" y="156556"/>
            <a:ext cx="2011716" cy="1131590"/>
          </a:xfrm>
          <a:prstGeom prst="rect">
            <a:avLst/>
          </a:prstGeom>
          <a:noFill/>
          <a:ln w="25400">
            <a:solidFill>
              <a:schemeClr val="tx1"/>
            </a:solidFill>
          </a:ln>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58616974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solidFill>
                  <a:srgbClr val="0070C0"/>
                </a:solidFill>
              </a:rPr>
              <a:t>ACS-UK study: Findings</a:t>
            </a:r>
            <a:endParaRPr lang="en-US" b="1" dirty="0">
              <a:solidFill>
                <a:srgbClr val="0070C0"/>
              </a:solidFill>
            </a:endParaRPr>
          </a:p>
        </p:txBody>
      </p:sp>
      <p:sp>
        <p:nvSpPr>
          <p:cNvPr id="3" name="Content Placeholder 2"/>
          <p:cNvSpPr>
            <a:spLocks noGrp="1"/>
          </p:cNvSpPr>
          <p:nvPr>
            <p:ph idx="1"/>
          </p:nvPr>
        </p:nvSpPr>
        <p:spPr/>
        <p:txBody>
          <a:bodyPr>
            <a:normAutofit fontScale="92500" lnSpcReduction="10000"/>
          </a:bodyPr>
          <a:lstStyle/>
          <a:p>
            <a:r>
              <a:rPr lang="en-GB" dirty="0" smtClean="0"/>
              <a:t>In </a:t>
            </a:r>
            <a:r>
              <a:rPr lang="en-GB" dirty="0"/>
              <a:t>both the ACS (Baum &amp; Edwards, 2008) and A-ACS (Hamed et al, 2011) there is a ‘Dating / spending time with friends’ </a:t>
            </a:r>
            <a:r>
              <a:rPr lang="en-GB" dirty="0" smtClean="0"/>
              <a:t>item </a:t>
            </a:r>
          </a:p>
          <a:p>
            <a:r>
              <a:rPr lang="en-GB" dirty="0" smtClean="0"/>
              <a:t>Results </a:t>
            </a:r>
            <a:r>
              <a:rPr lang="en-GB" dirty="0"/>
              <a:t>from </a:t>
            </a:r>
            <a:r>
              <a:rPr lang="en-GB" dirty="0" smtClean="0"/>
              <a:t>the ACS-UK </a:t>
            </a:r>
            <a:r>
              <a:rPr lang="en-GB" dirty="0"/>
              <a:t>study led  to ‘spending time with friends’ being grouped with ‘spending time with family’ (ACS-UK item ‘Spending time with Family / Friends’) </a:t>
            </a:r>
            <a:endParaRPr lang="en-GB" dirty="0" smtClean="0"/>
          </a:p>
          <a:p>
            <a:r>
              <a:rPr lang="en-GB" dirty="0" smtClean="0"/>
              <a:t>Dating </a:t>
            </a:r>
            <a:r>
              <a:rPr lang="en-GB" dirty="0"/>
              <a:t>or seeking a companion was seen by UK participants as a different activity and forms a separate ACS-UK item: ‘Dating / Companion seeking’.</a:t>
            </a:r>
            <a:endParaRPr lang="en-US" dirty="0"/>
          </a:p>
        </p:txBody>
      </p:sp>
      <p:pic>
        <p:nvPicPr>
          <p:cNvPr id="12290" name="Picture 2" descr="S:\Health and Life Sciences\Research\Individual staff folders\Alison LF\ACS\Dissertation Photos\66. Going to Gardens, Parks.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811344" y="116632"/>
            <a:ext cx="1248139" cy="936104"/>
          </a:xfrm>
          <a:prstGeom prst="rect">
            <a:avLst/>
          </a:prstGeom>
          <a:noFill/>
          <a:ln w="25400">
            <a:solidFill>
              <a:schemeClr val="tx1"/>
            </a:solidFill>
          </a:ln>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5056890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pPr eaLnBrk="1" hangingPunct="1"/>
            <a:r>
              <a:rPr lang="en-GB" dirty="0" smtClean="0"/>
              <a:t>Example ACS-UK activity card</a:t>
            </a:r>
          </a:p>
        </p:txBody>
      </p:sp>
      <p:sp>
        <p:nvSpPr>
          <p:cNvPr id="40963" name="Content Placeholder 2"/>
          <p:cNvSpPr>
            <a:spLocks noGrp="1"/>
          </p:cNvSpPr>
          <p:nvPr>
            <p:ph idx="1"/>
          </p:nvPr>
        </p:nvSpPr>
        <p:spPr/>
        <p:txBody>
          <a:bodyPr>
            <a:normAutofit lnSpcReduction="10000"/>
          </a:bodyPr>
          <a:lstStyle/>
          <a:p>
            <a:pPr marL="0" indent="0" eaLnBrk="1" hangingPunct="1">
              <a:buFont typeface="Wingdings" pitchFamily="2" charset="2"/>
              <a:buNone/>
            </a:pPr>
            <a:endParaRPr lang="en-GB" b="1" dirty="0" smtClean="0"/>
          </a:p>
          <a:p>
            <a:pPr marL="0" indent="0" eaLnBrk="1" hangingPunct="1">
              <a:buFont typeface="Wingdings" pitchFamily="2" charset="2"/>
              <a:buNone/>
            </a:pPr>
            <a:endParaRPr lang="en-GB" b="1" dirty="0" smtClean="0"/>
          </a:p>
          <a:p>
            <a:pPr marL="0" indent="0" eaLnBrk="1" hangingPunct="1">
              <a:buFont typeface="Wingdings" pitchFamily="2" charset="2"/>
              <a:buNone/>
            </a:pPr>
            <a:endParaRPr lang="en-GB" b="1" dirty="0" smtClean="0"/>
          </a:p>
          <a:p>
            <a:pPr marL="0" indent="0" eaLnBrk="1" hangingPunct="1">
              <a:buFont typeface="Wingdings" pitchFamily="2" charset="2"/>
              <a:buNone/>
            </a:pPr>
            <a:endParaRPr lang="en-GB" b="1" dirty="0" smtClean="0"/>
          </a:p>
          <a:p>
            <a:pPr marL="0" indent="0" eaLnBrk="1" hangingPunct="1">
              <a:buFont typeface="Wingdings" pitchFamily="2" charset="2"/>
              <a:buNone/>
            </a:pPr>
            <a:endParaRPr lang="en-GB" b="1" dirty="0" smtClean="0"/>
          </a:p>
          <a:p>
            <a:pPr marL="0" indent="0" eaLnBrk="1" hangingPunct="1">
              <a:buFont typeface="Wingdings" pitchFamily="2" charset="2"/>
              <a:buNone/>
            </a:pPr>
            <a:endParaRPr lang="en-GB" b="1" dirty="0" smtClean="0"/>
          </a:p>
          <a:p>
            <a:pPr marL="0" indent="0" eaLnBrk="1" hangingPunct="1">
              <a:buFont typeface="Wingdings" pitchFamily="2" charset="2"/>
              <a:buNone/>
            </a:pPr>
            <a:endParaRPr lang="en-GB" b="1" dirty="0" smtClean="0"/>
          </a:p>
          <a:p>
            <a:pPr marL="0" indent="0" eaLnBrk="1" hangingPunct="1">
              <a:buFont typeface="Wingdings" pitchFamily="2" charset="2"/>
              <a:buNone/>
            </a:pPr>
            <a:r>
              <a:rPr lang="en-GB" b="1" dirty="0" smtClean="0"/>
              <a:t>	Using a Computer             			</a:t>
            </a:r>
            <a:r>
              <a:rPr lang="en-GB" sz="2000" dirty="0" smtClean="0"/>
              <a:t>ACS-UK</a:t>
            </a:r>
          </a:p>
          <a:p>
            <a:pPr marL="0" indent="0" eaLnBrk="1" hangingPunct="1">
              <a:buFont typeface="Wingdings" pitchFamily="2" charset="2"/>
              <a:buNone/>
            </a:pPr>
            <a:endParaRPr lang="en-GB" dirty="0" smtClean="0"/>
          </a:p>
          <a:p>
            <a:pPr marL="0" indent="0" eaLnBrk="1" hangingPunct="1">
              <a:buFont typeface="Wingdings" pitchFamily="2" charset="2"/>
              <a:buNone/>
            </a:pPr>
            <a:endParaRPr lang="en-GB" dirty="0" smtClean="0"/>
          </a:p>
        </p:txBody>
      </p:sp>
      <p:pic>
        <p:nvPicPr>
          <p:cNvPr id="40964" name="Picture 4" descr="S:\Health and Life Sciences\Faculty Research\Individual staff folders\Alison LF\ACS\27_08_11 - ACS Photography Session 3\P1010909.jpe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831391" y="1624013"/>
            <a:ext cx="5863222" cy="3389163"/>
          </a:xfrm>
          <a:prstGeom prst="rect">
            <a:avLst/>
          </a:prstGeom>
          <a:noFill/>
          <a:ln w="25400">
            <a:solidFill>
              <a:schemeClr val="tx1"/>
            </a:solidFill>
            <a:miter lim="800000"/>
            <a:headEnd/>
            <a:tailEnd/>
          </a:ln>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49658885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Photographing the activities</a:t>
            </a:r>
            <a:endParaRPr lang="en-GB" dirty="0"/>
          </a:p>
        </p:txBody>
      </p:sp>
      <p:pic>
        <p:nvPicPr>
          <p:cNvPr id="4" name="Picture 37" descr="Description: S:\Health and Life Sciences\Faculty Research\Individual staff folders\Alison LF\ACS\27_08_11 - ACS Photography Session 3\IMGP0490.JPG"/>
          <p:cNvPicPr>
            <a:picLocks noGrp="1" noChangeArrowheads="1"/>
          </p:cNvPicPr>
          <p:nvPr>
            <p:ph idx="1"/>
          </p:nvPr>
        </p:nvPicPr>
        <p:blipFill>
          <a:blip r:embed="rId3" cstate="print">
            <a:extLst>
              <a:ext uri="{28A0092B-C50C-407E-A947-70E740481C1C}">
                <a14:useLocalDpi xmlns:a14="http://schemas.microsoft.com/office/drawing/2010/main" xmlns="" val="0"/>
              </a:ext>
            </a:extLst>
          </a:blip>
          <a:srcRect/>
          <a:stretch>
            <a:fillRect/>
          </a:stretch>
        </p:blipFill>
        <p:spPr bwMode="auto">
          <a:xfrm>
            <a:off x="3713711" y="2819934"/>
            <a:ext cx="1716578" cy="2086495"/>
          </a:xfrm>
          <a:prstGeom prst="rect">
            <a:avLst/>
          </a:prstGeom>
          <a:noFill/>
          <a:ln w="25400">
            <a:solidFill>
              <a:srgbClr val="000000"/>
            </a:solidFill>
            <a:miter lim="800000"/>
            <a:headEnd/>
            <a:tailEnd/>
          </a:ln>
          <a:extLst>
            <a:ext uri="{909E8E84-426E-40DD-AFC4-6F175D3DCCD1}">
              <a14:hiddenFill xmlns:a14="http://schemas.microsoft.com/office/drawing/2010/main" xmlns="">
                <a:solidFill>
                  <a:srgbClr val="FFFFFF"/>
                </a:solidFill>
              </a14:hiddenFill>
            </a:ext>
          </a:extLst>
        </p:spPr>
      </p:pic>
      <p:sp>
        <p:nvSpPr>
          <p:cNvPr id="5" name="Rectangle 4"/>
          <p:cNvSpPr/>
          <p:nvPr/>
        </p:nvSpPr>
        <p:spPr>
          <a:xfrm>
            <a:off x="3779912" y="4941168"/>
            <a:ext cx="1616411"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t>Preparing a hot drink</a:t>
            </a:r>
          </a:p>
          <a:p>
            <a:pPr algn="ctr"/>
            <a:r>
              <a:rPr lang="en-GB" b="1" dirty="0" smtClean="0"/>
              <a:t>ACS-UK: 20</a:t>
            </a:r>
            <a:endParaRPr lang="en-GB" b="1" dirty="0"/>
          </a:p>
        </p:txBody>
      </p:sp>
      <p:sp>
        <p:nvSpPr>
          <p:cNvPr id="6" name="Oval 5"/>
          <p:cNvSpPr/>
          <p:nvPr/>
        </p:nvSpPr>
        <p:spPr>
          <a:xfrm>
            <a:off x="539552" y="1268760"/>
            <a:ext cx="1800200" cy="1317848"/>
          </a:xfrm>
          <a:prstGeom prst="ellips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t>91 ACS-UK photo cards items</a:t>
            </a:r>
          </a:p>
        </p:txBody>
      </p:sp>
      <p:pic>
        <p:nvPicPr>
          <p:cNvPr id="2050" name="Picture 2" descr="S:\Health and Life Sciences\Research\Individual staff folders\Alison LF\ACS\ACS photos taken autumn 2012\York FC cropped to fit card.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323528" y="3075034"/>
            <a:ext cx="2929553" cy="1677169"/>
          </a:xfrm>
          <a:prstGeom prst="rect">
            <a:avLst/>
          </a:prstGeom>
          <a:noFill/>
          <a:ln w="15875" cmpd="sng">
            <a:solidFill>
              <a:schemeClr val="tx1"/>
            </a:solidFill>
          </a:ln>
          <a:extLst>
            <a:ext uri="{909E8E84-426E-40DD-AFC4-6F175D3DCCD1}">
              <a14:hiddenFill xmlns:a14="http://schemas.microsoft.com/office/drawing/2010/main" xmlns="">
                <a:solidFill>
                  <a:srgbClr val="FFFFFF"/>
                </a:solidFill>
              </a14:hiddenFill>
            </a:ext>
          </a:extLst>
        </p:spPr>
      </p:pic>
      <p:sp>
        <p:nvSpPr>
          <p:cNvPr id="7" name="Rectangle 6"/>
          <p:cNvSpPr/>
          <p:nvPr/>
        </p:nvSpPr>
        <p:spPr>
          <a:xfrm>
            <a:off x="755576" y="4739598"/>
            <a:ext cx="1840933" cy="120968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t>Going to watch a sports event</a:t>
            </a:r>
          </a:p>
          <a:p>
            <a:pPr algn="ctr"/>
            <a:r>
              <a:rPr lang="en-GB" b="1" dirty="0" smtClean="0"/>
              <a:t>ACS-UK: 30</a:t>
            </a:r>
            <a:endParaRPr lang="en-GB" b="1" dirty="0"/>
          </a:p>
        </p:txBody>
      </p:sp>
      <p:sp>
        <p:nvSpPr>
          <p:cNvPr id="10" name="Rectangle 9"/>
          <p:cNvSpPr/>
          <p:nvPr/>
        </p:nvSpPr>
        <p:spPr>
          <a:xfrm>
            <a:off x="6372200" y="4915159"/>
            <a:ext cx="1616411"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t>Voting</a:t>
            </a:r>
          </a:p>
          <a:p>
            <a:pPr algn="ctr"/>
            <a:r>
              <a:rPr lang="en-GB" b="1" dirty="0" smtClean="0"/>
              <a:t>ACS-UK: 79</a:t>
            </a:r>
            <a:endParaRPr lang="en-GB" b="1" dirty="0"/>
          </a:p>
        </p:txBody>
      </p:sp>
      <p:sp>
        <p:nvSpPr>
          <p:cNvPr id="3" name="TextBox 2"/>
          <p:cNvSpPr txBox="1"/>
          <p:nvPr/>
        </p:nvSpPr>
        <p:spPr>
          <a:xfrm>
            <a:off x="6372200" y="1386279"/>
            <a:ext cx="2376264" cy="1200329"/>
          </a:xfrm>
          <a:prstGeom prst="rect">
            <a:avLst/>
          </a:prstGeom>
          <a:noFill/>
        </p:spPr>
        <p:txBody>
          <a:bodyPr wrap="square" rtlCol="0">
            <a:spAutoFit/>
          </a:bodyPr>
          <a:lstStyle/>
          <a:p>
            <a:pPr algn="ctr"/>
            <a:r>
              <a:rPr lang="en-GB" dirty="0" smtClean="0"/>
              <a:t>First photographs were reviewed by occupational therapists at the Retreat Hospital</a:t>
            </a:r>
            <a:endParaRPr lang="en-GB" dirty="0"/>
          </a:p>
        </p:txBody>
      </p:sp>
      <p:pic>
        <p:nvPicPr>
          <p:cNvPr id="12290" name="Picture 2" descr="S:\Health and Life Sciences\Research\Individual staff folders\Alison LF\ACS\ACS photos taken autumn 2012\SAM_0515.JPG"/>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5998526" y="3284984"/>
            <a:ext cx="2363755" cy="1772816"/>
          </a:xfrm>
          <a:prstGeom prst="rect">
            <a:avLst/>
          </a:prstGeom>
          <a:noFill/>
          <a:ln w="19050">
            <a:solidFill>
              <a:schemeClr val="tx1"/>
            </a:solidFill>
          </a:ln>
          <a:extLst>
            <a:ext uri="{909E8E84-426E-40DD-AFC4-6F175D3DCCD1}">
              <a14:hiddenFill xmlns:a14="http://schemas.microsoft.com/office/drawing/2010/main" xmlns="">
                <a:solidFill>
                  <a:srgbClr val="FFFFFF"/>
                </a:solidFill>
              </a14:hiddenFill>
            </a:ext>
          </a:extLst>
        </p:spPr>
      </p:pic>
      <p:pic>
        <p:nvPicPr>
          <p:cNvPr id="12" name="Picture 4" descr="S:\Health and Life Sciences\Research\Individual staff folders\Alison LF\ACS\ACS photos taken autumn 2012\Photos taken by ALF\Voting 2.JPG"/>
          <p:cNvPicPr>
            <a:picLocks noChangeAspect="1" noChangeArrowheads="1"/>
          </p:cNvPicPr>
          <p:nvPr/>
        </p:nvPicPr>
        <p:blipFill>
          <a:blip r:embed="rId6">
            <a:extLst>
              <a:ext uri="{28A0092B-C50C-407E-A947-70E740481C1C}">
                <a14:useLocalDpi xmlns:a14="http://schemas.microsoft.com/office/drawing/2010/main" xmlns="" val="0"/>
              </a:ext>
            </a:extLst>
          </a:blip>
          <a:srcRect/>
          <a:stretch>
            <a:fillRect/>
          </a:stretch>
        </p:blipFill>
        <p:spPr bwMode="auto">
          <a:xfrm>
            <a:off x="5899654" y="2955079"/>
            <a:ext cx="2808486" cy="2107682"/>
          </a:xfrm>
          <a:prstGeom prst="rect">
            <a:avLst/>
          </a:prstGeom>
          <a:noFill/>
          <a:ln w="19050" cmpd="sng">
            <a:solidFill>
              <a:schemeClr val="tx1"/>
            </a:solidFill>
          </a:ln>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5703873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ppt_x"/>
                                          </p:val>
                                        </p:tav>
                                        <p:tav tm="100000">
                                          <p:val>
                                            <p:strVal val="#ppt_x"/>
                                          </p:val>
                                        </p:tav>
                                      </p:tavLst>
                                    </p:anim>
                                    <p:anim calcmode="lin" valueType="num">
                                      <p:cBhvr additive="base">
                                        <p:cTn id="1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29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ppt_x"/>
                                          </p:val>
                                        </p:tav>
                                        <p:tav tm="100000">
                                          <p:val>
                                            <p:strVal val="#ppt_x"/>
                                          </p:val>
                                        </p:tav>
                                      </p:tavLst>
                                    </p:anim>
                                    <p:anim calcmode="lin" valueType="num">
                                      <p:cBhvr additive="base">
                                        <p:cTn id="2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2050"/>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7"/>
                                        </p:tgtEl>
                                        <p:attrNameLst>
                                          <p:attrName>style.visibility</p:attrName>
                                        </p:attrNameLst>
                                      </p:cBhvr>
                                      <p:to>
                                        <p:strVal val="visible"/>
                                      </p:to>
                                    </p:set>
                                    <p:anim calcmode="lin" valueType="num">
                                      <p:cBhvr additive="base">
                                        <p:cTn id="37" dur="500" fill="hold"/>
                                        <p:tgtEl>
                                          <p:spTgt spid="7"/>
                                        </p:tgtEl>
                                        <p:attrNameLst>
                                          <p:attrName>ppt_x</p:attrName>
                                        </p:attrNameLst>
                                      </p:cBhvr>
                                      <p:tavLst>
                                        <p:tav tm="0">
                                          <p:val>
                                            <p:strVal val="#ppt_x"/>
                                          </p:val>
                                        </p:tav>
                                        <p:tav tm="100000">
                                          <p:val>
                                            <p:strVal val="#ppt_x"/>
                                          </p:val>
                                        </p:tav>
                                      </p:tavLst>
                                    </p:anim>
                                    <p:anim calcmode="lin" valueType="num">
                                      <p:cBhvr additive="base">
                                        <p:cTn id="3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0" end="0"/>
                                            </p:txEl>
                                          </p:spTgt>
                                        </p:tgtEl>
                                        <p:attrNameLst>
                                          <p:attrName>style.visibility</p:attrName>
                                        </p:attrNameLst>
                                      </p:cBhvr>
                                      <p:to>
                                        <p:strVal val="visible"/>
                                      </p:to>
                                    </p:set>
                                    <p:anim calcmode="lin" valueType="num">
                                      <p:cBhvr additive="base">
                                        <p:cTn id="4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1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43608" y="3212976"/>
            <a:ext cx="7632848" cy="2088232"/>
          </a:xfrm>
        </p:spPr>
        <p:txBody>
          <a:bodyPr>
            <a:noAutofit/>
          </a:bodyPr>
          <a:lstStyle/>
          <a:p>
            <a:r>
              <a:rPr lang="en-GB" sz="3200" b="1" dirty="0" smtClean="0">
                <a:latin typeface="+mn-lt"/>
              </a:rPr>
              <a:t>Activity Card Sort -United Kingdom </a:t>
            </a:r>
            <a:br>
              <a:rPr lang="en-GB" sz="3200" b="1" dirty="0" smtClean="0">
                <a:latin typeface="+mn-lt"/>
              </a:rPr>
            </a:br>
            <a:r>
              <a:rPr lang="en-GB" sz="3200" b="1" dirty="0" smtClean="0">
                <a:effectLst/>
                <a:latin typeface="+mn-lt"/>
              </a:rPr>
              <a:t>A Q-sort assessment</a:t>
            </a:r>
            <a:br>
              <a:rPr lang="en-GB" sz="3200" b="1" dirty="0" smtClean="0">
                <a:effectLst/>
                <a:latin typeface="+mn-lt"/>
              </a:rPr>
            </a:br>
            <a:r>
              <a:rPr lang="en-GB" sz="3200" b="1" dirty="0" smtClean="0">
                <a:effectLst/>
                <a:latin typeface="+mn-lt"/>
              </a:rPr>
              <a:t>Underpinning </a:t>
            </a:r>
            <a:r>
              <a:rPr lang="en-GB" sz="3200" b="1" dirty="0">
                <a:effectLst/>
                <a:latin typeface="+mn-lt"/>
              </a:rPr>
              <a:t>e</a:t>
            </a:r>
            <a:r>
              <a:rPr lang="en-GB" sz="3200" b="1" dirty="0" smtClean="0">
                <a:effectLst/>
                <a:latin typeface="+mn-lt"/>
              </a:rPr>
              <a:t>vidence base</a:t>
            </a:r>
            <a:r>
              <a:rPr lang="en-GB" sz="3200" b="1" dirty="0" smtClean="0">
                <a:effectLst/>
                <a:latin typeface="+mn-lt"/>
                <a:cs typeface="Arial" pitchFamily="34" charset="0"/>
              </a:rPr>
              <a:t/>
            </a:r>
            <a:br>
              <a:rPr lang="en-GB" sz="3200" b="1" dirty="0" smtClean="0">
                <a:effectLst/>
                <a:latin typeface="+mn-lt"/>
                <a:cs typeface="Arial" pitchFamily="34" charset="0"/>
              </a:rPr>
            </a:br>
            <a:endParaRPr lang="en-GB" sz="3200" b="1" dirty="0">
              <a:solidFill>
                <a:schemeClr val="accent3">
                  <a:lumMod val="75000"/>
                </a:schemeClr>
              </a:solidFill>
              <a:effectLst/>
              <a:latin typeface="+mn-lt"/>
            </a:endParaRPr>
          </a:p>
        </p:txBody>
      </p:sp>
      <p:sp>
        <p:nvSpPr>
          <p:cNvPr id="3" name="Subtitle 2"/>
          <p:cNvSpPr>
            <a:spLocks noGrp="1"/>
          </p:cNvSpPr>
          <p:nvPr>
            <p:ph type="subTitle" idx="1"/>
          </p:nvPr>
        </p:nvSpPr>
        <p:spPr>
          <a:xfrm>
            <a:off x="1115616" y="4941168"/>
            <a:ext cx="7416824" cy="1440160"/>
          </a:xfrm>
        </p:spPr>
        <p:txBody>
          <a:bodyPr>
            <a:normAutofit/>
          </a:bodyPr>
          <a:lstStyle/>
          <a:p>
            <a:endParaRPr lang="en-GB" b="1" dirty="0">
              <a:solidFill>
                <a:srgbClr val="00B0F0"/>
              </a:solidFill>
            </a:endParaRPr>
          </a:p>
        </p:txBody>
      </p:sp>
      <p:pic>
        <p:nvPicPr>
          <p:cNvPr id="1026" name="Picture 2" descr="S:\Health and Life Sciences\Research\Individual staff folders\Alison LF\ACS\10_07_11 - ACS Photography Session 2\014.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860032" y="188640"/>
            <a:ext cx="1755522" cy="2340696"/>
          </a:xfrm>
          <a:prstGeom prst="rect">
            <a:avLst/>
          </a:prstGeom>
          <a:noFill/>
          <a:ln w="19050">
            <a:solidFill>
              <a:schemeClr val="tx1"/>
            </a:solidFill>
          </a:ln>
          <a:extLst>
            <a:ext uri="{909E8E84-426E-40DD-AFC4-6F175D3DCCD1}">
              <a14:hiddenFill xmlns:a14="http://schemas.microsoft.com/office/drawing/2010/main" xmlns="">
                <a:solidFill>
                  <a:srgbClr val="FFFFFF"/>
                </a:solidFill>
              </a14:hiddenFill>
            </a:ext>
          </a:extLst>
        </p:spPr>
      </p:pic>
      <p:pic>
        <p:nvPicPr>
          <p:cNvPr id="8" name="Picture 2" descr="S:\Health and Life Sciences\Research\Individual staff folders\Alison LF\ACS\23_06_11 - ACS Photography Session 1\DSC_0183.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7020272" y="188640"/>
            <a:ext cx="1566786" cy="2340696"/>
          </a:xfrm>
          <a:prstGeom prst="rect">
            <a:avLst/>
          </a:prstGeom>
          <a:noFill/>
          <a:ln w="19050">
            <a:solidFill>
              <a:schemeClr val="tx1"/>
            </a:solidFill>
          </a:ln>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88326898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GB" dirty="0" smtClean="0"/>
              <a:t/>
            </a:r>
            <a:br>
              <a:rPr lang="en-GB" dirty="0" smtClean="0"/>
            </a:br>
            <a:r>
              <a:rPr lang="en-GB" b="1" dirty="0" smtClean="0"/>
              <a:t>So </a:t>
            </a:r>
            <a:r>
              <a:rPr lang="en-GB" b="1" dirty="0"/>
              <a:t>what is Reliability?</a:t>
            </a:r>
            <a:endParaRPr lang="en-GB" b="1" dirty="0">
              <a:effectLst>
                <a:outerShdw blurRad="38100" dist="38100" dir="2700000" algn="tl">
                  <a:srgbClr val="000000">
                    <a:alpha val="43137"/>
                  </a:srgbClr>
                </a:outerShdw>
              </a:effectLst>
            </a:endParaRPr>
          </a:p>
        </p:txBody>
      </p:sp>
      <p:sp>
        <p:nvSpPr>
          <p:cNvPr id="8" name="Content Placeholder 7"/>
          <p:cNvSpPr>
            <a:spLocks noGrp="1"/>
          </p:cNvSpPr>
          <p:nvPr>
            <p:ph idx="1"/>
          </p:nvPr>
        </p:nvSpPr>
        <p:spPr/>
        <p:txBody>
          <a:bodyPr/>
          <a:lstStyle/>
          <a:p>
            <a:endParaRPr lang="en-GB" dirty="0"/>
          </a:p>
          <a:p>
            <a:r>
              <a:rPr lang="en-GB" dirty="0" smtClean="0"/>
              <a:t>Reliability refers to the stability of test scores overtime and across different examiners </a:t>
            </a:r>
            <a:br>
              <a:rPr lang="en-GB" dirty="0" smtClean="0"/>
            </a:br>
            <a:r>
              <a:rPr lang="en-GB" dirty="0" smtClean="0"/>
              <a:t>					</a:t>
            </a:r>
            <a:r>
              <a:rPr lang="en-GB" sz="2000" dirty="0" smtClean="0"/>
              <a:t>(de Clive-Lowe, 1996)</a:t>
            </a:r>
            <a:br>
              <a:rPr lang="en-GB" sz="2000" dirty="0" smtClean="0"/>
            </a:br>
            <a:endParaRPr lang="en-GB" sz="2000" dirty="0" smtClean="0"/>
          </a:p>
          <a:p>
            <a:r>
              <a:rPr lang="en-GB" b="1" dirty="0" smtClean="0"/>
              <a:t>Repeatability: </a:t>
            </a:r>
            <a:r>
              <a:rPr lang="en-GB" dirty="0" smtClean="0"/>
              <a:t>how consistently an assessment can repeat results over time.</a:t>
            </a:r>
          </a:p>
          <a:p>
            <a:endParaRPr lang="en-GB" dirty="0"/>
          </a:p>
        </p:txBody>
      </p:sp>
    </p:spTree>
    <p:extLst>
      <p:ext uri="{BB962C8B-B14F-4D97-AF65-F5344CB8AC3E}">
        <p14:creationId xmlns:p14="http://schemas.microsoft.com/office/powerpoint/2010/main" xmlns="" val="10466503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normAutofit/>
          </a:bodyPr>
          <a:lstStyle/>
          <a:p>
            <a:pPr eaLnBrk="1" hangingPunct="1"/>
            <a:r>
              <a:rPr lang="en-GB" dirty="0" smtClean="0"/>
              <a:t>Reliability</a:t>
            </a:r>
          </a:p>
        </p:txBody>
      </p:sp>
      <p:sp>
        <p:nvSpPr>
          <p:cNvPr id="46083" name="Rectangle 3"/>
          <p:cNvSpPr>
            <a:spLocks noGrp="1" noChangeArrowheads="1"/>
          </p:cNvSpPr>
          <p:nvPr>
            <p:ph type="body" idx="1"/>
          </p:nvPr>
        </p:nvSpPr>
        <p:spPr/>
        <p:txBody>
          <a:bodyPr>
            <a:normAutofit lnSpcReduction="10000"/>
          </a:bodyPr>
          <a:lstStyle/>
          <a:p>
            <a:r>
              <a:rPr lang="en-GB" sz="2800" dirty="0" smtClean="0"/>
              <a:t>There </a:t>
            </a:r>
            <a:r>
              <a:rPr lang="en-GB" sz="2800" dirty="0"/>
              <a:t>are several types of </a:t>
            </a:r>
            <a:r>
              <a:rPr lang="en-GB" sz="2800" dirty="0" smtClean="0"/>
              <a:t>reliability. </a:t>
            </a:r>
            <a:r>
              <a:rPr lang="en-GB" sz="2800" dirty="0"/>
              <a:t>The relevance of a particular </a:t>
            </a:r>
            <a:r>
              <a:rPr lang="en-GB" sz="2800" dirty="0" smtClean="0"/>
              <a:t>reliability </a:t>
            </a:r>
            <a:r>
              <a:rPr lang="en-GB" sz="2800" dirty="0"/>
              <a:t>study depends on the purpose of the assessment</a:t>
            </a:r>
            <a:r>
              <a:rPr lang="en-GB" sz="2800" dirty="0" smtClean="0"/>
              <a:t>.</a:t>
            </a:r>
          </a:p>
          <a:p>
            <a:r>
              <a:rPr lang="en-GB" sz="2800" dirty="0" smtClean="0"/>
              <a:t>Inter-rater and test-retest reliability studies are quantitative, correlation design</a:t>
            </a:r>
          </a:p>
          <a:p>
            <a:r>
              <a:rPr lang="en-GB" sz="2800" dirty="0"/>
              <a:t>N</a:t>
            </a:r>
            <a:r>
              <a:rPr lang="en-GB" sz="2800" dirty="0" smtClean="0"/>
              <a:t>on-experimental</a:t>
            </a:r>
            <a:r>
              <a:rPr lang="en-GB" sz="2800" dirty="0"/>
              <a:t>, with data collected on two or more variables and the relationship explored </a:t>
            </a:r>
            <a:r>
              <a:rPr lang="en-GB" sz="2800" dirty="0" smtClean="0"/>
              <a:t/>
            </a:r>
            <a:br>
              <a:rPr lang="en-GB" sz="2800" dirty="0" smtClean="0"/>
            </a:br>
            <a:r>
              <a:rPr lang="en-GB" sz="2800" dirty="0" smtClean="0"/>
              <a:t>	</a:t>
            </a:r>
            <a:r>
              <a:rPr lang="en-GB" sz="1900" dirty="0" smtClean="0"/>
              <a:t>(</a:t>
            </a:r>
            <a:r>
              <a:rPr lang="en-GB" sz="1900" dirty="0"/>
              <a:t>Grady and Wallston as cited in Sim and Wright, 2000 p70</a:t>
            </a:r>
            <a:r>
              <a:rPr lang="en-GB" sz="1900" dirty="0" smtClean="0"/>
              <a:t>)</a:t>
            </a:r>
          </a:p>
          <a:p>
            <a:r>
              <a:rPr lang="en-GB" sz="2800" dirty="0" smtClean="0"/>
              <a:t>Seek to </a:t>
            </a:r>
            <a:r>
              <a:rPr lang="en-GB" sz="2800" dirty="0"/>
              <a:t>establish the relationship between different test administrators </a:t>
            </a:r>
            <a:r>
              <a:rPr lang="en-GB" sz="2800" dirty="0" smtClean="0"/>
              <a:t>or </a:t>
            </a:r>
            <a:r>
              <a:rPr lang="en-GB" sz="2800" dirty="0"/>
              <a:t>the time between assessments.</a:t>
            </a:r>
            <a:endParaRPr lang="en-GB" sz="2800" dirty="0" smtClean="0"/>
          </a:p>
          <a:p>
            <a:pPr marL="0" indent="0" eaLnBrk="1" hangingPunct="1">
              <a:buNone/>
            </a:pPr>
            <a:endParaRPr lang="en-GB" sz="2600" dirty="0" smtClean="0"/>
          </a:p>
        </p:txBody>
      </p:sp>
    </p:spTree>
    <p:extLst>
      <p:ext uri="{BB962C8B-B14F-4D97-AF65-F5344CB8AC3E}">
        <p14:creationId xmlns:p14="http://schemas.microsoft.com/office/powerpoint/2010/main" xmlns="" val="32482100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608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608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608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608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3" grpId="0"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Why is reliability important to occupational therapists?</a:t>
            </a:r>
            <a:endParaRPr lang="en-GB" dirty="0"/>
          </a:p>
        </p:txBody>
      </p:sp>
      <p:sp>
        <p:nvSpPr>
          <p:cNvPr id="3" name="Content Placeholder 2"/>
          <p:cNvSpPr>
            <a:spLocks noGrp="1"/>
          </p:cNvSpPr>
          <p:nvPr>
            <p:ph idx="1"/>
          </p:nvPr>
        </p:nvSpPr>
        <p:spPr>
          <a:xfrm>
            <a:off x="1403648" y="1700808"/>
            <a:ext cx="7498080" cy="4800600"/>
          </a:xfrm>
        </p:spPr>
        <p:txBody>
          <a:bodyPr/>
          <a:lstStyle/>
          <a:p>
            <a:r>
              <a:rPr lang="en-GB" dirty="0" smtClean="0"/>
              <a:t>The implications of false positive and false negative results</a:t>
            </a:r>
          </a:p>
          <a:p>
            <a:r>
              <a:rPr lang="en-GB" dirty="0" smtClean="0"/>
              <a:t>The implications of not detecting clinically important change</a:t>
            </a:r>
          </a:p>
          <a:p>
            <a:r>
              <a:rPr lang="en-GB" dirty="0" smtClean="0"/>
              <a:t>How much error is acceptable? </a:t>
            </a:r>
          </a:p>
          <a:p>
            <a:r>
              <a:rPr lang="en-GB" dirty="0" smtClean="0"/>
              <a:t>Error owing to practice effects</a:t>
            </a:r>
          </a:p>
          <a:p>
            <a:r>
              <a:rPr lang="en-GB" dirty="0" smtClean="0"/>
              <a:t>Error owing to rater (therapist)  variation in test administration and scoring</a:t>
            </a:r>
            <a:endParaRPr lang="en-GB" dirty="0"/>
          </a:p>
        </p:txBody>
      </p:sp>
    </p:spTree>
    <p:extLst>
      <p:ext uri="{BB962C8B-B14F-4D97-AF65-F5344CB8AC3E}">
        <p14:creationId xmlns:p14="http://schemas.microsoft.com/office/powerpoint/2010/main" xmlns="" val="32987560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GB" sz="3200" b="1" dirty="0" smtClean="0">
                <a:effectLst/>
              </a:rPr>
              <a:t>Reliability study: Students as Co-Researchers (SCoRe)</a:t>
            </a:r>
            <a:endParaRPr lang="en-GB" sz="3200" b="1" dirty="0">
              <a:effectLst/>
            </a:endParaRPr>
          </a:p>
        </p:txBody>
      </p:sp>
      <p:sp>
        <p:nvSpPr>
          <p:cNvPr id="5" name="Content Placeholder 4"/>
          <p:cNvSpPr>
            <a:spLocks noGrp="1"/>
          </p:cNvSpPr>
          <p:nvPr>
            <p:ph idx="1"/>
          </p:nvPr>
        </p:nvSpPr>
        <p:spPr/>
        <p:txBody>
          <a:bodyPr>
            <a:normAutofit fontScale="55000" lnSpcReduction="20000"/>
          </a:bodyPr>
          <a:lstStyle/>
          <a:p>
            <a:pPr>
              <a:lnSpc>
                <a:spcPct val="120000"/>
              </a:lnSpc>
            </a:pPr>
            <a:r>
              <a:rPr lang="en-GB" dirty="0" smtClean="0"/>
              <a:t>12 x 3</a:t>
            </a:r>
            <a:r>
              <a:rPr lang="en-GB" baseline="30000" dirty="0" smtClean="0"/>
              <a:t>rd</a:t>
            </a:r>
            <a:r>
              <a:rPr lang="en-GB" dirty="0" smtClean="0"/>
              <a:t> year BHSc(Hons) Occupational Therapy students</a:t>
            </a:r>
          </a:p>
          <a:p>
            <a:pPr>
              <a:lnSpc>
                <a:spcPct val="120000"/>
              </a:lnSpc>
            </a:pPr>
            <a:r>
              <a:rPr lang="en-GB" dirty="0" smtClean="0"/>
              <a:t>Collaborated in this study for their final year project</a:t>
            </a:r>
          </a:p>
          <a:p>
            <a:pPr>
              <a:lnSpc>
                <a:spcPct val="120000"/>
              </a:lnSpc>
            </a:pPr>
            <a:r>
              <a:rPr lang="en-GB" dirty="0"/>
              <a:t>Focus is on students and tutors collaborating </a:t>
            </a:r>
            <a:r>
              <a:rPr lang="en-GB" dirty="0" smtClean="0"/>
              <a:t>in a research team </a:t>
            </a:r>
          </a:p>
          <a:p>
            <a:pPr>
              <a:lnSpc>
                <a:spcPct val="120000"/>
              </a:lnSpc>
            </a:pPr>
            <a:r>
              <a:rPr lang="en-GB" dirty="0" smtClean="0"/>
              <a:t>Provides students with an experience of gaining ethical approval, participant recruitment and consent procedures, administering and scoring the ACS-UK, conducting a semi-structured interview, transcribing and data analysis.</a:t>
            </a:r>
          </a:p>
          <a:p>
            <a:pPr>
              <a:lnSpc>
                <a:spcPct val="120000"/>
              </a:lnSpc>
            </a:pPr>
            <a:r>
              <a:rPr lang="en-GB" dirty="0" smtClean="0"/>
              <a:t>Pedagogic </a:t>
            </a:r>
            <a:r>
              <a:rPr lang="en-GB" dirty="0"/>
              <a:t>drivers = Research informed Teaching (RiT) and Enquiry Based Learning (EBL). </a:t>
            </a:r>
          </a:p>
          <a:p>
            <a:pPr>
              <a:lnSpc>
                <a:spcPct val="120000"/>
              </a:lnSpc>
            </a:pPr>
            <a:r>
              <a:rPr lang="en-GB" dirty="0" smtClean="0"/>
              <a:t>Professional </a:t>
            </a:r>
            <a:r>
              <a:rPr lang="en-GB" dirty="0"/>
              <a:t>drivers = evidence based </a:t>
            </a:r>
            <a:r>
              <a:rPr lang="en-GB" dirty="0" smtClean="0"/>
              <a:t>practice</a:t>
            </a:r>
            <a:endParaRPr lang="en-GB" dirty="0"/>
          </a:p>
          <a:p>
            <a:pPr>
              <a:lnSpc>
                <a:spcPct val="120000"/>
              </a:lnSpc>
            </a:pPr>
            <a:r>
              <a:rPr lang="en-GB" dirty="0" smtClean="0"/>
              <a:t>Level 3 module in our new curriculum ‘Contributing to the Evidence Base’</a:t>
            </a:r>
          </a:p>
          <a:p>
            <a:pPr>
              <a:lnSpc>
                <a:spcPct val="120000"/>
              </a:lnSpc>
            </a:pPr>
            <a:r>
              <a:rPr lang="en-GB" dirty="0" smtClean="0"/>
              <a:t>Assignment 5000 word written assignment in the format of a BJOT article </a:t>
            </a:r>
            <a:endParaRPr lang="en-GB" dirty="0"/>
          </a:p>
        </p:txBody>
      </p:sp>
      <p:pic>
        <p:nvPicPr>
          <p:cNvPr id="6" name="Picture 5" descr="S:\Health and Life Sciences\Research\Individual staff folders\Alison LF\ACS\Dissertation Photos\18. Childcare, Babysitting.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876256" y="5445224"/>
            <a:ext cx="1656184" cy="1242138"/>
          </a:xfrm>
          <a:prstGeom prst="rect">
            <a:avLst/>
          </a:prstGeom>
          <a:noFill/>
          <a:ln w="25400">
            <a:solidFill>
              <a:schemeClr val="tx1"/>
            </a:solidFill>
          </a:ln>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215595853"/>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dirty="0" smtClean="0">
                <a:effectLst/>
              </a:rPr>
              <a:t>Acknowledgements for the Reliability study</a:t>
            </a:r>
            <a:endParaRPr lang="en-GB" sz="2800" dirty="0">
              <a:effectLst/>
            </a:endParaRPr>
          </a:p>
        </p:txBody>
      </p:sp>
      <p:sp>
        <p:nvSpPr>
          <p:cNvPr id="3" name="Content Placeholder 2"/>
          <p:cNvSpPr>
            <a:spLocks noGrp="1"/>
          </p:cNvSpPr>
          <p:nvPr>
            <p:ph idx="1"/>
          </p:nvPr>
        </p:nvSpPr>
        <p:spPr/>
        <p:txBody>
          <a:bodyPr>
            <a:normAutofit fontScale="62500" lnSpcReduction="20000"/>
          </a:bodyPr>
          <a:lstStyle/>
          <a:p>
            <a:pPr marL="82296" indent="0">
              <a:lnSpc>
                <a:spcPct val="120000"/>
              </a:lnSpc>
              <a:buNone/>
            </a:pPr>
            <a:r>
              <a:rPr lang="en-GB" dirty="0"/>
              <a:t>With thanks to: </a:t>
            </a:r>
            <a:endParaRPr lang="en-GB" dirty="0" smtClean="0"/>
          </a:p>
          <a:p>
            <a:pPr>
              <a:lnSpc>
                <a:spcPct val="120000"/>
              </a:lnSpc>
            </a:pPr>
            <a:r>
              <a:rPr lang="en-GB" dirty="0" smtClean="0"/>
              <a:t>The </a:t>
            </a:r>
            <a:r>
              <a:rPr lang="en-GB" dirty="0"/>
              <a:t>34 participants who gave up their time to participate in this </a:t>
            </a:r>
            <a:r>
              <a:rPr lang="en-GB" dirty="0" smtClean="0"/>
              <a:t>study</a:t>
            </a:r>
          </a:p>
          <a:p>
            <a:pPr>
              <a:lnSpc>
                <a:spcPct val="120000"/>
              </a:lnSpc>
            </a:pPr>
            <a:r>
              <a:rPr lang="en-GB" dirty="0" smtClean="0"/>
              <a:t>Maria </a:t>
            </a:r>
            <a:r>
              <a:rPr lang="en-GB" dirty="0"/>
              <a:t>Pickard (Occupational Therapist at Age UK) who gave her full supported  and acted as gate </a:t>
            </a:r>
            <a:r>
              <a:rPr lang="en-GB" dirty="0" smtClean="0"/>
              <a:t>keeper</a:t>
            </a:r>
          </a:p>
          <a:p>
            <a:pPr>
              <a:lnSpc>
                <a:spcPct val="120000"/>
              </a:lnSpc>
            </a:pPr>
            <a:r>
              <a:rPr lang="en-GB" dirty="0" smtClean="0"/>
              <a:t>The </a:t>
            </a:r>
            <a:r>
              <a:rPr lang="en-GB" dirty="0"/>
              <a:t>staff and volunteers at Age UK who assisted with participant recruitment </a:t>
            </a:r>
            <a:endParaRPr lang="en-GB" dirty="0" smtClean="0"/>
          </a:p>
          <a:p>
            <a:pPr>
              <a:lnSpc>
                <a:spcPct val="120000"/>
              </a:lnSpc>
            </a:pPr>
            <a:r>
              <a:rPr lang="en-GB" dirty="0" smtClean="0"/>
              <a:t>The </a:t>
            </a:r>
            <a:r>
              <a:rPr lang="en-GB" dirty="0"/>
              <a:t>students 2014/15 who collected the data from sample 1: Kris Barker, Oliver Black, Claire Buckley, Jonathan Jackson, Alice Lloyd-Jones, Kari Milsom and Lucy Thomas. </a:t>
            </a:r>
            <a:endParaRPr lang="en-GB" dirty="0" smtClean="0"/>
          </a:p>
          <a:p>
            <a:pPr>
              <a:lnSpc>
                <a:spcPct val="120000"/>
              </a:lnSpc>
            </a:pPr>
            <a:r>
              <a:rPr lang="en-GB" dirty="0" smtClean="0"/>
              <a:t>The students </a:t>
            </a:r>
            <a:r>
              <a:rPr lang="en-GB" dirty="0"/>
              <a:t>2015/16 who collected the data from sample 2: Dritero Kastrati, Christine Mueller, Philippa Price and Sophie Storr  support</a:t>
            </a:r>
          </a:p>
          <a:p>
            <a:pPr marL="82296" indent="0">
              <a:buNone/>
            </a:pPr>
            <a:endParaRPr lang="en-GB" dirty="0"/>
          </a:p>
        </p:txBody>
      </p:sp>
    </p:spTree>
    <p:extLst>
      <p:ext uri="{BB962C8B-B14F-4D97-AF65-F5344CB8AC3E}">
        <p14:creationId xmlns:p14="http://schemas.microsoft.com/office/powerpoint/2010/main" xmlns="" val="2530115469"/>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Sample and method</a:t>
            </a:r>
            <a:endParaRPr lang="en-GB" dirty="0"/>
          </a:p>
        </p:txBody>
      </p:sp>
      <p:sp>
        <p:nvSpPr>
          <p:cNvPr id="3" name="Content Placeholder 2"/>
          <p:cNvSpPr>
            <a:spLocks noGrp="1"/>
          </p:cNvSpPr>
          <p:nvPr>
            <p:ph idx="1"/>
          </p:nvPr>
        </p:nvSpPr>
        <p:spPr/>
        <p:txBody>
          <a:bodyPr>
            <a:normAutofit fontScale="92500" lnSpcReduction="20000"/>
          </a:bodyPr>
          <a:lstStyle/>
          <a:p>
            <a:r>
              <a:rPr lang="en-GB" dirty="0"/>
              <a:t>A convenience sample was recruited through local community organisations. Sample 1 and 2 comprised 17 participants in each </a:t>
            </a:r>
            <a:r>
              <a:rPr lang="en-GB" dirty="0" smtClean="0"/>
              <a:t>sample</a:t>
            </a:r>
            <a:r>
              <a:rPr lang="en-GB" dirty="0"/>
              <a:t> </a:t>
            </a:r>
            <a:r>
              <a:rPr lang="en-GB" dirty="0" smtClean="0"/>
              <a:t>(total N = 34)</a:t>
            </a:r>
          </a:p>
          <a:p>
            <a:r>
              <a:rPr lang="en-GB" dirty="0" smtClean="0"/>
              <a:t>Participants </a:t>
            </a:r>
            <a:r>
              <a:rPr lang="en-GB" dirty="0"/>
              <a:t>completed the ACS-UK three times. </a:t>
            </a:r>
            <a:endParaRPr lang="en-GB" dirty="0" smtClean="0"/>
          </a:p>
          <a:p>
            <a:r>
              <a:rPr lang="en-GB" dirty="0" smtClean="0"/>
              <a:t>To </a:t>
            </a:r>
            <a:r>
              <a:rPr lang="en-GB" dirty="0"/>
              <a:t>establish inter-rater reliability ACS-UK was administered twice on the first day, by two different student researchers. </a:t>
            </a:r>
            <a:endParaRPr lang="en-GB" dirty="0" smtClean="0"/>
          </a:p>
          <a:p>
            <a:r>
              <a:rPr lang="en-GB" dirty="0" smtClean="0"/>
              <a:t>To </a:t>
            </a:r>
            <a:r>
              <a:rPr lang="en-GB" dirty="0"/>
              <a:t>establish test-retest reliability, it was administered the third time, by the first student, approximately two weeks later.</a:t>
            </a:r>
          </a:p>
          <a:p>
            <a:endParaRPr lang="en-GB" dirty="0"/>
          </a:p>
        </p:txBody>
      </p:sp>
    </p:spTree>
    <p:extLst>
      <p:ext uri="{BB962C8B-B14F-4D97-AF65-F5344CB8AC3E}">
        <p14:creationId xmlns:p14="http://schemas.microsoft.com/office/powerpoint/2010/main" xmlns="" val="3953299206"/>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xmlns="" val="3084779646"/>
              </p:ext>
            </p:extLst>
          </p:nvPr>
        </p:nvGraphicFramePr>
        <p:xfrm>
          <a:off x="2123728" y="116618"/>
          <a:ext cx="6120680" cy="6630203"/>
        </p:xfrm>
        <a:graphic>
          <a:graphicData uri="http://schemas.openxmlformats.org/drawingml/2006/table">
            <a:tbl>
              <a:tblPr firstRow="1" firstCol="1" bandRow="1">
                <a:tableStyleId>{5C22544A-7EE6-4342-B048-85BDC9FD1C3A}</a:tableStyleId>
              </a:tblPr>
              <a:tblGrid>
                <a:gridCol w="2944162"/>
                <a:gridCol w="415998"/>
                <a:gridCol w="740214"/>
                <a:gridCol w="508138"/>
                <a:gridCol w="1512168"/>
              </a:tblGrid>
              <a:tr h="132898">
                <a:tc>
                  <a:txBody>
                    <a:bodyPr/>
                    <a:lstStyle/>
                    <a:p>
                      <a:pPr>
                        <a:lnSpc>
                          <a:spcPct val="107000"/>
                        </a:lnSpc>
                        <a:spcAft>
                          <a:spcPts val="0"/>
                        </a:spcAft>
                      </a:pPr>
                      <a:r>
                        <a:rPr lang="en-GB" sz="800" dirty="0">
                          <a:effectLst/>
                        </a:rPr>
                        <a:t> </a:t>
                      </a:r>
                      <a:endParaRPr lang="en-GB" sz="800" dirty="0">
                        <a:effectLst/>
                        <a:latin typeface="Calibri"/>
                        <a:ea typeface="Calibri"/>
                        <a:cs typeface="Arial"/>
                      </a:endParaRPr>
                    </a:p>
                  </a:txBody>
                  <a:tcPr marL="48533" marR="48533" marT="0" marB="0" anchor="b"/>
                </a:tc>
                <a:tc gridSpan="2">
                  <a:txBody>
                    <a:bodyPr/>
                    <a:lstStyle/>
                    <a:p>
                      <a:pPr algn="ctr">
                        <a:lnSpc>
                          <a:spcPct val="107000"/>
                        </a:lnSpc>
                        <a:spcAft>
                          <a:spcPts val="0"/>
                        </a:spcAft>
                      </a:pPr>
                      <a:r>
                        <a:rPr lang="en-GB" sz="800" dirty="0">
                          <a:effectLst/>
                        </a:rPr>
                        <a:t>Sample 1</a:t>
                      </a:r>
                      <a:endParaRPr lang="en-GB" sz="800" dirty="0">
                        <a:effectLst/>
                        <a:latin typeface="Calibri"/>
                        <a:ea typeface="Calibri"/>
                        <a:cs typeface="Arial"/>
                      </a:endParaRPr>
                    </a:p>
                  </a:txBody>
                  <a:tcPr marL="48533" marR="48533" marT="0" marB="0" anchor="b"/>
                </a:tc>
                <a:tc hMerge="1">
                  <a:txBody>
                    <a:bodyPr/>
                    <a:lstStyle/>
                    <a:p>
                      <a:endParaRPr lang="en-GB"/>
                    </a:p>
                  </a:txBody>
                  <a:tcPr/>
                </a:tc>
                <a:tc gridSpan="2">
                  <a:txBody>
                    <a:bodyPr/>
                    <a:lstStyle/>
                    <a:p>
                      <a:pPr algn="ctr">
                        <a:lnSpc>
                          <a:spcPct val="107000"/>
                        </a:lnSpc>
                        <a:spcAft>
                          <a:spcPts val="0"/>
                        </a:spcAft>
                      </a:pPr>
                      <a:r>
                        <a:rPr lang="en-GB" sz="800" dirty="0">
                          <a:effectLst/>
                        </a:rPr>
                        <a:t>Sample 2</a:t>
                      </a:r>
                      <a:endParaRPr lang="en-GB" sz="800" dirty="0">
                        <a:effectLst/>
                        <a:latin typeface="Calibri"/>
                        <a:ea typeface="Calibri"/>
                        <a:cs typeface="Arial"/>
                      </a:endParaRPr>
                    </a:p>
                  </a:txBody>
                  <a:tcPr marL="48533" marR="48533" marT="0" marB="0" anchor="b"/>
                </a:tc>
                <a:tc hMerge="1">
                  <a:txBody>
                    <a:bodyPr/>
                    <a:lstStyle/>
                    <a:p>
                      <a:endParaRPr lang="en-GB"/>
                    </a:p>
                  </a:txBody>
                  <a:tcPr/>
                </a:tc>
              </a:tr>
              <a:tr h="385960">
                <a:tc>
                  <a:txBody>
                    <a:bodyPr/>
                    <a:lstStyle/>
                    <a:p>
                      <a:pPr>
                        <a:lnSpc>
                          <a:spcPct val="107000"/>
                        </a:lnSpc>
                        <a:spcAft>
                          <a:spcPts val="0"/>
                        </a:spcAft>
                      </a:pPr>
                      <a:r>
                        <a:rPr lang="en-GB" sz="1200" dirty="0">
                          <a:effectLst/>
                        </a:rPr>
                        <a:t>Variable</a:t>
                      </a:r>
                      <a:endParaRPr lang="en-GB" sz="1200" dirty="0">
                        <a:effectLst/>
                        <a:latin typeface="Calibri"/>
                        <a:ea typeface="Calibri"/>
                        <a:cs typeface="Arial"/>
                      </a:endParaRPr>
                    </a:p>
                  </a:txBody>
                  <a:tcPr marL="48533" marR="48533" marT="0" marB="0" anchor="b"/>
                </a:tc>
                <a:tc>
                  <a:txBody>
                    <a:bodyPr/>
                    <a:lstStyle/>
                    <a:p>
                      <a:pPr>
                        <a:lnSpc>
                          <a:spcPct val="107000"/>
                        </a:lnSpc>
                        <a:spcAft>
                          <a:spcPts val="0"/>
                        </a:spcAft>
                      </a:pPr>
                      <a:r>
                        <a:rPr lang="en-GB" sz="1200" dirty="0">
                          <a:effectLst/>
                        </a:rPr>
                        <a:t>Total</a:t>
                      </a:r>
                      <a:endParaRPr lang="en-GB" sz="1200" dirty="0">
                        <a:effectLst/>
                        <a:latin typeface="Calibri"/>
                        <a:ea typeface="Calibri"/>
                        <a:cs typeface="Arial"/>
                      </a:endParaRPr>
                    </a:p>
                  </a:txBody>
                  <a:tcPr marL="48533" marR="48533" marT="0" marB="0" anchor="b"/>
                </a:tc>
                <a:tc>
                  <a:txBody>
                    <a:bodyPr/>
                    <a:lstStyle/>
                    <a:p>
                      <a:pPr>
                        <a:lnSpc>
                          <a:spcPct val="107000"/>
                        </a:lnSpc>
                        <a:spcAft>
                          <a:spcPts val="0"/>
                        </a:spcAft>
                      </a:pPr>
                      <a:r>
                        <a:rPr lang="en-GB" sz="1200" dirty="0">
                          <a:effectLst/>
                        </a:rPr>
                        <a:t>% (2.d.p)</a:t>
                      </a:r>
                      <a:endParaRPr lang="en-GB" sz="1200" dirty="0">
                        <a:effectLst/>
                        <a:latin typeface="Calibri"/>
                        <a:ea typeface="Calibri"/>
                        <a:cs typeface="Arial"/>
                      </a:endParaRPr>
                    </a:p>
                  </a:txBody>
                  <a:tcPr marL="48533" marR="48533" marT="0" marB="0" anchor="b"/>
                </a:tc>
                <a:tc>
                  <a:txBody>
                    <a:bodyPr/>
                    <a:lstStyle/>
                    <a:p>
                      <a:pPr>
                        <a:lnSpc>
                          <a:spcPct val="107000"/>
                        </a:lnSpc>
                        <a:spcAft>
                          <a:spcPts val="0"/>
                        </a:spcAft>
                      </a:pPr>
                      <a:r>
                        <a:rPr lang="en-GB" sz="1200" dirty="0">
                          <a:effectLst/>
                        </a:rPr>
                        <a:t>Total</a:t>
                      </a:r>
                      <a:endParaRPr lang="en-GB" sz="1200" dirty="0">
                        <a:effectLst/>
                        <a:latin typeface="Calibri"/>
                        <a:ea typeface="Calibri"/>
                        <a:cs typeface="Arial"/>
                      </a:endParaRPr>
                    </a:p>
                  </a:txBody>
                  <a:tcPr marL="48533" marR="48533" marT="0" marB="0" anchor="b"/>
                </a:tc>
                <a:tc>
                  <a:txBody>
                    <a:bodyPr/>
                    <a:lstStyle/>
                    <a:p>
                      <a:pPr>
                        <a:lnSpc>
                          <a:spcPct val="107000"/>
                        </a:lnSpc>
                        <a:spcAft>
                          <a:spcPts val="0"/>
                        </a:spcAft>
                      </a:pPr>
                      <a:r>
                        <a:rPr lang="en-GB" sz="1200" dirty="0">
                          <a:effectLst/>
                        </a:rPr>
                        <a:t>% (2.d.p.)</a:t>
                      </a:r>
                      <a:endParaRPr lang="en-GB" sz="1200" dirty="0">
                        <a:effectLst/>
                        <a:latin typeface="Calibri"/>
                        <a:ea typeface="Calibri"/>
                        <a:cs typeface="Arial"/>
                      </a:endParaRPr>
                    </a:p>
                  </a:txBody>
                  <a:tcPr marL="48533" marR="48533" marT="0" marB="0" anchor="b"/>
                </a:tc>
              </a:tr>
              <a:tr h="197239">
                <a:tc gridSpan="5">
                  <a:txBody>
                    <a:bodyPr/>
                    <a:lstStyle/>
                    <a:p>
                      <a:pPr>
                        <a:lnSpc>
                          <a:spcPct val="107000"/>
                        </a:lnSpc>
                        <a:spcAft>
                          <a:spcPts val="0"/>
                        </a:spcAft>
                      </a:pPr>
                      <a:r>
                        <a:rPr lang="en-GB" sz="1200" dirty="0">
                          <a:effectLst/>
                        </a:rPr>
                        <a:t>Gender:</a:t>
                      </a:r>
                      <a:endParaRPr lang="en-GB" sz="1200" dirty="0">
                        <a:effectLst/>
                        <a:latin typeface="Calibri"/>
                        <a:ea typeface="Calibri"/>
                        <a:cs typeface="Arial"/>
                      </a:endParaRPr>
                    </a:p>
                  </a:txBody>
                  <a:tcPr marL="48533" marR="48533" marT="0" marB="0" anchor="b"/>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r>
              <a:tr h="197239">
                <a:tc>
                  <a:txBody>
                    <a:bodyPr/>
                    <a:lstStyle/>
                    <a:p>
                      <a:pPr>
                        <a:lnSpc>
                          <a:spcPct val="107000"/>
                        </a:lnSpc>
                        <a:spcAft>
                          <a:spcPts val="0"/>
                        </a:spcAft>
                      </a:pPr>
                      <a:r>
                        <a:rPr lang="en-GB" sz="1200" dirty="0">
                          <a:effectLst/>
                        </a:rPr>
                        <a:t>Male</a:t>
                      </a:r>
                      <a:endParaRPr lang="en-GB" sz="1200" dirty="0">
                        <a:effectLst/>
                        <a:latin typeface="Calibri"/>
                        <a:ea typeface="Calibri"/>
                        <a:cs typeface="Arial"/>
                      </a:endParaRPr>
                    </a:p>
                  </a:txBody>
                  <a:tcPr marL="48533" marR="48533" marT="0" marB="0" anchor="b"/>
                </a:tc>
                <a:tc>
                  <a:txBody>
                    <a:bodyPr/>
                    <a:lstStyle/>
                    <a:p>
                      <a:pPr algn="r">
                        <a:lnSpc>
                          <a:spcPct val="107000"/>
                        </a:lnSpc>
                        <a:spcAft>
                          <a:spcPts val="0"/>
                        </a:spcAft>
                      </a:pPr>
                      <a:r>
                        <a:rPr lang="en-GB" sz="1200" dirty="0">
                          <a:effectLst/>
                        </a:rPr>
                        <a:t>2</a:t>
                      </a:r>
                      <a:endParaRPr lang="en-GB" sz="1200" dirty="0">
                        <a:effectLst/>
                        <a:latin typeface="Calibri"/>
                        <a:ea typeface="Calibri"/>
                        <a:cs typeface="Arial"/>
                      </a:endParaRPr>
                    </a:p>
                  </a:txBody>
                  <a:tcPr marL="48533" marR="48533" marT="0" marB="0" anchor="b"/>
                </a:tc>
                <a:tc>
                  <a:txBody>
                    <a:bodyPr/>
                    <a:lstStyle/>
                    <a:p>
                      <a:pPr algn="r">
                        <a:lnSpc>
                          <a:spcPct val="107000"/>
                        </a:lnSpc>
                        <a:spcAft>
                          <a:spcPts val="0"/>
                        </a:spcAft>
                      </a:pPr>
                      <a:r>
                        <a:rPr lang="en-GB" sz="1200" dirty="0">
                          <a:effectLst/>
                        </a:rPr>
                        <a:t>11.80</a:t>
                      </a:r>
                      <a:endParaRPr lang="en-GB" sz="1200" dirty="0">
                        <a:effectLst/>
                        <a:latin typeface="Calibri"/>
                        <a:ea typeface="Calibri"/>
                        <a:cs typeface="Arial"/>
                      </a:endParaRPr>
                    </a:p>
                  </a:txBody>
                  <a:tcPr marL="48533" marR="48533" marT="0" marB="0" anchor="b"/>
                </a:tc>
                <a:tc>
                  <a:txBody>
                    <a:bodyPr/>
                    <a:lstStyle/>
                    <a:p>
                      <a:pPr algn="r">
                        <a:lnSpc>
                          <a:spcPct val="107000"/>
                        </a:lnSpc>
                        <a:spcAft>
                          <a:spcPts val="0"/>
                        </a:spcAft>
                      </a:pPr>
                      <a:r>
                        <a:rPr lang="en-GB" sz="1200" dirty="0">
                          <a:effectLst/>
                        </a:rPr>
                        <a:t>2</a:t>
                      </a:r>
                      <a:endParaRPr lang="en-GB" sz="1200" dirty="0">
                        <a:effectLst/>
                        <a:latin typeface="Calibri"/>
                        <a:ea typeface="Calibri"/>
                        <a:cs typeface="Arial"/>
                      </a:endParaRPr>
                    </a:p>
                  </a:txBody>
                  <a:tcPr marL="48533" marR="48533" marT="0" marB="0" anchor="b"/>
                </a:tc>
                <a:tc>
                  <a:txBody>
                    <a:bodyPr/>
                    <a:lstStyle/>
                    <a:p>
                      <a:pPr algn="r">
                        <a:lnSpc>
                          <a:spcPct val="107000"/>
                        </a:lnSpc>
                        <a:spcAft>
                          <a:spcPts val="0"/>
                        </a:spcAft>
                      </a:pPr>
                      <a:r>
                        <a:rPr lang="en-GB" sz="1200" dirty="0">
                          <a:effectLst/>
                        </a:rPr>
                        <a:t>11.80</a:t>
                      </a:r>
                      <a:endParaRPr lang="en-GB" sz="1200" dirty="0">
                        <a:effectLst/>
                        <a:latin typeface="Calibri"/>
                        <a:ea typeface="Calibri"/>
                        <a:cs typeface="Arial"/>
                      </a:endParaRPr>
                    </a:p>
                  </a:txBody>
                  <a:tcPr marL="48533" marR="48533" marT="0" marB="0" anchor="b"/>
                </a:tc>
              </a:tr>
              <a:tr h="197239">
                <a:tc>
                  <a:txBody>
                    <a:bodyPr/>
                    <a:lstStyle/>
                    <a:p>
                      <a:pPr>
                        <a:lnSpc>
                          <a:spcPct val="107000"/>
                        </a:lnSpc>
                        <a:spcAft>
                          <a:spcPts val="0"/>
                        </a:spcAft>
                      </a:pPr>
                      <a:r>
                        <a:rPr lang="en-GB" sz="1200" dirty="0">
                          <a:effectLst/>
                        </a:rPr>
                        <a:t>Female</a:t>
                      </a:r>
                      <a:endParaRPr lang="en-GB" sz="1200" dirty="0">
                        <a:effectLst/>
                        <a:latin typeface="Calibri"/>
                        <a:ea typeface="Calibri"/>
                        <a:cs typeface="Arial"/>
                      </a:endParaRPr>
                    </a:p>
                  </a:txBody>
                  <a:tcPr marL="48533" marR="48533" marT="0" marB="0" anchor="b"/>
                </a:tc>
                <a:tc>
                  <a:txBody>
                    <a:bodyPr/>
                    <a:lstStyle/>
                    <a:p>
                      <a:pPr algn="r">
                        <a:lnSpc>
                          <a:spcPct val="107000"/>
                        </a:lnSpc>
                        <a:spcAft>
                          <a:spcPts val="0"/>
                        </a:spcAft>
                      </a:pPr>
                      <a:r>
                        <a:rPr lang="en-GB" sz="1200" dirty="0">
                          <a:effectLst/>
                        </a:rPr>
                        <a:t>15</a:t>
                      </a:r>
                      <a:endParaRPr lang="en-GB" sz="1200" dirty="0">
                        <a:effectLst/>
                        <a:latin typeface="Calibri"/>
                        <a:ea typeface="Calibri"/>
                        <a:cs typeface="Arial"/>
                      </a:endParaRPr>
                    </a:p>
                  </a:txBody>
                  <a:tcPr marL="48533" marR="48533" marT="0" marB="0" anchor="b"/>
                </a:tc>
                <a:tc>
                  <a:txBody>
                    <a:bodyPr/>
                    <a:lstStyle/>
                    <a:p>
                      <a:pPr algn="r">
                        <a:lnSpc>
                          <a:spcPct val="107000"/>
                        </a:lnSpc>
                        <a:spcAft>
                          <a:spcPts val="0"/>
                        </a:spcAft>
                      </a:pPr>
                      <a:r>
                        <a:rPr lang="en-GB" sz="1200" dirty="0">
                          <a:effectLst/>
                        </a:rPr>
                        <a:t>88.20</a:t>
                      </a:r>
                      <a:endParaRPr lang="en-GB" sz="1200" dirty="0">
                        <a:effectLst/>
                        <a:latin typeface="Calibri"/>
                        <a:ea typeface="Calibri"/>
                        <a:cs typeface="Arial"/>
                      </a:endParaRPr>
                    </a:p>
                  </a:txBody>
                  <a:tcPr marL="48533" marR="48533" marT="0" marB="0" anchor="b"/>
                </a:tc>
                <a:tc>
                  <a:txBody>
                    <a:bodyPr/>
                    <a:lstStyle/>
                    <a:p>
                      <a:pPr algn="r">
                        <a:lnSpc>
                          <a:spcPct val="107000"/>
                        </a:lnSpc>
                        <a:spcAft>
                          <a:spcPts val="0"/>
                        </a:spcAft>
                      </a:pPr>
                      <a:r>
                        <a:rPr lang="en-GB" sz="1200" dirty="0">
                          <a:effectLst/>
                        </a:rPr>
                        <a:t>15</a:t>
                      </a:r>
                      <a:endParaRPr lang="en-GB" sz="1200" dirty="0">
                        <a:effectLst/>
                        <a:latin typeface="Calibri"/>
                        <a:ea typeface="Calibri"/>
                        <a:cs typeface="Arial"/>
                      </a:endParaRPr>
                    </a:p>
                  </a:txBody>
                  <a:tcPr marL="48533" marR="48533" marT="0" marB="0" anchor="b"/>
                </a:tc>
                <a:tc>
                  <a:txBody>
                    <a:bodyPr/>
                    <a:lstStyle/>
                    <a:p>
                      <a:pPr algn="r">
                        <a:lnSpc>
                          <a:spcPct val="107000"/>
                        </a:lnSpc>
                        <a:spcAft>
                          <a:spcPts val="0"/>
                        </a:spcAft>
                      </a:pPr>
                      <a:r>
                        <a:rPr lang="en-GB" sz="1200" dirty="0">
                          <a:effectLst/>
                        </a:rPr>
                        <a:t>88.20</a:t>
                      </a:r>
                      <a:endParaRPr lang="en-GB" sz="1200" dirty="0">
                        <a:effectLst/>
                        <a:latin typeface="Calibri"/>
                        <a:ea typeface="Calibri"/>
                        <a:cs typeface="Arial"/>
                      </a:endParaRPr>
                    </a:p>
                  </a:txBody>
                  <a:tcPr marL="48533" marR="48533" marT="0" marB="0" anchor="b"/>
                </a:tc>
              </a:tr>
              <a:tr h="197239">
                <a:tc gridSpan="5">
                  <a:txBody>
                    <a:bodyPr/>
                    <a:lstStyle/>
                    <a:p>
                      <a:pPr>
                        <a:lnSpc>
                          <a:spcPct val="107000"/>
                        </a:lnSpc>
                        <a:spcAft>
                          <a:spcPts val="0"/>
                        </a:spcAft>
                      </a:pPr>
                      <a:r>
                        <a:rPr lang="en-GB" sz="1200" dirty="0">
                          <a:effectLst/>
                        </a:rPr>
                        <a:t>Marital Status:</a:t>
                      </a:r>
                      <a:endParaRPr lang="en-GB" sz="1200" dirty="0">
                        <a:effectLst/>
                        <a:latin typeface="Calibri"/>
                        <a:ea typeface="Calibri"/>
                        <a:cs typeface="Arial"/>
                      </a:endParaRPr>
                    </a:p>
                  </a:txBody>
                  <a:tcPr marL="48533" marR="48533" marT="0" marB="0" anchor="b"/>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r>
              <a:tr h="197239">
                <a:tc>
                  <a:txBody>
                    <a:bodyPr/>
                    <a:lstStyle/>
                    <a:p>
                      <a:pPr>
                        <a:lnSpc>
                          <a:spcPct val="107000"/>
                        </a:lnSpc>
                        <a:spcAft>
                          <a:spcPts val="0"/>
                        </a:spcAft>
                      </a:pPr>
                      <a:r>
                        <a:rPr lang="en-GB" sz="1200" dirty="0">
                          <a:effectLst/>
                        </a:rPr>
                        <a:t>Single</a:t>
                      </a:r>
                      <a:endParaRPr lang="en-GB" sz="1200" dirty="0">
                        <a:effectLst/>
                        <a:latin typeface="Calibri"/>
                        <a:ea typeface="Calibri"/>
                        <a:cs typeface="Arial"/>
                      </a:endParaRPr>
                    </a:p>
                  </a:txBody>
                  <a:tcPr marL="48533" marR="48533" marT="0" marB="0" anchor="b"/>
                </a:tc>
                <a:tc>
                  <a:txBody>
                    <a:bodyPr/>
                    <a:lstStyle/>
                    <a:p>
                      <a:pPr algn="r">
                        <a:lnSpc>
                          <a:spcPct val="107000"/>
                        </a:lnSpc>
                        <a:spcAft>
                          <a:spcPts val="0"/>
                        </a:spcAft>
                      </a:pPr>
                      <a:r>
                        <a:rPr lang="en-GB" sz="1200" dirty="0">
                          <a:effectLst/>
                        </a:rPr>
                        <a:t>3</a:t>
                      </a:r>
                      <a:endParaRPr lang="en-GB" sz="1200" dirty="0">
                        <a:effectLst/>
                        <a:latin typeface="Calibri"/>
                        <a:ea typeface="Calibri"/>
                        <a:cs typeface="Arial"/>
                      </a:endParaRPr>
                    </a:p>
                  </a:txBody>
                  <a:tcPr marL="48533" marR="48533" marT="0" marB="0" anchor="b"/>
                </a:tc>
                <a:tc>
                  <a:txBody>
                    <a:bodyPr/>
                    <a:lstStyle/>
                    <a:p>
                      <a:pPr algn="r">
                        <a:lnSpc>
                          <a:spcPct val="107000"/>
                        </a:lnSpc>
                        <a:spcAft>
                          <a:spcPts val="0"/>
                        </a:spcAft>
                      </a:pPr>
                      <a:r>
                        <a:rPr lang="en-GB" sz="1200" dirty="0">
                          <a:effectLst/>
                        </a:rPr>
                        <a:t>17.65</a:t>
                      </a:r>
                      <a:endParaRPr lang="en-GB" sz="1200" dirty="0">
                        <a:effectLst/>
                        <a:latin typeface="Calibri"/>
                        <a:ea typeface="Calibri"/>
                        <a:cs typeface="Arial"/>
                      </a:endParaRPr>
                    </a:p>
                  </a:txBody>
                  <a:tcPr marL="48533" marR="48533" marT="0" marB="0" anchor="b"/>
                </a:tc>
                <a:tc>
                  <a:txBody>
                    <a:bodyPr/>
                    <a:lstStyle/>
                    <a:p>
                      <a:pPr algn="r">
                        <a:lnSpc>
                          <a:spcPct val="107000"/>
                        </a:lnSpc>
                        <a:spcAft>
                          <a:spcPts val="0"/>
                        </a:spcAft>
                      </a:pPr>
                      <a:r>
                        <a:rPr lang="en-GB" sz="1200" dirty="0">
                          <a:effectLst/>
                        </a:rPr>
                        <a:t>3</a:t>
                      </a:r>
                      <a:endParaRPr lang="en-GB" sz="1200" dirty="0">
                        <a:effectLst/>
                        <a:latin typeface="Calibri"/>
                        <a:ea typeface="Calibri"/>
                        <a:cs typeface="Arial"/>
                      </a:endParaRPr>
                    </a:p>
                  </a:txBody>
                  <a:tcPr marL="48533" marR="48533" marT="0" marB="0" anchor="b"/>
                </a:tc>
                <a:tc>
                  <a:txBody>
                    <a:bodyPr/>
                    <a:lstStyle/>
                    <a:p>
                      <a:pPr algn="r">
                        <a:lnSpc>
                          <a:spcPct val="107000"/>
                        </a:lnSpc>
                        <a:spcAft>
                          <a:spcPts val="0"/>
                        </a:spcAft>
                      </a:pPr>
                      <a:r>
                        <a:rPr lang="en-GB" sz="1200" dirty="0">
                          <a:effectLst/>
                        </a:rPr>
                        <a:t>17.65</a:t>
                      </a:r>
                      <a:endParaRPr lang="en-GB" sz="1200" dirty="0">
                        <a:effectLst/>
                        <a:latin typeface="Calibri"/>
                        <a:ea typeface="Calibri"/>
                        <a:cs typeface="Arial"/>
                      </a:endParaRPr>
                    </a:p>
                  </a:txBody>
                  <a:tcPr marL="48533" marR="48533" marT="0" marB="0" anchor="b"/>
                </a:tc>
              </a:tr>
              <a:tr h="197239">
                <a:tc>
                  <a:txBody>
                    <a:bodyPr/>
                    <a:lstStyle/>
                    <a:p>
                      <a:pPr>
                        <a:lnSpc>
                          <a:spcPct val="107000"/>
                        </a:lnSpc>
                        <a:spcAft>
                          <a:spcPts val="0"/>
                        </a:spcAft>
                      </a:pPr>
                      <a:r>
                        <a:rPr lang="en-GB" sz="1200" dirty="0">
                          <a:effectLst/>
                        </a:rPr>
                        <a:t>Married</a:t>
                      </a:r>
                      <a:endParaRPr lang="en-GB" sz="1200" dirty="0">
                        <a:effectLst/>
                        <a:latin typeface="Calibri"/>
                        <a:ea typeface="Calibri"/>
                        <a:cs typeface="Arial"/>
                      </a:endParaRPr>
                    </a:p>
                  </a:txBody>
                  <a:tcPr marL="48533" marR="48533" marT="0" marB="0" anchor="b"/>
                </a:tc>
                <a:tc>
                  <a:txBody>
                    <a:bodyPr/>
                    <a:lstStyle/>
                    <a:p>
                      <a:pPr algn="r">
                        <a:lnSpc>
                          <a:spcPct val="107000"/>
                        </a:lnSpc>
                        <a:spcAft>
                          <a:spcPts val="0"/>
                        </a:spcAft>
                      </a:pPr>
                      <a:r>
                        <a:rPr lang="en-GB" sz="1200" dirty="0">
                          <a:effectLst/>
                        </a:rPr>
                        <a:t>3</a:t>
                      </a:r>
                      <a:endParaRPr lang="en-GB" sz="1200" dirty="0">
                        <a:effectLst/>
                        <a:latin typeface="Calibri"/>
                        <a:ea typeface="Calibri"/>
                        <a:cs typeface="Arial"/>
                      </a:endParaRPr>
                    </a:p>
                  </a:txBody>
                  <a:tcPr marL="48533" marR="48533" marT="0" marB="0" anchor="b"/>
                </a:tc>
                <a:tc>
                  <a:txBody>
                    <a:bodyPr/>
                    <a:lstStyle/>
                    <a:p>
                      <a:pPr algn="r">
                        <a:lnSpc>
                          <a:spcPct val="107000"/>
                        </a:lnSpc>
                        <a:spcAft>
                          <a:spcPts val="0"/>
                        </a:spcAft>
                      </a:pPr>
                      <a:r>
                        <a:rPr lang="en-GB" sz="1200" dirty="0">
                          <a:effectLst/>
                        </a:rPr>
                        <a:t>17.65</a:t>
                      </a:r>
                      <a:endParaRPr lang="en-GB" sz="1200" dirty="0">
                        <a:effectLst/>
                        <a:latin typeface="Calibri"/>
                        <a:ea typeface="Calibri"/>
                        <a:cs typeface="Arial"/>
                      </a:endParaRPr>
                    </a:p>
                  </a:txBody>
                  <a:tcPr marL="48533" marR="48533" marT="0" marB="0" anchor="b"/>
                </a:tc>
                <a:tc>
                  <a:txBody>
                    <a:bodyPr/>
                    <a:lstStyle/>
                    <a:p>
                      <a:pPr algn="r">
                        <a:lnSpc>
                          <a:spcPct val="107000"/>
                        </a:lnSpc>
                        <a:spcAft>
                          <a:spcPts val="0"/>
                        </a:spcAft>
                      </a:pPr>
                      <a:r>
                        <a:rPr lang="en-GB" sz="1200" dirty="0">
                          <a:effectLst/>
                        </a:rPr>
                        <a:t>2</a:t>
                      </a:r>
                      <a:endParaRPr lang="en-GB" sz="1200" dirty="0">
                        <a:effectLst/>
                        <a:latin typeface="Calibri"/>
                        <a:ea typeface="Calibri"/>
                        <a:cs typeface="Arial"/>
                      </a:endParaRPr>
                    </a:p>
                  </a:txBody>
                  <a:tcPr marL="48533" marR="48533" marT="0" marB="0" anchor="b"/>
                </a:tc>
                <a:tc>
                  <a:txBody>
                    <a:bodyPr/>
                    <a:lstStyle/>
                    <a:p>
                      <a:pPr algn="r">
                        <a:lnSpc>
                          <a:spcPct val="107000"/>
                        </a:lnSpc>
                        <a:spcAft>
                          <a:spcPts val="0"/>
                        </a:spcAft>
                      </a:pPr>
                      <a:r>
                        <a:rPr lang="en-GB" sz="1200" dirty="0">
                          <a:effectLst/>
                        </a:rPr>
                        <a:t>11.80</a:t>
                      </a:r>
                      <a:endParaRPr lang="en-GB" sz="1200" dirty="0">
                        <a:effectLst/>
                        <a:latin typeface="Calibri"/>
                        <a:ea typeface="Calibri"/>
                        <a:cs typeface="Arial"/>
                      </a:endParaRPr>
                    </a:p>
                  </a:txBody>
                  <a:tcPr marL="48533" marR="48533" marT="0" marB="0" anchor="b"/>
                </a:tc>
              </a:tr>
              <a:tr h="197239">
                <a:tc>
                  <a:txBody>
                    <a:bodyPr/>
                    <a:lstStyle/>
                    <a:p>
                      <a:pPr>
                        <a:lnSpc>
                          <a:spcPct val="107000"/>
                        </a:lnSpc>
                        <a:spcAft>
                          <a:spcPts val="0"/>
                        </a:spcAft>
                      </a:pPr>
                      <a:r>
                        <a:rPr lang="en-GB" sz="1200" dirty="0">
                          <a:effectLst/>
                        </a:rPr>
                        <a:t>Divorced</a:t>
                      </a:r>
                      <a:endParaRPr lang="en-GB" sz="1200" dirty="0">
                        <a:effectLst/>
                        <a:latin typeface="Calibri"/>
                        <a:ea typeface="Calibri"/>
                        <a:cs typeface="Arial"/>
                      </a:endParaRPr>
                    </a:p>
                  </a:txBody>
                  <a:tcPr marL="48533" marR="48533" marT="0" marB="0" anchor="b"/>
                </a:tc>
                <a:tc>
                  <a:txBody>
                    <a:bodyPr/>
                    <a:lstStyle/>
                    <a:p>
                      <a:pPr algn="r">
                        <a:lnSpc>
                          <a:spcPct val="107000"/>
                        </a:lnSpc>
                        <a:spcAft>
                          <a:spcPts val="0"/>
                        </a:spcAft>
                      </a:pPr>
                      <a:r>
                        <a:rPr lang="en-GB" sz="1200" dirty="0">
                          <a:effectLst/>
                        </a:rPr>
                        <a:t>0</a:t>
                      </a:r>
                      <a:endParaRPr lang="en-GB" sz="1200" dirty="0">
                        <a:effectLst/>
                        <a:latin typeface="Calibri"/>
                        <a:ea typeface="Calibri"/>
                        <a:cs typeface="Arial"/>
                      </a:endParaRPr>
                    </a:p>
                  </a:txBody>
                  <a:tcPr marL="48533" marR="48533" marT="0" marB="0" anchor="b"/>
                </a:tc>
                <a:tc>
                  <a:txBody>
                    <a:bodyPr/>
                    <a:lstStyle/>
                    <a:p>
                      <a:pPr algn="r">
                        <a:lnSpc>
                          <a:spcPct val="107000"/>
                        </a:lnSpc>
                        <a:spcAft>
                          <a:spcPts val="0"/>
                        </a:spcAft>
                      </a:pPr>
                      <a:r>
                        <a:rPr lang="en-GB" sz="1200" dirty="0">
                          <a:effectLst/>
                        </a:rPr>
                        <a:t>0</a:t>
                      </a:r>
                      <a:endParaRPr lang="en-GB" sz="1200" dirty="0">
                        <a:effectLst/>
                        <a:latin typeface="Calibri"/>
                        <a:ea typeface="Calibri"/>
                        <a:cs typeface="Arial"/>
                      </a:endParaRPr>
                    </a:p>
                  </a:txBody>
                  <a:tcPr marL="48533" marR="48533" marT="0" marB="0" anchor="b"/>
                </a:tc>
                <a:tc>
                  <a:txBody>
                    <a:bodyPr/>
                    <a:lstStyle/>
                    <a:p>
                      <a:pPr algn="r">
                        <a:lnSpc>
                          <a:spcPct val="107000"/>
                        </a:lnSpc>
                        <a:spcAft>
                          <a:spcPts val="0"/>
                        </a:spcAft>
                      </a:pPr>
                      <a:r>
                        <a:rPr lang="en-GB" sz="1200" dirty="0">
                          <a:effectLst/>
                        </a:rPr>
                        <a:t>1</a:t>
                      </a:r>
                      <a:endParaRPr lang="en-GB" sz="1200" dirty="0">
                        <a:effectLst/>
                        <a:latin typeface="Calibri"/>
                        <a:ea typeface="Calibri"/>
                        <a:cs typeface="Arial"/>
                      </a:endParaRPr>
                    </a:p>
                  </a:txBody>
                  <a:tcPr marL="48533" marR="48533" marT="0" marB="0" anchor="b"/>
                </a:tc>
                <a:tc>
                  <a:txBody>
                    <a:bodyPr/>
                    <a:lstStyle/>
                    <a:p>
                      <a:pPr algn="r">
                        <a:lnSpc>
                          <a:spcPct val="107000"/>
                        </a:lnSpc>
                        <a:spcAft>
                          <a:spcPts val="0"/>
                        </a:spcAft>
                      </a:pPr>
                      <a:r>
                        <a:rPr lang="en-GB" sz="1200" dirty="0">
                          <a:effectLst/>
                        </a:rPr>
                        <a:t>5.88</a:t>
                      </a:r>
                      <a:endParaRPr lang="en-GB" sz="1200" dirty="0">
                        <a:effectLst/>
                        <a:latin typeface="Calibri"/>
                        <a:ea typeface="Calibri"/>
                        <a:cs typeface="Arial"/>
                      </a:endParaRPr>
                    </a:p>
                  </a:txBody>
                  <a:tcPr marL="48533" marR="48533" marT="0" marB="0" anchor="b"/>
                </a:tc>
              </a:tr>
              <a:tr h="197239">
                <a:tc>
                  <a:txBody>
                    <a:bodyPr/>
                    <a:lstStyle/>
                    <a:p>
                      <a:pPr>
                        <a:lnSpc>
                          <a:spcPct val="107000"/>
                        </a:lnSpc>
                        <a:spcAft>
                          <a:spcPts val="0"/>
                        </a:spcAft>
                      </a:pPr>
                      <a:r>
                        <a:rPr lang="en-GB" sz="1200" dirty="0">
                          <a:effectLst/>
                        </a:rPr>
                        <a:t>Separated</a:t>
                      </a:r>
                      <a:endParaRPr lang="en-GB" sz="1200" dirty="0">
                        <a:effectLst/>
                        <a:latin typeface="Calibri"/>
                        <a:ea typeface="Calibri"/>
                        <a:cs typeface="Arial"/>
                      </a:endParaRPr>
                    </a:p>
                  </a:txBody>
                  <a:tcPr marL="48533" marR="48533" marT="0" marB="0" anchor="b"/>
                </a:tc>
                <a:tc>
                  <a:txBody>
                    <a:bodyPr/>
                    <a:lstStyle/>
                    <a:p>
                      <a:pPr algn="r">
                        <a:lnSpc>
                          <a:spcPct val="107000"/>
                        </a:lnSpc>
                        <a:spcAft>
                          <a:spcPts val="0"/>
                        </a:spcAft>
                      </a:pPr>
                      <a:r>
                        <a:rPr lang="en-GB" sz="1200" dirty="0">
                          <a:effectLst/>
                        </a:rPr>
                        <a:t>0</a:t>
                      </a:r>
                      <a:endParaRPr lang="en-GB" sz="1200" dirty="0">
                        <a:effectLst/>
                        <a:latin typeface="Calibri"/>
                        <a:ea typeface="Calibri"/>
                        <a:cs typeface="Arial"/>
                      </a:endParaRPr>
                    </a:p>
                  </a:txBody>
                  <a:tcPr marL="48533" marR="48533" marT="0" marB="0" anchor="b"/>
                </a:tc>
                <a:tc>
                  <a:txBody>
                    <a:bodyPr/>
                    <a:lstStyle/>
                    <a:p>
                      <a:pPr algn="r">
                        <a:lnSpc>
                          <a:spcPct val="107000"/>
                        </a:lnSpc>
                        <a:spcAft>
                          <a:spcPts val="0"/>
                        </a:spcAft>
                      </a:pPr>
                      <a:r>
                        <a:rPr lang="en-GB" sz="1200" dirty="0">
                          <a:effectLst/>
                        </a:rPr>
                        <a:t>0</a:t>
                      </a:r>
                      <a:endParaRPr lang="en-GB" sz="1200" dirty="0">
                        <a:effectLst/>
                        <a:latin typeface="Calibri"/>
                        <a:ea typeface="Calibri"/>
                        <a:cs typeface="Arial"/>
                      </a:endParaRPr>
                    </a:p>
                  </a:txBody>
                  <a:tcPr marL="48533" marR="48533" marT="0" marB="0" anchor="b"/>
                </a:tc>
                <a:tc>
                  <a:txBody>
                    <a:bodyPr/>
                    <a:lstStyle/>
                    <a:p>
                      <a:pPr algn="r">
                        <a:lnSpc>
                          <a:spcPct val="107000"/>
                        </a:lnSpc>
                        <a:spcAft>
                          <a:spcPts val="0"/>
                        </a:spcAft>
                      </a:pPr>
                      <a:r>
                        <a:rPr lang="en-GB" sz="1200" dirty="0">
                          <a:effectLst/>
                        </a:rPr>
                        <a:t>0</a:t>
                      </a:r>
                      <a:endParaRPr lang="en-GB" sz="1200" dirty="0">
                        <a:effectLst/>
                        <a:latin typeface="Calibri"/>
                        <a:ea typeface="Calibri"/>
                        <a:cs typeface="Arial"/>
                      </a:endParaRPr>
                    </a:p>
                  </a:txBody>
                  <a:tcPr marL="48533" marR="48533" marT="0" marB="0" anchor="b"/>
                </a:tc>
                <a:tc>
                  <a:txBody>
                    <a:bodyPr/>
                    <a:lstStyle/>
                    <a:p>
                      <a:pPr algn="r">
                        <a:lnSpc>
                          <a:spcPct val="107000"/>
                        </a:lnSpc>
                        <a:spcAft>
                          <a:spcPts val="0"/>
                        </a:spcAft>
                      </a:pPr>
                      <a:r>
                        <a:rPr lang="en-GB" sz="1200" dirty="0">
                          <a:effectLst/>
                        </a:rPr>
                        <a:t>0</a:t>
                      </a:r>
                      <a:endParaRPr lang="en-GB" sz="1200" dirty="0">
                        <a:effectLst/>
                        <a:latin typeface="Calibri"/>
                        <a:ea typeface="Calibri"/>
                        <a:cs typeface="Arial"/>
                      </a:endParaRPr>
                    </a:p>
                  </a:txBody>
                  <a:tcPr marL="48533" marR="48533" marT="0" marB="0" anchor="b"/>
                </a:tc>
              </a:tr>
              <a:tr h="197239">
                <a:tc>
                  <a:txBody>
                    <a:bodyPr/>
                    <a:lstStyle/>
                    <a:p>
                      <a:pPr>
                        <a:lnSpc>
                          <a:spcPct val="107000"/>
                        </a:lnSpc>
                        <a:spcAft>
                          <a:spcPts val="0"/>
                        </a:spcAft>
                      </a:pPr>
                      <a:r>
                        <a:rPr lang="en-GB" sz="1200" dirty="0">
                          <a:effectLst/>
                        </a:rPr>
                        <a:t>Widowed</a:t>
                      </a:r>
                      <a:endParaRPr lang="en-GB" sz="1200" dirty="0">
                        <a:effectLst/>
                        <a:latin typeface="Calibri"/>
                        <a:ea typeface="Calibri"/>
                        <a:cs typeface="Arial"/>
                      </a:endParaRPr>
                    </a:p>
                  </a:txBody>
                  <a:tcPr marL="48533" marR="48533" marT="0" marB="0" anchor="b"/>
                </a:tc>
                <a:tc>
                  <a:txBody>
                    <a:bodyPr/>
                    <a:lstStyle/>
                    <a:p>
                      <a:pPr algn="r">
                        <a:lnSpc>
                          <a:spcPct val="107000"/>
                        </a:lnSpc>
                        <a:spcAft>
                          <a:spcPts val="0"/>
                        </a:spcAft>
                      </a:pPr>
                      <a:r>
                        <a:rPr lang="en-GB" sz="1200" dirty="0">
                          <a:effectLst/>
                        </a:rPr>
                        <a:t>11</a:t>
                      </a:r>
                      <a:endParaRPr lang="en-GB" sz="1200" dirty="0">
                        <a:effectLst/>
                        <a:latin typeface="Calibri"/>
                        <a:ea typeface="Calibri"/>
                        <a:cs typeface="Arial"/>
                      </a:endParaRPr>
                    </a:p>
                  </a:txBody>
                  <a:tcPr marL="48533" marR="48533" marT="0" marB="0" anchor="b"/>
                </a:tc>
                <a:tc>
                  <a:txBody>
                    <a:bodyPr/>
                    <a:lstStyle/>
                    <a:p>
                      <a:pPr algn="r">
                        <a:lnSpc>
                          <a:spcPct val="107000"/>
                        </a:lnSpc>
                        <a:spcAft>
                          <a:spcPts val="0"/>
                        </a:spcAft>
                      </a:pPr>
                      <a:r>
                        <a:rPr lang="en-GB" sz="1200" dirty="0">
                          <a:effectLst/>
                        </a:rPr>
                        <a:t>64.70</a:t>
                      </a:r>
                      <a:endParaRPr lang="en-GB" sz="1200" dirty="0">
                        <a:effectLst/>
                        <a:latin typeface="Calibri"/>
                        <a:ea typeface="Calibri"/>
                        <a:cs typeface="Arial"/>
                      </a:endParaRPr>
                    </a:p>
                  </a:txBody>
                  <a:tcPr marL="48533" marR="48533" marT="0" marB="0" anchor="b"/>
                </a:tc>
                <a:tc>
                  <a:txBody>
                    <a:bodyPr/>
                    <a:lstStyle/>
                    <a:p>
                      <a:pPr algn="r">
                        <a:lnSpc>
                          <a:spcPct val="107000"/>
                        </a:lnSpc>
                        <a:spcAft>
                          <a:spcPts val="0"/>
                        </a:spcAft>
                      </a:pPr>
                      <a:r>
                        <a:rPr lang="en-GB" sz="1200" dirty="0">
                          <a:effectLst/>
                        </a:rPr>
                        <a:t>11</a:t>
                      </a:r>
                      <a:endParaRPr lang="en-GB" sz="1200" dirty="0">
                        <a:effectLst/>
                        <a:latin typeface="Calibri"/>
                        <a:ea typeface="Calibri"/>
                        <a:cs typeface="Arial"/>
                      </a:endParaRPr>
                    </a:p>
                  </a:txBody>
                  <a:tcPr marL="48533" marR="48533" marT="0" marB="0" anchor="b"/>
                </a:tc>
                <a:tc>
                  <a:txBody>
                    <a:bodyPr/>
                    <a:lstStyle/>
                    <a:p>
                      <a:pPr algn="r">
                        <a:lnSpc>
                          <a:spcPct val="107000"/>
                        </a:lnSpc>
                        <a:spcAft>
                          <a:spcPts val="0"/>
                        </a:spcAft>
                      </a:pPr>
                      <a:r>
                        <a:rPr lang="en-GB" sz="1200" dirty="0">
                          <a:effectLst/>
                        </a:rPr>
                        <a:t>64.70</a:t>
                      </a:r>
                      <a:endParaRPr lang="en-GB" sz="1200" dirty="0">
                        <a:effectLst/>
                        <a:latin typeface="Calibri"/>
                        <a:ea typeface="Calibri"/>
                        <a:cs typeface="Arial"/>
                      </a:endParaRPr>
                    </a:p>
                  </a:txBody>
                  <a:tcPr marL="48533" marR="48533" marT="0" marB="0" anchor="b"/>
                </a:tc>
              </a:tr>
              <a:tr h="197239">
                <a:tc>
                  <a:txBody>
                    <a:bodyPr/>
                    <a:lstStyle/>
                    <a:p>
                      <a:pPr>
                        <a:lnSpc>
                          <a:spcPct val="107000"/>
                        </a:lnSpc>
                        <a:spcAft>
                          <a:spcPts val="0"/>
                        </a:spcAft>
                      </a:pPr>
                      <a:r>
                        <a:rPr lang="en-GB" sz="1200" dirty="0">
                          <a:effectLst/>
                        </a:rPr>
                        <a:t>Cohabiting</a:t>
                      </a:r>
                      <a:endParaRPr lang="en-GB" sz="1200" dirty="0">
                        <a:effectLst/>
                        <a:latin typeface="Calibri"/>
                        <a:ea typeface="Calibri"/>
                        <a:cs typeface="Arial"/>
                      </a:endParaRPr>
                    </a:p>
                  </a:txBody>
                  <a:tcPr marL="48533" marR="48533" marT="0" marB="0" anchor="b"/>
                </a:tc>
                <a:tc>
                  <a:txBody>
                    <a:bodyPr/>
                    <a:lstStyle/>
                    <a:p>
                      <a:pPr algn="r">
                        <a:lnSpc>
                          <a:spcPct val="107000"/>
                        </a:lnSpc>
                        <a:spcAft>
                          <a:spcPts val="0"/>
                        </a:spcAft>
                      </a:pPr>
                      <a:r>
                        <a:rPr lang="en-GB" sz="1200" dirty="0">
                          <a:effectLst/>
                        </a:rPr>
                        <a:t>0</a:t>
                      </a:r>
                      <a:endParaRPr lang="en-GB" sz="1200" dirty="0">
                        <a:effectLst/>
                        <a:latin typeface="Calibri"/>
                        <a:ea typeface="Calibri"/>
                        <a:cs typeface="Arial"/>
                      </a:endParaRPr>
                    </a:p>
                  </a:txBody>
                  <a:tcPr marL="48533" marR="48533" marT="0" marB="0" anchor="b"/>
                </a:tc>
                <a:tc>
                  <a:txBody>
                    <a:bodyPr/>
                    <a:lstStyle/>
                    <a:p>
                      <a:pPr algn="r">
                        <a:lnSpc>
                          <a:spcPct val="107000"/>
                        </a:lnSpc>
                        <a:spcAft>
                          <a:spcPts val="0"/>
                        </a:spcAft>
                      </a:pPr>
                      <a:r>
                        <a:rPr lang="en-GB" sz="1200" dirty="0">
                          <a:effectLst/>
                        </a:rPr>
                        <a:t>0</a:t>
                      </a:r>
                      <a:endParaRPr lang="en-GB" sz="1200" dirty="0">
                        <a:effectLst/>
                        <a:latin typeface="Calibri"/>
                        <a:ea typeface="Calibri"/>
                        <a:cs typeface="Arial"/>
                      </a:endParaRPr>
                    </a:p>
                  </a:txBody>
                  <a:tcPr marL="48533" marR="48533" marT="0" marB="0" anchor="b"/>
                </a:tc>
                <a:tc>
                  <a:txBody>
                    <a:bodyPr/>
                    <a:lstStyle/>
                    <a:p>
                      <a:pPr algn="r">
                        <a:lnSpc>
                          <a:spcPct val="107000"/>
                        </a:lnSpc>
                        <a:spcAft>
                          <a:spcPts val="0"/>
                        </a:spcAft>
                      </a:pPr>
                      <a:r>
                        <a:rPr lang="en-GB" sz="1200" dirty="0">
                          <a:effectLst/>
                        </a:rPr>
                        <a:t>0</a:t>
                      </a:r>
                      <a:endParaRPr lang="en-GB" sz="1200" dirty="0">
                        <a:effectLst/>
                        <a:latin typeface="Calibri"/>
                        <a:ea typeface="Calibri"/>
                        <a:cs typeface="Arial"/>
                      </a:endParaRPr>
                    </a:p>
                  </a:txBody>
                  <a:tcPr marL="48533" marR="48533" marT="0" marB="0" anchor="b"/>
                </a:tc>
                <a:tc>
                  <a:txBody>
                    <a:bodyPr/>
                    <a:lstStyle/>
                    <a:p>
                      <a:pPr algn="r">
                        <a:lnSpc>
                          <a:spcPct val="107000"/>
                        </a:lnSpc>
                        <a:spcAft>
                          <a:spcPts val="0"/>
                        </a:spcAft>
                      </a:pPr>
                      <a:r>
                        <a:rPr lang="en-GB" sz="1200" dirty="0">
                          <a:effectLst/>
                        </a:rPr>
                        <a:t>0</a:t>
                      </a:r>
                      <a:endParaRPr lang="en-GB" sz="1200" dirty="0">
                        <a:effectLst/>
                        <a:latin typeface="Calibri"/>
                        <a:ea typeface="Calibri"/>
                        <a:cs typeface="Arial"/>
                      </a:endParaRPr>
                    </a:p>
                  </a:txBody>
                  <a:tcPr marL="48533" marR="48533" marT="0" marB="0" anchor="b"/>
                </a:tc>
              </a:tr>
              <a:tr h="197239">
                <a:tc>
                  <a:txBody>
                    <a:bodyPr/>
                    <a:lstStyle/>
                    <a:p>
                      <a:pPr>
                        <a:lnSpc>
                          <a:spcPct val="107000"/>
                        </a:lnSpc>
                        <a:spcAft>
                          <a:spcPts val="0"/>
                        </a:spcAft>
                      </a:pPr>
                      <a:r>
                        <a:rPr lang="en-GB" sz="1200" dirty="0">
                          <a:effectLst/>
                        </a:rPr>
                        <a:t>Other</a:t>
                      </a:r>
                      <a:endParaRPr lang="en-GB" sz="1200" dirty="0">
                        <a:effectLst/>
                        <a:latin typeface="Calibri"/>
                        <a:ea typeface="Calibri"/>
                        <a:cs typeface="Arial"/>
                      </a:endParaRPr>
                    </a:p>
                  </a:txBody>
                  <a:tcPr marL="48533" marR="48533" marT="0" marB="0" anchor="b"/>
                </a:tc>
                <a:tc>
                  <a:txBody>
                    <a:bodyPr/>
                    <a:lstStyle/>
                    <a:p>
                      <a:pPr algn="r">
                        <a:lnSpc>
                          <a:spcPct val="107000"/>
                        </a:lnSpc>
                        <a:spcAft>
                          <a:spcPts val="0"/>
                        </a:spcAft>
                      </a:pPr>
                      <a:r>
                        <a:rPr lang="en-GB" sz="1200" dirty="0">
                          <a:effectLst/>
                        </a:rPr>
                        <a:t>0</a:t>
                      </a:r>
                      <a:endParaRPr lang="en-GB" sz="1200" dirty="0">
                        <a:effectLst/>
                        <a:latin typeface="Calibri"/>
                        <a:ea typeface="Calibri"/>
                        <a:cs typeface="Arial"/>
                      </a:endParaRPr>
                    </a:p>
                  </a:txBody>
                  <a:tcPr marL="48533" marR="48533" marT="0" marB="0" anchor="b"/>
                </a:tc>
                <a:tc>
                  <a:txBody>
                    <a:bodyPr/>
                    <a:lstStyle/>
                    <a:p>
                      <a:pPr algn="r">
                        <a:lnSpc>
                          <a:spcPct val="107000"/>
                        </a:lnSpc>
                        <a:spcAft>
                          <a:spcPts val="0"/>
                        </a:spcAft>
                      </a:pPr>
                      <a:r>
                        <a:rPr lang="en-GB" sz="1200" dirty="0">
                          <a:effectLst/>
                        </a:rPr>
                        <a:t>0</a:t>
                      </a:r>
                      <a:endParaRPr lang="en-GB" sz="1200" dirty="0">
                        <a:effectLst/>
                        <a:latin typeface="Calibri"/>
                        <a:ea typeface="Calibri"/>
                        <a:cs typeface="Arial"/>
                      </a:endParaRPr>
                    </a:p>
                  </a:txBody>
                  <a:tcPr marL="48533" marR="48533" marT="0" marB="0" anchor="b"/>
                </a:tc>
                <a:tc>
                  <a:txBody>
                    <a:bodyPr/>
                    <a:lstStyle/>
                    <a:p>
                      <a:pPr algn="r">
                        <a:lnSpc>
                          <a:spcPct val="107000"/>
                        </a:lnSpc>
                        <a:spcAft>
                          <a:spcPts val="0"/>
                        </a:spcAft>
                      </a:pPr>
                      <a:r>
                        <a:rPr lang="en-GB" sz="1200" dirty="0">
                          <a:effectLst/>
                        </a:rPr>
                        <a:t>0</a:t>
                      </a:r>
                      <a:endParaRPr lang="en-GB" sz="1200" dirty="0">
                        <a:effectLst/>
                        <a:latin typeface="Calibri"/>
                        <a:ea typeface="Calibri"/>
                        <a:cs typeface="Arial"/>
                      </a:endParaRPr>
                    </a:p>
                  </a:txBody>
                  <a:tcPr marL="48533" marR="48533" marT="0" marB="0" anchor="b"/>
                </a:tc>
                <a:tc>
                  <a:txBody>
                    <a:bodyPr/>
                    <a:lstStyle/>
                    <a:p>
                      <a:pPr algn="r">
                        <a:lnSpc>
                          <a:spcPct val="107000"/>
                        </a:lnSpc>
                        <a:spcAft>
                          <a:spcPts val="0"/>
                        </a:spcAft>
                      </a:pPr>
                      <a:r>
                        <a:rPr lang="en-GB" sz="1200" dirty="0">
                          <a:effectLst/>
                        </a:rPr>
                        <a:t>0</a:t>
                      </a:r>
                      <a:endParaRPr lang="en-GB" sz="1200" dirty="0">
                        <a:effectLst/>
                        <a:latin typeface="Calibri"/>
                        <a:ea typeface="Calibri"/>
                        <a:cs typeface="Arial"/>
                      </a:endParaRPr>
                    </a:p>
                  </a:txBody>
                  <a:tcPr marL="48533" marR="48533" marT="0" marB="0" anchor="b"/>
                </a:tc>
              </a:tr>
              <a:tr h="197239">
                <a:tc gridSpan="5">
                  <a:txBody>
                    <a:bodyPr/>
                    <a:lstStyle/>
                    <a:p>
                      <a:pPr>
                        <a:lnSpc>
                          <a:spcPct val="107000"/>
                        </a:lnSpc>
                        <a:spcAft>
                          <a:spcPts val="0"/>
                        </a:spcAft>
                      </a:pPr>
                      <a:r>
                        <a:rPr lang="en-GB" sz="1200" dirty="0">
                          <a:effectLst/>
                        </a:rPr>
                        <a:t>Age:</a:t>
                      </a:r>
                      <a:endParaRPr lang="en-GB" sz="1200" dirty="0">
                        <a:effectLst/>
                        <a:latin typeface="Calibri"/>
                        <a:ea typeface="Calibri"/>
                        <a:cs typeface="Arial"/>
                      </a:endParaRPr>
                    </a:p>
                  </a:txBody>
                  <a:tcPr marL="48533" marR="48533" marT="0" marB="0" anchor="b"/>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r>
              <a:tr h="197239">
                <a:tc>
                  <a:txBody>
                    <a:bodyPr/>
                    <a:lstStyle/>
                    <a:p>
                      <a:pPr>
                        <a:lnSpc>
                          <a:spcPct val="107000"/>
                        </a:lnSpc>
                        <a:spcAft>
                          <a:spcPts val="0"/>
                        </a:spcAft>
                      </a:pPr>
                      <a:r>
                        <a:rPr lang="en-GB" sz="1200" dirty="0">
                          <a:effectLst/>
                        </a:rPr>
                        <a:t>Mean (s.d.)</a:t>
                      </a:r>
                      <a:endParaRPr lang="en-GB" sz="1200" dirty="0">
                        <a:effectLst/>
                        <a:latin typeface="Calibri"/>
                        <a:ea typeface="Calibri"/>
                        <a:cs typeface="Arial"/>
                      </a:endParaRPr>
                    </a:p>
                  </a:txBody>
                  <a:tcPr marL="48533" marR="48533" marT="0" marB="0" anchor="b"/>
                </a:tc>
                <a:tc gridSpan="2">
                  <a:txBody>
                    <a:bodyPr/>
                    <a:lstStyle/>
                    <a:p>
                      <a:pPr algn="ctr">
                        <a:lnSpc>
                          <a:spcPct val="107000"/>
                        </a:lnSpc>
                        <a:spcAft>
                          <a:spcPts val="0"/>
                        </a:spcAft>
                      </a:pPr>
                      <a:r>
                        <a:rPr lang="en-GB" sz="1200" dirty="0">
                          <a:effectLst/>
                        </a:rPr>
                        <a:t>85.2 (7.6)</a:t>
                      </a:r>
                      <a:endParaRPr lang="en-GB" sz="1200" dirty="0">
                        <a:effectLst/>
                        <a:latin typeface="Calibri"/>
                        <a:ea typeface="Calibri"/>
                        <a:cs typeface="Arial"/>
                      </a:endParaRPr>
                    </a:p>
                  </a:txBody>
                  <a:tcPr marL="48533" marR="48533" marT="0" marB="0" anchor="b"/>
                </a:tc>
                <a:tc hMerge="1">
                  <a:txBody>
                    <a:bodyPr/>
                    <a:lstStyle/>
                    <a:p>
                      <a:endParaRPr lang="en-GB"/>
                    </a:p>
                  </a:txBody>
                  <a:tcPr/>
                </a:tc>
                <a:tc gridSpan="2">
                  <a:txBody>
                    <a:bodyPr/>
                    <a:lstStyle/>
                    <a:p>
                      <a:pPr algn="ctr">
                        <a:lnSpc>
                          <a:spcPct val="107000"/>
                        </a:lnSpc>
                        <a:spcAft>
                          <a:spcPts val="0"/>
                        </a:spcAft>
                      </a:pPr>
                      <a:r>
                        <a:rPr lang="en-GB" sz="1200" dirty="0">
                          <a:effectLst/>
                        </a:rPr>
                        <a:t>81.5 (10.2)</a:t>
                      </a:r>
                      <a:endParaRPr lang="en-GB" sz="1200" dirty="0">
                        <a:effectLst/>
                        <a:latin typeface="Calibri"/>
                        <a:ea typeface="Calibri"/>
                        <a:cs typeface="Arial"/>
                      </a:endParaRPr>
                    </a:p>
                  </a:txBody>
                  <a:tcPr marL="48533" marR="48533" marT="0" marB="0" anchor="b"/>
                </a:tc>
                <a:tc hMerge="1">
                  <a:txBody>
                    <a:bodyPr/>
                    <a:lstStyle/>
                    <a:p>
                      <a:endParaRPr lang="en-GB"/>
                    </a:p>
                  </a:txBody>
                  <a:tcPr/>
                </a:tc>
              </a:tr>
              <a:tr h="197239">
                <a:tc gridSpan="5">
                  <a:txBody>
                    <a:bodyPr/>
                    <a:lstStyle/>
                    <a:p>
                      <a:pPr>
                        <a:lnSpc>
                          <a:spcPct val="107000"/>
                        </a:lnSpc>
                        <a:spcAft>
                          <a:spcPts val="0"/>
                        </a:spcAft>
                      </a:pPr>
                      <a:r>
                        <a:rPr lang="en-GB" sz="1200" dirty="0">
                          <a:effectLst/>
                        </a:rPr>
                        <a:t>Highest Level of Qualifications:</a:t>
                      </a:r>
                      <a:endParaRPr lang="en-GB" sz="1200" dirty="0">
                        <a:effectLst/>
                        <a:latin typeface="Calibri"/>
                        <a:ea typeface="Calibri"/>
                        <a:cs typeface="Arial"/>
                      </a:endParaRPr>
                    </a:p>
                  </a:txBody>
                  <a:tcPr marL="48533" marR="48533" marT="0" marB="0" anchor="b"/>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r>
              <a:tr h="197239">
                <a:tc>
                  <a:txBody>
                    <a:bodyPr/>
                    <a:lstStyle/>
                    <a:p>
                      <a:pPr>
                        <a:lnSpc>
                          <a:spcPct val="107000"/>
                        </a:lnSpc>
                        <a:spcAft>
                          <a:spcPts val="0"/>
                        </a:spcAft>
                      </a:pPr>
                      <a:r>
                        <a:rPr lang="en-GB" sz="1200" dirty="0">
                          <a:effectLst/>
                        </a:rPr>
                        <a:t>No qualifications</a:t>
                      </a:r>
                      <a:endParaRPr lang="en-GB" sz="1200" dirty="0">
                        <a:effectLst/>
                        <a:latin typeface="Calibri"/>
                        <a:ea typeface="Calibri"/>
                        <a:cs typeface="Arial"/>
                      </a:endParaRPr>
                    </a:p>
                  </a:txBody>
                  <a:tcPr marL="48533" marR="48533" marT="0" marB="0" anchor="b"/>
                </a:tc>
                <a:tc>
                  <a:txBody>
                    <a:bodyPr/>
                    <a:lstStyle/>
                    <a:p>
                      <a:pPr algn="r">
                        <a:lnSpc>
                          <a:spcPct val="107000"/>
                        </a:lnSpc>
                        <a:spcAft>
                          <a:spcPts val="0"/>
                        </a:spcAft>
                      </a:pPr>
                      <a:r>
                        <a:rPr lang="en-GB" sz="1200" dirty="0">
                          <a:effectLst/>
                        </a:rPr>
                        <a:t>13</a:t>
                      </a:r>
                      <a:endParaRPr lang="en-GB" sz="1200" dirty="0">
                        <a:effectLst/>
                        <a:latin typeface="Calibri"/>
                        <a:ea typeface="Calibri"/>
                        <a:cs typeface="Arial"/>
                      </a:endParaRPr>
                    </a:p>
                  </a:txBody>
                  <a:tcPr marL="48533" marR="48533" marT="0" marB="0" anchor="b"/>
                </a:tc>
                <a:tc>
                  <a:txBody>
                    <a:bodyPr/>
                    <a:lstStyle/>
                    <a:p>
                      <a:pPr algn="r">
                        <a:lnSpc>
                          <a:spcPct val="107000"/>
                        </a:lnSpc>
                        <a:spcAft>
                          <a:spcPts val="0"/>
                        </a:spcAft>
                      </a:pPr>
                      <a:r>
                        <a:rPr lang="en-GB" sz="1200" dirty="0">
                          <a:effectLst/>
                        </a:rPr>
                        <a:t>76.47</a:t>
                      </a:r>
                      <a:endParaRPr lang="en-GB" sz="1200" dirty="0">
                        <a:effectLst/>
                        <a:latin typeface="Calibri"/>
                        <a:ea typeface="Calibri"/>
                        <a:cs typeface="Arial"/>
                      </a:endParaRPr>
                    </a:p>
                  </a:txBody>
                  <a:tcPr marL="48533" marR="48533" marT="0" marB="0" anchor="b"/>
                </a:tc>
                <a:tc>
                  <a:txBody>
                    <a:bodyPr/>
                    <a:lstStyle/>
                    <a:p>
                      <a:pPr algn="r">
                        <a:lnSpc>
                          <a:spcPct val="107000"/>
                        </a:lnSpc>
                        <a:spcAft>
                          <a:spcPts val="0"/>
                        </a:spcAft>
                      </a:pPr>
                      <a:r>
                        <a:rPr lang="en-GB" sz="1200" dirty="0">
                          <a:effectLst/>
                        </a:rPr>
                        <a:t>12</a:t>
                      </a:r>
                      <a:endParaRPr lang="en-GB" sz="1200" dirty="0">
                        <a:effectLst/>
                        <a:latin typeface="Calibri"/>
                        <a:ea typeface="Calibri"/>
                        <a:cs typeface="Arial"/>
                      </a:endParaRPr>
                    </a:p>
                  </a:txBody>
                  <a:tcPr marL="48533" marR="48533" marT="0" marB="0" anchor="b"/>
                </a:tc>
                <a:tc>
                  <a:txBody>
                    <a:bodyPr/>
                    <a:lstStyle/>
                    <a:p>
                      <a:pPr algn="r">
                        <a:lnSpc>
                          <a:spcPct val="107000"/>
                        </a:lnSpc>
                        <a:spcAft>
                          <a:spcPts val="0"/>
                        </a:spcAft>
                      </a:pPr>
                      <a:r>
                        <a:rPr lang="en-GB" sz="1200" dirty="0">
                          <a:effectLst/>
                        </a:rPr>
                        <a:t>70.59</a:t>
                      </a:r>
                      <a:endParaRPr lang="en-GB" sz="1200" dirty="0">
                        <a:effectLst/>
                        <a:latin typeface="Calibri"/>
                        <a:ea typeface="Calibri"/>
                        <a:cs typeface="Arial"/>
                      </a:endParaRPr>
                    </a:p>
                  </a:txBody>
                  <a:tcPr marL="48533" marR="48533" marT="0" marB="0" anchor="b"/>
                </a:tc>
              </a:tr>
              <a:tr h="197239">
                <a:tc>
                  <a:txBody>
                    <a:bodyPr/>
                    <a:lstStyle/>
                    <a:p>
                      <a:pPr>
                        <a:lnSpc>
                          <a:spcPct val="107000"/>
                        </a:lnSpc>
                        <a:spcAft>
                          <a:spcPts val="0"/>
                        </a:spcAft>
                      </a:pPr>
                      <a:r>
                        <a:rPr lang="en-GB" sz="1200" dirty="0">
                          <a:effectLst/>
                        </a:rPr>
                        <a:t>GCSE or equivalent</a:t>
                      </a:r>
                      <a:endParaRPr lang="en-GB" sz="1200" dirty="0">
                        <a:effectLst/>
                        <a:latin typeface="Calibri"/>
                        <a:ea typeface="Calibri"/>
                        <a:cs typeface="Arial"/>
                      </a:endParaRPr>
                    </a:p>
                  </a:txBody>
                  <a:tcPr marL="48533" marR="48533" marT="0" marB="0" anchor="b"/>
                </a:tc>
                <a:tc>
                  <a:txBody>
                    <a:bodyPr/>
                    <a:lstStyle/>
                    <a:p>
                      <a:pPr algn="r">
                        <a:lnSpc>
                          <a:spcPct val="107000"/>
                        </a:lnSpc>
                        <a:spcAft>
                          <a:spcPts val="0"/>
                        </a:spcAft>
                      </a:pPr>
                      <a:r>
                        <a:rPr lang="en-GB" sz="1200" dirty="0">
                          <a:effectLst/>
                        </a:rPr>
                        <a:t>1</a:t>
                      </a:r>
                      <a:endParaRPr lang="en-GB" sz="1200" dirty="0">
                        <a:effectLst/>
                        <a:latin typeface="Calibri"/>
                        <a:ea typeface="Calibri"/>
                        <a:cs typeface="Arial"/>
                      </a:endParaRPr>
                    </a:p>
                  </a:txBody>
                  <a:tcPr marL="48533" marR="48533" marT="0" marB="0" anchor="b"/>
                </a:tc>
                <a:tc>
                  <a:txBody>
                    <a:bodyPr/>
                    <a:lstStyle/>
                    <a:p>
                      <a:pPr algn="r">
                        <a:lnSpc>
                          <a:spcPct val="107000"/>
                        </a:lnSpc>
                        <a:spcAft>
                          <a:spcPts val="0"/>
                        </a:spcAft>
                      </a:pPr>
                      <a:r>
                        <a:rPr lang="en-GB" sz="1200" dirty="0">
                          <a:effectLst/>
                        </a:rPr>
                        <a:t>5.88</a:t>
                      </a:r>
                      <a:endParaRPr lang="en-GB" sz="1200" dirty="0">
                        <a:effectLst/>
                        <a:latin typeface="Calibri"/>
                        <a:ea typeface="Calibri"/>
                        <a:cs typeface="Arial"/>
                      </a:endParaRPr>
                    </a:p>
                  </a:txBody>
                  <a:tcPr marL="48533" marR="48533" marT="0" marB="0" anchor="b"/>
                </a:tc>
                <a:tc>
                  <a:txBody>
                    <a:bodyPr/>
                    <a:lstStyle/>
                    <a:p>
                      <a:pPr algn="r">
                        <a:lnSpc>
                          <a:spcPct val="107000"/>
                        </a:lnSpc>
                        <a:spcAft>
                          <a:spcPts val="0"/>
                        </a:spcAft>
                      </a:pPr>
                      <a:r>
                        <a:rPr lang="en-GB" sz="1200" dirty="0">
                          <a:effectLst/>
                        </a:rPr>
                        <a:t>3</a:t>
                      </a:r>
                      <a:endParaRPr lang="en-GB" sz="1200" dirty="0">
                        <a:effectLst/>
                        <a:latin typeface="Calibri"/>
                        <a:ea typeface="Calibri"/>
                        <a:cs typeface="Arial"/>
                      </a:endParaRPr>
                    </a:p>
                  </a:txBody>
                  <a:tcPr marL="48533" marR="48533" marT="0" marB="0" anchor="b"/>
                </a:tc>
                <a:tc>
                  <a:txBody>
                    <a:bodyPr/>
                    <a:lstStyle/>
                    <a:p>
                      <a:pPr algn="r">
                        <a:lnSpc>
                          <a:spcPct val="107000"/>
                        </a:lnSpc>
                        <a:spcAft>
                          <a:spcPts val="0"/>
                        </a:spcAft>
                      </a:pPr>
                      <a:r>
                        <a:rPr lang="en-GB" sz="1200" dirty="0">
                          <a:effectLst/>
                        </a:rPr>
                        <a:t>17.65</a:t>
                      </a:r>
                      <a:endParaRPr lang="en-GB" sz="1200" dirty="0">
                        <a:effectLst/>
                        <a:latin typeface="Calibri"/>
                        <a:ea typeface="Calibri"/>
                        <a:cs typeface="Arial"/>
                      </a:endParaRPr>
                    </a:p>
                  </a:txBody>
                  <a:tcPr marL="48533" marR="48533" marT="0" marB="0" anchor="b"/>
                </a:tc>
              </a:tr>
              <a:tr h="197239">
                <a:tc>
                  <a:txBody>
                    <a:bodyPr/>
                    <a:lstStyle/>
                    <a:p>
                      <a:pPr>
                        <a:lnSpc>
                          <a:spcPct val="107000"/>
                        </a:lnSpc>
                        <a:spcAft>
                          <a:spcPts val="0"/>
                        </a:spcAft>
                      </a:pPr>
                      <a:r>
                        <a:rPr lang="en-GB" sz="1200" dirty="0">
                          <a:effectLst/>
                        </a:rPr>
                        <a:t>A-level or equivalent</a:t>
                      </a:r>
                      <a:endParaRPr lang="en-GB" sz="1200" dirty="0">
                        <a:effectLst/>
                        <a:latin typeface="Calibri"/>
                        <a:ea typeface="Calibri"/>
                        <a:cs typeface="Arial"/>
                      </a:endParaRPr>
                    </a:p>
                  </a:txBody>
                  <a:tcPr marL="48533" marR="48533" marT="0" marB="0" anchor="b"/>
                </a:tc>
                <a:tc>
                  <a:txBody>
                    <a:bodyPr/>
                    <a:lstStyle/>
                    <a:p>
                      <a:pPr algn="r">
                        <a:lnSpc>
                          <a:spcPct val="107000"/>
                        </a:lnSpc>
                        <a:spcAft>
                          <a:spcPts val="0"/>
                        </a:spcAft>
                      </a:pPr>
                      <a:r>
                        <a:rPr lang="en-GB" sz="1200" dirty="0">
                          <a:effectLst/>
                        </a:rPr>
                        <a:t>1</a:t>
                      </a:r>
                      <a:endParaRPr lang="en-GB" sz="1200" dirty="0">
                        <a:effectLst/>
                        <a:latin typeface="Calibri"/>
                        <a:ea typeface="Calibri"/>
                        <a:cs typeface="Arial"/>
                      </a:endParaRPr>
                    </a:p>
                  </a:txBody>
                  <a:tcPr marL="48533" marR="48533" marT="0" marB="0" anchor="b"/>
                </a:tc>
                <a:tc>
                  <a:txBody>
                    <a:bodyPr/>
                    <a:lstStyle/>
                    <a:p>
                      <a:pPr algn="r">
                        <a:lnSpc>
                          <a:spcPct val="107000"/>
                        </a:lnSpc>
                        <a:spcAft>
                          <a:spcPts val="0"/>
                        </a:spcAft>
                      </a:pPr>
                      <a:r>
                        <a:rPr lang="en-GB" sz="1200" dirty="0">
                          <a:effectLst/>
                        </a:rPr>
                        <a:t>5.88</a:t>
                      </a:r>
                      <a:endParaRPr lang="en-GB" sz="1200" dirty="0">
                        <a:effectLst/>
                        <a:latin typeface="Calibri"/>
                        <a:ea typeface="Calibri"/>
                        <a:cs typeface="Arial"/>
                      </a:endParaRPr>
                    </a:p>
                  </a:txBody>
                  <a:tcPr marL="48533" marR="48533" marT="0" marB="0" anchor="b"/>
                </a:tc>
                <a:tc>
                  <a:txBody>
                    <a:bodyPr/>
                    <a:lstStyle/>
                    <a:p>
                      <a:pPr algn="r">
                        <a:lnSpc>
                          <a:spcPct val="107000"/>
                        </a:lnSpc>
                        <a:spcAft>
                          <a:spcPts val="0"/>
                        </a:spcAft>
                      </a:pPr>
                      <a:r>
                        <a:rPr lang="en-GB" sz="1200" dirty="0">
                          <a:effectLst/>
                        </a:rPr>
                        <a:t>0</a:t>
                      </a:r>
                      <a:endParaRPr lang="en-GB" sz="1200" dirty="0">
                        <a:effectLst/>
                        <a:latin typeface="Calibri"/>
                        <a:ea typeface="Calibri"/>
                        <a:cs typeface="Arial"/>
                      </a:endParaRPr>
                    </a:p>
                  </a:txBody>
                  <a:tcPr marL="48533" marR="48533" marT="0" marB="0" anchor="b"/>
                </a:tc>
                <a:tc>
                  <a:txBody>
                    <a:bodyPr/>
                    <a:lstStyle/>
                    <a:p>
                      <a:pPr algn="r">
                        <a:lnSpc>
                          <a:spcPct val="107000"/>
                        </a:lnSpc>
                        <a:spcAft>
                          <a:spcPts val="0"/>
                        </a:spcAft>
                      </a:pPr>
                      <a:r>
                        <a:rPr lang="en-GB" sz="1200" dirty="0">
                          <a:effectLst/>
                        </a:rPr>
                        <a:t>0</a:t>
                      </a:r>
                      <a:endParaRPr lang="en-GB" sz="1200" dirty="0">
                        <a:effectLst/>
                        <a:latin typeface="Calibri"/>
                        <a:ea typeface="Calibri"/>
                        <a:cs typeface="Arial"/>
                      </a:endParaRPr>
                    </a:p>
                  </a:txBody>
                  <a:tcPr marL="48533" marR="48533" marT="0" marB="0" anchor="b"/>
                </a:tc>
              </a:tr>
              <a:tr h="197239">
                <a:tc>
                  <a:txBody>
                    <a:bodyPr/>
                    <a:lstStyle/>
                    <a:p>
                      <a:pPr>
                        <a:lnSpc>
                          <a:spcPct val="107000"/>
                        </a:lnSpc>
                        <a:spcAft>
                          <a:spcPts val="0"/>
                        </a:spcAft>
                      </a:pPr>
                      <a:r>
                        <a:rPr lang="en-GB" sz="1200" dirty="0">
                          <a:effectLst/>
                        </a:rPr>
                        <a:t>Apprenticeship</a:t>
                      </a:r>
                      <a:endParaRPr lang="en-GB" sz="1200" dirty="0">
                        <a:effectLst/>
                        <a:latin typeface="Calibri"/>
                        <a:ea typeface="Calibri"/>
                        <a:cs typeface="Arial"/>
                      </a:endParaRPr>
                    </a:p>
                  </a:txBody>
                  <a:tcPr marL="48533" marR="48533" marT="0" marB="0" anchor="b"/>
                </a:tc>
                <a:tc>
                  <a:txBody>
                    <a:bodyPr/>
                    <a:lstStyle/>
                    <a:p>
                      <a:pPr algn="r">
                        <a:lnSpc>
                          <a:spcPct val="107000"/>
                        </a:lnSpc>
                        <a:spcAft>
                          <a:spcPts val="0"/>
                        </a:spcAft>
                      </a:pPr>
                      <a:r>
                        <a:rPr lang="en-GB" sz="1200" dirty="0">
                          <a:effectLst/>
                        </a:rPr>
                        <a:t>1</a:t>
                      </a:r>
                      <a:endParaRPr lang="en-GB" sz="1200" dirty="0">
                        <a:effectLst/>
                        <a:latin typeface="Calibri"/>
                        <a:ea typeface="Calibri"/>
                        <a:cs typeface="Arial"/>
                      </a:endParaRPr>
                    </a:p>
                  </a:txBody>
                  <a:tcPr marL="48533" marR="48533" marT="0" marB="0" anchor="b"/>
                </a:tc>
                <a:tc>
                  <a:txBody>
                    <a:bodyPr/>
                    <a:lstStyle/>
                    <a:p>
                      <a:pPr algn="r">
                        <a:lnSpc>
                          <a:spcPct val="107000"/>
                        </a:lnSpc>
                        <a:spcAft>
                          <a:spcPts val="0"/>
                        </a:spcAft>
                      </a:pPr>
                      <a:r>
                        <a:rPr lang="en-GB" sz="1200" dirty="0">
                          <a:effectLst/>
                        </a:rPr>
                        <a:t>5.88</a:t>
                      </a:r>
                      <a:endParaRPr lang="en-GB" sz="1200" dirty="0">
                        <a:effectLst/>
                        <a:latin typeface="Calibri"/>
                        <a:ea typeface="Calibri"/>
                        <a:cs typeface="Arial"/>
                      </a:endParaRPr>
                    </a:p>
                  </a:txBody>
                  <a:tcPr marL="48533" marR="48533" marT="0" marB="0" anchor="b"/>
                </a:tc>
                <a:tc>
                  <a:txBody>
                    <a:bodyPr/>
                    <a:lstStyle/>
                    <a:p>
                      <a:pPr algn="r">
                        <a:lnSpc>
                          <a:spcPct val="107000"/>
                        </a:lnSpc>
                        <a:spcAft>
                          <a:spcPts val="0"/>
                        </a:spcAft>
                      </a:pPr>
                      <a:r>
                        <a:rPr lang="en-GB" sz="1200" dirty="0">
                          <a:effectLst/>
                        </a:rPr>
                        <a:t>0</a:t>
                      </a:r>
                      <a:endParaRPr lang="en-GB" sz="1200" dirty="0">
                        <a:effectLst/>
                        <a:latin typeface="Calibri"/>
                        <a:ea typeface="Calibri"/>
                        <a:cs typeface="Arial"/>
                      </a:endParaRPr>
                    </a:p>
                  </a:txBody>
                  <a:tcPr marL="48533" marR="48533" marT="0" marB="0" anchor="b"/>
                </a:tc>
                <a:tc>
                  <a:txBody>
                    <a:bodyPr/>
                    <a:lstStyle/>
                    <a:p>
                      <a:pPr algn="r">
                        <a:lnSpc>
                          <a:spcPct val="107000"/>
                        </a:lnSpc>
                        <a:spcAft>
                          <a:spcPts val="0"/>
                        </a:spcAft>
                      </a:pPr>
                      <a:r>
                        <a:rPr lang="en-GB" sz="1200" dirty="0">
                          <a:effectLst/>
                        </a:rPr>
                        <a:t>0</a:t>
                      </a:r>
                      <a:endParaRPr lang="en-GB" sz="1200" dirty="0">
                        <a:effectLst/>
                        <a:latin typeface="Calibri"/>
                        <a:ea typeface="Calibri"/>
                        <a:cs typeface="Arial"/>
                      </a:endParaRPr>
                    </a:p>
                  </a:txBody>
                  <a:tcPr marL="48533" marR="48533" marT="0" marB="0" anchor="b"/>
                </a:tc>
              </a:tr>
              <a:tr h="197239">
                <a:tc>
                  <a:txBody>
                    <a:bodyPr/>
                    <a:lstStyle/>
                    <a:p>
                      <a:pPr>
                        <a:lnSpc>
                          <a:spcPct val="107000"/>
                        </a:lnSpc>
                        <a:spcAft>
                          <a:spcPts val="0"/>
                        </a:spcAft>
                      </a:pPr>
                      <a:r>
                        <a:rPr lang="en-GB" sz="1200" dirty="0">
                          <a:effectLst/>
                        </a:rPr>
                        <a:t>Vocational Training</a:t>
                      </a:r>
                      <a:endParaRPr lang="en-GB" sz="1200" dirty="0">
                        <a:effectLst/>
                        <a:latin typeface="Calibri"/>
                        <a:ea typeface="Calibri"/>
                        <a:cs typeface="Arial"/>
                      </a:endParaRPr>
                    </a:p>
                  </a:txBody>
                  <a:tcPr marL="48533" marR="48533" marT="0" marB="0" anchor="b"/>
                </a:tc>
                <a:tc>
                  <a:txBody>
                    <a:bodyPr/>
                    <a:lstStyle/>
                    <a:p>
                      <a:pPr algn="r">
                        <a:lnSpc>
                          <a:spcPct val="107000"/>
                        </a:lnSpc>
                        <a:spcAft>
                          <a:spcPts val="0"/>
                        </a:spcAft>
                      </a:pPr>
                      <a:r>
                        <a:rPr lang="en-GB" sz="1200" dirty="0">
                          <a:effectLst/>
                        </a:rPr>
                        <a:t>0</a:t>
                      </a:r>
                      <a:endParaRPr lang="en-GB" sz="1200" dirty="0">
                        <a:effectLst/>
                        <a:latin typeface="Calibri"/>
                        <a:ea typeface="Calibri"/>
                        <a:cs typeface="Arial"/>
                      </a:endParaRPr>
                    </a:p>
                  </a:txBody>
                  <a:tcPr marL="48533" marR="48533" marT="0" marB="0" anchor="b"/>
                </a:tc>
                <a:tc>
                  <a:txBody>
                    <a:bodyPr/>
                    <a:lstStyle/>
                    <a:p>
                      <a:pPr algn="r">
                        <a:lnSpc>
                          <a:spcPct val="107000"/>
                        </a:lnSpc>
                        <a:spcAft>
                          <a:spcPts val="0"/>
                        </a:spcAft>
                      </a:pPr>
                      <a:r>
                        <a:rPr lang="en-GB" sz="1200" dirty="0">
                          <a:effectLst/>
                        </a:rPr>
                        <a:t>0</a:t>
                      </a:r>
                      <a:endParaRPr lang="en-GB" sz="1200" dirty="0">
                        <a:effectLst/>
                        <a:latin typeface="Calibri"/>
                        <a:ea typeface="Calibri"/>
                        <a:cs typeface="Arial"/>
                      </a:endParaRPr>
                    </a:p>
                  </a:txBody>
                  <a:tcPr marL="48533" marR="48533" marT="0" marB="0" anchor="b"/>
                </a:tc>
                <a:tc>
                  <a:txBody>
                    <a:bodyPr/>
                    <a:lstStyle/>
                    <a:p>
                      <a:pPr algn="r">
                        <a:lnSpc>
                          <a:spcPct val="107000"/>
                        </a:lnSpc>
                        <a:spcAft>
                          <a:spcPts val="0"/>
                        </a:spcAft>
                      </a:pPr>
                      <a:r>
                        <a:rPr lang="en-GB" sz="1200" dirty="0">
                          <a:effectLst/>
                        </a:rPr>
                        <a:t>2</a:t>
                      </a:r>
                      <a:endParaRPr lang="en-GB" sz="1200" dirty="0">
                        <a:effectLst/>
                        <a:latin typeface="Calibri"/>
                        <a:ea typeface="Calibri"/>
                        <a:cs typeface="Arial"/>
                      </a:endParaRPr>
                    </a:p>
                  </a:txBody>
                  <a:tcPr marL="48533" marR="48533" marT="0" marB="0" anchor="b"/>
                </a:tc>
                <a:tc>
                  <a:txBody>
                    <a:bodyPr/>
                    <a:lstStyle/>
                    <a:p>
                      <a:pPr algn="r">
                        <a:lnSpc>
                          <a:spcPct val="107000"/>
                        </a:lnSpc>
                        <a:spcAft>
                          <a:spcPts val="0"/>
                        </a:spcAft>
                      </a:pPr>
                      <a:r>
                        <a:rPr lang="en-GB" sz="1200" dirty="0">
                          <a:effectLst/>
                        </a:rPr>
                        <a:t>11.77</a:t>
                      </a:r>
                      <a:endParaRPr lang="en-GB" sz="1200" dirty="0">
                        <a:effectLst/>
                        <a:latin typeface="Calibri"/>
                        <a:ea typeface="Calibri"/>
                        <a:cs typeface="Arial"/>
                      </a:endParaRPr>
                    </a:p>
                  </a:txBody>
                  <a:tcPr marL="48533" marR="48533" marT="0" marB="0" anchor="b"/>
                </a:tc>
              </a:tr>
              <a:tr h="385960">
                <a:tc>
                  <a:txBody>
                    <a:bodyPr/>
                    <a:lstStyle/>
                    <a:p>
                      <a:pPr>
                        <a:lnSpc>
                          <a:spcPct val="107000"/>
                        </a:lnSpc>
                        <a:spcAft>
                          <a:spcPts val="0"/>
                        </a:spcAft>
                      </a:pPr>
                      <a:r>
                        <a:rPr lang="en-GB" sz="1200" dirty="0">
                          <a:effectLst/>
                        </a:rPr>
                        <a:t>Undergraduate Degree or Graduate education</a:t>
                      </a:r>
                      <a:endParaRPr lang="en-GB" sz="1200" dirty="0">
                        <a:effectLst/>
                        <a:latin typeface="Calibri"/>
                        <a:ea typeface="Calibri"/>
                        <a:cs typeface="Arial"/>
                      </a:endParaRPr>
                    </a:p>
                  </a:txBody>
                  <a:tcPr marL="48533" marR="48533" marT="0" marB="0" anchor="b"/>
                </a:tc>
                <a:tc>
                  <a:txBody>
                    <a:bodyPr/>
                    <a:lstStyle/>
                    <a:p>
                      <a:pPr algn="r">
                        <a:lnSpc>
                          <a:spcPct val="107000"/>
                        </a:lnSpc>
                        <a:spcAft>
                          <a:spcPts val="0"/>
                        </a:spcAft>
                      </a:pPr>
                      <a:r>
                        <a:rPr lang="en-GB" sz="1200" dirty="0">
                          <a:effectLst/>
                        </a:rPr>
                        <a:t>1</a:t>
                      </a:r>
                      <a:endParaRPr lang="en-GB" sz="1200" dirty="0">
                        <a:effectLst/>
                        <a:latin typeface="Calibri"/>
                        <a:ea typeface="Calibri"/>
                        <a:cs typeface="Arial"/>
                      </a:endParaRPr>
                    </a:p>
                  </a:txBody>
                  <a:tcPr marL="48533" marR="48533" marT="0" marB="0" anchor="b"/>
                </a:tc>
                <a:tc>
                  <a:txBody>
                    <a:bodyPr/>
                    <a:lstStyle/>
                    <a:p>
                      <a:pPr algn="r">
                        <a:lnSpc>
                          <a:spcPct val="107000"/>
                        </a:lnSpc>
                        <a:spcAft>
                          <a:spcPts val="0"/>
                        </a:spcAft>
                      </a:pPr>
                      <a:r>
                        <a:rPr lang="en-GB" sz="1200" dirty="0">
                          <a:effectLst/>
                        </a:rPr>
                        <a:t>5.88</a:t>
                      </a:r>
                      <a:endParaRPr lang="en-GB" sz="1200" dirty="0">
                        <a:effectLst/>
                        <a:latin typeface="Calibri"/>
                        <a:ea typeface="Calibri"/>
                        <a:cs typeface="Arial"/>
                      </a:endParaRPr>
                    </a:p>
                  </a:txBody>
                  <a:tcPr marL="48533" marR="48533" marT="0" marB="0" anchor="b"/>
                </a:tc>
                <a:tc>
                  <a:txBody>
                    <a:bodyPr/>
                    <a:lstStyle/>
                    <a:p>
                      <a:pPr algn="r">
                        <a:lnSpc>
                          <a:spcPct val="107000"/>
                        </a:lnSpc>
                        <a:spcAft>
                          <a:spcPts val="0"/>
                        </a:spcAft>
                      </a:pPr>
                      <a:r>
                        <a:rPr lang="en-GB" sz="1200" dirty="0">
                          <a:effectLst/>
                        </a:rPr>
                        <a:t>0</a:t>
                      </a:r>
                      <a:endParaRPr lang="en-GB" sz="1200" dirty="0">
                        <a:effectLst/>
                        <a:latin typeface="Calibri"/>
                        <a:ea typeface="Calibri"/>
                        <a:cs typeface="Arial"/>
                      </a:endParaRPr>
                    </a:p>
                  </a:txBody>
                  <a:tcPr marL="48533" marR="48533" marT="0" marB="0" anchor="b"/>
                </a:tc>
                <a:tc>
                  <a:txBody>
                    <a:bodyPr/>
                    <a:lstStyle/>
                    <a:p>
                      <a:pPr algn="r">
                        <a:lnSpc>
                          <a:spcPct val="107000"/>
                        </a:lnSpc>
                        <a:spcAft>
                          <a:spcPts val="0"/>
                        </a:spcAft>
                      </a:pPr>
                      <a:r>
                        <a:rPr lang="en-GB" sz="1200" dirty="0">
                          <a:effectLst/>
                        </a:rPr>
                        <a:t>0</a:t>
                      </a:r>
                      <a:endParaRPr lang="en-GB" sz="1200" dirty="0">
                        <a:effectLst/>
                        <a:latin typeface="Calibri"/>
                        <a:ea typeface="Calibri"/>
                        <a:cs typeface="Arial"/>
                      </a:endParaRPr>
                    </a:p>
                  </a:txBody>
                  <a:tcPr marL="48533" marR="48533" marT="0" marB="0" anchor="b"/>
                </a:tc>
              </a:tr>
              <a:tr h="197239">
                <a:tc>
                  <a:txBody>
                    <a:bodyPr/>
                    <a:lstStyle/>
                    <a:p>
                      <a:pPr>
                        <a:lnSpc>
                          <a:spcPct val="107000"/>
                        </a:lnSpc>
                        <a:spcAft>
                          <a:spcPts val="0"/>
                        </a:spcAft>
                      </a:pPr>
                      <a:r>
                        <a:rPr lang="en-GB" sz="1200" dirty="0">
                          <a:effectLst/>
                        </a:rPr>
                        <a:t>Post-graduate education</a:t>
                      </a:r>
                      <a:endParaRPr lang="en-GB" sz="1200" dirty="0">
                        <a:effectLst/>
                        <a:latin typeface="Calibri"/>
                        <a:ea typeface="Calibri"/>
                        <a:cs typeface="Arial"/>
                      </a:endParaRPr>
                    </a:p>
                  </a:txBody>
                  <a:tcPr marL="48533" marR="48533" marT="0" marB="0" anchor="b"/>
                </a:tc>
                <a:tc>
                  <a:txBody>
                    <a:bodyPr/>
                    <a:lstStyle/>
                    <a:p>
                      <a:pPr algn="r">
                        <a:lnSpc>
                          <a:spcPct val="107000"/>
                        </a:lnSpc>
                        <a:spcAft>
                          <a:spcPts val="0"/>
                        </a:spcAft>
                      </a:pPr>
                      <a:r>
                        <a:rPr lang="en-GB" sz="1200" dirty="0">
                          <a:effectLst/>
                        </a:rPr>
                        <a:t>0</a:t>
                      </a:r>
                      <a:endParaRPr lang="en-GB" sz="1200" dirty="0">
                        <a:effectLst/>
                        <a:latin typeface="Calibri"/>
                        <a:ea typeface="Calibri"/>
                        <a:cs typeface="Arial"/>
                      </a:endParaRPr>
                    </a:p>
                  </a:txBody>
                  <a:tcPr marL="48533" marR="48533" marT="0" marB="0" anchor="b"/>
                </a:tc>
                <a:tc>
                  <a:txBody>
                    <a:bodyPr/>
                    <a:lstStyle/>
                    <a:p>
                      <a:pPr>
                        <a:lnSpc>
                          <a:spcPct val="107000"/>
                        </a:lnSpc>
                        <a:spcAft>
                          <a:spcPts val="0"/>
                        </a:spcAft>
                      </a:pPr>
                      <a:r>
                        <a:rPr lang="en-GB" sz="1200" dirty="0">
                          <a:effectLst/>
                        </a:rPr>
                        <a:t> </a:t>
                      </a:r>
                      <a:endParaRPr lang="en-GB" sz="1200" dirty="0">
                        <a:effectLst/>
                        <a:latin typeface="Calibri"/>
                        <a:ea typeface="Calibri"/>
                        <a:cs typeface="Arial"/>
                      </a:endParaRPr>
                    </a:p>
                  </a:txBody>
                  <a:tcPr marL="48533" marR="48533" marT="0" marB="0" anchor="b"/>
                </a:tc>
                <a:tc>
                  <a:txBody>
                    <a:bodyPr/>
                    <a:lstStyle/>
                    <a:p>
                      <a:pPr algn="r">
                        <a:lnSpc>
                          <a:spcPct val="107000"/>
                        </a:lnSpc>
                        <a:spcAft>
                          <a:spcPts val="0"/>
                        </a:spcAft>
                      </a:pPr>
                      <a:r>
                        <a:rPr lang="en-GB" sz="1200" dirty="0">
                          <a:effectLst/>
                        </a:rPr>
                        <a:t>0</a:t>
                      </a:r>
                      <a:endParaRPr lang="en-GB" sz="1200" dirty="0">
                        <a:effectLst/>
                        <a:latin typeface="Calibri"/>
                        <a:ea typeface="Calibri"/>
                        <a:cs typeface="Arial"/>
                      </a:endParaRPr>
                    </a:p>
                  </a:txBody>
                  <a:tcPr marL="48533" marR="48533" marT="0" marB="0" anchor="b"/>
                </a:tc>
                <a:tc>
                  <a:txBody>
                    <a:bodyPr/>
                    <a:lstStyle/>
                    <a:p>
                      <a:pPr algn="r">
                        <a:lnSpc>
                          <a:spcPct val="107000"/>
                        </a:lnSpc>
                        <a:spcAft>
                          <a:spcPts val="0"/>
                        </a:spcAft>
                      </a:pPr>
                      <a:r>
                        <a:rPr lang="en-GB" sz="1200" dirty="0">
                          <a:effectLst/>
                        </a:rPr>
                        <a:t>0</a:t>
                      </a:r>
                      <a:endParaRPr lang="en-GB" sz="1200" dirty="0">
                        <a:effectLst/>
                        <a:latin typeface="Calibri"/>
                        <a:ea typeface="Calibri"/>
                        <a:cs typeface="Arial"/>
                      </a:endParaRPr>
                    </a:p>
                  </a:txBody>
                  <a:tcPr marL="48533" marR="48533" marT="0" marB="0" anchor="b"/>
                </a:tc>
              </a:tr>
              <a:tr h="197239">
                <a:tc gridSpan="5">
                  <a:txBody>
                    <a:bodyPr/>
                    <a:lstStyle/>
                    <a:p>
                      <a:pPr>
                        <a:lnSpc>
                          <a:spcPct val="107000"/>
                        </a:lnSpc>
                        <a:spcAft>
                          <a:spcPts val="0"/>
                        </a:spcAft>
                      </a:pPr>
                      <a:r>
                        <a:rPr lang="en-GB" sz="1200" dirty="0">
                          <a:effectLst/>
                        </a:rPr>
                        <a:t>Ethnic Origin:</a:t>
                      </a:r>
                      <a:endParaRPr lang="en-GB" sz="1200" dirty="0">
                        <a:effectLst/>
                        <a:latin typeface="Calibri"/>
                        <a:ea typeface="Calibri"/>
                        <a:cs typeface="Arial"/>
                      </a:endParaRPr>
                    </a:p>
                  </a:txBody>
                  <a:tcPr marL="48533" marR="48533" marT="0" marB="0" anchor="b"/>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r>
              <a:tr h="197239">
                <a:tc>
                  <a:txBody>
                    <a:bodyPr/>
                    <a:lstStyle/>
                    <a:p>
                      <a:pPr>
                        <a:lnSpc>
                          <a:spcPct val="107000"/>
                        </a:lnSpc>
                        <a:spcAft>
                          <a:spcPts val="0"/>
                        </a:spcAft>
                      </a:pPr>
                      <a:r>
                        <a:rPr lang="en-GB" sz="1200" dirty="0">
                          <a:effectLst/>
                        </a:rPr>
                        <a:t>Asian or Asian British</a:t>
                      </a:r>
                      <a:endParaRPr lang="en-GB" sz="1200" dirty="0">
                        <a:effectLst/>
                        <a:latin typeface="Calibri"/>
                        <a:ea typeface="Calibri"/>
                        <a:cs typeface="Arial"/>
                      </a:endParaRPr>
                    </a:p>
                  </a:txBody>
                  <a:tcPr marL="48533" marR="48533" marT="0" marB="0" anchor="b"/>
                </a:tc>
                <a:tc>
                  <a:txBody>
                    <a:bodyPr/>
                    <a:lstStyle/>
                    <a:p>
                      <a:pPr algn="r">
                        <a:lnSpc>
                          <a:spcPct val="107000"/>
                        </a:lnSpc>
                        <a:spcAft>
                          <a:spcPts val="0"/>
                        </a:spcAft>
                      </a:pPr>
                      <a:r>
                        <a:rPr lang="en-GB" sz="1200" dirty="0">
                          <a:effectLst/>
                        </a:rPr>
                        <a:t>0</a:t>
                      </a:r>
                      <a:endParaRPr lang="en-GB" sz="1200" dirty="0">
                        <a:effectLst/>
                        <a:latin typeface="Calibri"/>
                        <a:ea typeface="Calibri"/>
                        <a:cs typeface="Arial"/>
                      </a:endParaRPr>
                    </a:p>
                  </a:txBody>
                  <a:tcPr marL="48533" marR="48533" marT="0" marB="0" anchor="b"/>
                </a:tc>
                <a:tc>
                  <a:txBody>
                    <a:bodyPr/>
                    <a:lstStyle/>
                    <a:p>
                      <a:pPr algn="r">
                        <a:lnSpc>
                          <a:spcPct val="107000"/>
                        </a:lnSpc>
                        <a:spcAft>
                          <a:spcPts val="0"/>
                        </a:spcAft>
                      </a:pPr>
                      <a:r>
                        <a:rPr lang="en-GB" sz="1200" dirty="0">
                          <a:effectLst/>
                        </a:rPr>
                        <a:t>0</a:t>
                      </a:r>
                      <a:endParaRPr lang="en-GB" sz="1200" dirty="0">
                        <a:effectLst/>
                        <a:latin typeface="Calibri"/>
                        <a:ea typeface="Calibri"/>
                        <a:cs typeface="Arial"/>
                      </a:endParaRPr>
                    </a:p>
                  </a:txBody>
                  <a:tcPr marL="48533" marR="48533" marT="0" marB="0" anchor="b"/>
                </a:tc>
                <a:tc>
                  <a:txBody>
                    <a:bodyPr/>
                    <a:lstStyle/>
                    <a:p>
                      <a:pPr algn="r">
                        <a:lnSpc>
                          <a:spcPct val="107000"/>
                        </a:lnSpc>
                        <a:spcAft>
                          <a:spcPts val="0"/>
                        </a:spcAft>
                      </a:pPr>
                      <a:r>
                        <a:rPr lang="en-GB" sz="1200" dirty="0">
                          <a:effectLst/>
                        </a:rPr>
                        <a:t>0</a:t>
                      </a:r>
                      <a:endParaRPr lang="en-GB" sz="1200" dirty="0">
                        <a:effectLst/>
                        <a:latin typeface="Calibri"/>
                        <a:ea typeface="Calibri"/>
                        <a:cs typeface="Arial"/>
                      </a:endParaRPr>
                    </a:p>
                  </a:txBody>
                  <a:tcPr marL="48533" marR="48533" marT="0" marB="0" anchor="b"/>
                </a:tc>
                <a:tc>
                  <a:txBody>
                    <a:bodyPr/>
                    <a:lstStyle/>
                    <a:p>
                      <a:pPr algn="r">
                        <a:lnSpc>
                          <a:spcPct val="107000"/>
                        </a:lnSpc>
                        <a:spcAft>
                          <a:spcPts val="0"/>
                        </a:spcAft>
                      </a:pPr>
                      <a:r>
                        <a:rPr lang="en-GB" sz="1200" dirty="0">
                          <a:effectLst/>
                        </a:rPr>
                        <a:t>0</a:t>
                      </a:r>
                      <a:endParaRPr lang="en-GB" sz="1200" dirty="0">
                        <a:effectLst/>
                        <a:latin typeface="Calibri"/>
                        <a:ea typeface="Calibri"/>
                        <a:cs typeface="Arial"/>
                      </a:endParaRPr>
                    </a:p>
                  </a:txBody>
                  <a:tcPr marL="48533" marR="48533" marT="0" marB="0" anchor="b"/>
                </a:tc>
              </a:tr>
              <a:tr h="197239">
                <a:tc>
                  <a:txBody>
                    <a:bodyPr/>
                    <a:lstStyle/>
                    <a:p>
                      <a:pPr>
                        <a:lnSpc>
                          <a:spcPct val="107000"/>
                        </a:lnSpc>
                        <a:spcAft>
                          <a:spcPts val="0"/>
                        </a:spcAft>
                      </a:pPr>
                      <a:r>
                        <a:rPr lang="en-GB" sz="1200" dirty="0">
                          <a:effectLst/>
                        </a:rPr>
                        <a:t>Mixed origin</a:t>
                      </a:r>
                      <a:endParaRPr lang="en-GB" sz="1200" dirty="0">
                        <a:effectLst/>
                        <a:latin typeface="Calibri"/>
                        <a:ea typeface="Calibri"/>
                        <a:cs typeface="Arial"/>
                      </a:endParaRPr>
                    </a:p>
                  </a:txBody>
                  <a:tcPr marL="48533" marR="48533" marT="0" marB="0" anchor="b"/>
                </a:tc>
                <a:tc>
                  <a:txBody>
                    <a:bodyPr/>
                    <a:lstStyle/>
                    <a:p>
                      <a:pPr algn="r">
                        <a:lnSpc>
                          <a:spcPct val="107000"/>
                        </a:lnSpc>
                        <a:spcAft>
                          <a:spcPts val="0"/>
                        </a:spcAft>
                      </a:pPr>
                      <a:r>
                        <a:rPr lang="en-GB" sz="1200" dirty="0">
                          <a:effectLst/>
                        </a:rPr>
                        <a:t>0</a:t>
                      </a:r>
                      <a:endParaRPr lang="en-GB" sz="1200" dirty="0">
                        <a:effectLst/>
                        <a:latin typeface="Calibri"/>
                        <a:ea typeface="Calibri"/>
                        <a:cs typeface="Arial"/>
                      </a:endParaRPr>
                    </a:p>
                  </a:txBody>
                  <a:tcPr marL="48533" marR="48533" marT="0" marB="0" anchor="b"/>
                </a:tc>
                <a:tc>
                  <a:txBody>
                    <a:bodyPr/>
                    <a:lstStyle/>
                    <a:p>
                      <a:pPr algn="r">
                        <a:lnSpc>
                          <a:spcPct val="107000"/>
                        </a:lnSpc>
                        <a:spcAft>
                          <a:spcPts val="0"/>
                        </a:spcAft>
                      </a:pPr>
                      <a:r>
                        <a:rPr lang="en-GB" sz="1200" dirty="0">
                          <a:effectLst/>
                        </a:rPr>
                        <a:t>0</a:t>
                      </a:r>
                      <a:endParaRPr lang="en-GB" sz="1200" dirty="0">
                        <a:effectLst/>
                        <a:latin typeface="Calibri"/>
                        <a:ea typeface="Calibri"/>
                        <a:cs typeface="Arial"/>
                      </a:endParaRPr>
                    </a:p>
                  </a:txBody>
                  <a:tcPr marL="48533" marR="48533" marT="0" marB="0" anchor="b"/>
                </a:tc>
                <a:tc>
                  <a:txBody>
                    <a:bodyPr/>
                    <a:lstStyle/>
                    <a:p>
                      <a:pPr algn="r">
                        <a:lnSpc>
                          <a:spcPct val="107000"/>
                        </a:lnSpc>
                        <a:spcAft>
                          <a:spcPts val="0"/>
                        </a:spcAft>
                      </a:pPr>
                      <a:r>
                        <a:rPr lang="en-GB" sz="1200" dirty="0">
                          <a:effectLst/>
                        </a:rPr>
                        <a:t>0</a:t>
                      </a:r>
                      <a:endParaRPr lang="en-GB" sz="1200" dirty="0">
                        <a:effectLst/>
                        <a:latin typeface="Calibri"/>
                        <a:ea typeface="Calibri"/>
                        <a:cs typeface="Arial"/>
                      </a:endParaRPr>
                    </a:p>
                  </a:txBody>
                  <a:tcPr marL="48533" marR="48533" marT="0" marB="0" anchor="b"/>
                </a:tc>
                <a:tc>
                  <a:txBody>
                    <a:bodyPr/>
                    <a:lstStyle/>
                    <a:p>
                      <a:pPr algn="r">
                        <a:lnSpc>
                          <a:spcPct val="107000"/>
                        </a:lnSpc>
                        <a:spcAft>
                          <a:spcPts val="0"/>
                        </a:spcAft>
                      </a:pPr>
                      <a:r>
                        <a:rPr lang="en-GB" sz="1200" dirty="0">
                          <a:effectLst/>
                        </a:rPr>
                        <a:t>0</a:t>
                      </a:r>
                      <a:endParaRPr lang="en-GB" sz="1200" dirty="0">
                        <a:effectLst/>
                        <a:latin typeface="Calibri"/>
                        <a:ea typeface="Calibri"/>
                        <a:cs typeface="Arial"/>
                      </a:endParaRPr>
                    </a:p>
                  </a:txBody>
                  <a:tcPr marL="48533" marR="48533" marT="0" marB="0" anchor="b"/>
                </a:tc>
              </a:tr>
              <a:tr h="197239">
                <a:tc>
                  <a:txBody>
                    <a:bodyPr/>
                    <a:lstStyle/>
                    <a:p>
                      <a:pPr>
                        <a:lnSpc>
                          <a:spcPct val="107000"/>
                        </a:lnSpc>
                        <a:spcAft>
                          <a:spcPts val="0"/>
                        </a:spcAft>
                      </a:pPr>
                      <a:r>
                        <a:rPr lang="en-GB" sz="1200" dirty="0">
                          <a:effectLst/>
                        </a:rPr>
                        <a:t>Black or Black British</a:t>
                      </a:r>
                      <a:endParaRPr lang="en-GB" sz="1200" dirty="0">
                        <a:effectLst/>
                        <a:latin typeface="Calibri"/>
                        <a:ea typeface="Calibri"/>
                        <a:cs typeface="Arial"/>
                      </a:endParaRPr>
                    </a:p>
                  </a:txBody>
                  <a:tcPr marL="48533" marR="48533" marT="0" marB="0" anchor="b"/>
                </a:tc>
                <a:tc>
                  <a:txBody>
                    <a:bodyPr/>
                    <a:lstStyle/>
                    <a:p>
                      <a:pPr algn="r">
                        <a:lnSpc>
                          <a:spcPct val="107000"/>
                        </a:lnSpc>
                        <a:spcAft>
                          <a:spcPts val="0"/>
                        </a:spcAft>
                      </a:pPr>
                      <a:r>
                        <a:rPr lang="en-GB" sz="1200" dirty="0">
                          <a:effectLst/>
                        </a:rPr>
                        <a:t>0</a:t>
                      </a:r>
                      <a:endParaRPr lang="en-GB" sz="1200" dirty="0">
                        <a:effectLst/>
                        <a:latin typeface="Calibri"/>
                        <a:ea typeface="Calibri"/>
                        <a:cs typeface="Arial"/>
                      </a:endParaRPr>
                    </a:p>
                  </a:txBody>
                  <a:tcPr marL="48533" marR="48533" marT="0" marB="0" anchor="b"/>
                </a:tc>
                <a:tc>
                  <a:txBody>
                    <a:bodyPr/>
                    <a:lstStyle/>
                    <a:p>
                      <a:pPr algn="r">
                        <a:lnSpc>
                          <a:spcPct val="107000"/>
                        </a:lnSpc>
                        <a:spcAft>
                          <a:spcPts val="0"/>
                        </a:spcAft>
                      </a:pPr>
                      <a:r>
                        <a:rPr lang="en-GB" sz="1200" dirty="0">
                          <a:effectLst/>
                        </a:rPr>
                        <a:t>0</a:t>
                      </a:r>
                      <a:endParaRPr lang="en-GB" sz="1200" dirty="0">
                        <a:effectLst/>
                        <a:latin typeface="Calibri"/>
                        <a:ea typeface="Calibri"/>
                        <a:cs typeface="Arial"/>
                      </a:endParaRPr>
                    </a:p>
                  </a:txBody>
                  <a:tcPr marL="48533" marR="48533" marT="0" marB="0" anchor="b"/>
                </a:tc>
                <a:tc>
                  <a:txBody>
                    <a:bodyPr/>
                    <a:lstStyle/>
                    <a:p>
                      <a:pPr algn="r">
                        <a:lnSpc>
                          <a:spcPct val="107000"/>
                        </a:lnSpc>
                        <a:spcAft>
                          <a:spcPts val="0"/>
                        </a:spcAft>
                      </a:pPr>
                      <a:r>
                        <a:rPr lang="en-GB" sz="1200" dirty="0">
                          <a:effectLst/>
                        </a:rPr>
                        <a:t>0</a:t>
                      </a:r>
                      <a:endParaRPr lang="en-GB" sz="1200" dirty="0">
                        <a:effectLst/>
                        <a:latin typeface="Calibri"/>
                        <a:ea typeface="Calibri"/>
                        <a:cs typeface="Arial"/>
                      </a:endParaRPr>
                    </a:p>
                  </a:txBody>
                  <a:tcPr marL="48533" marR="48533" marT="0" marB="0" anchor="b"/>
                </a:tc>
                <a:tc>
                  <a:txBody>
                    <a:bodyPr/>
                    <a:lstStyle/>
                    <a:p>
                      <a:pPr algn="r">
                        <a:lnSpc>
                          <a:spcPct val="107000"/>
                        </a:lnSpc>
                        <a:spcAft>
                          <a:spcPts val="0"/>
                        </a:spcAft>
                      </a:pPr>
                      <a:r>
                        <a:rPr lang="en-GB" sz="1200" dirty="0">
                          <a:effectLst/>
                        </a:rPr>
                        <a:t>0</a:t>
                      </a:r>
                      <a:endParaRPr lang="en-GB" sz="1200" dirty="0">
                        <a:effectLst/>
                        <a:latin typeface="Calibri"/>
                        <a:ea typeface="Calibri"/>
                        <a:cs typeface="Arial"/>
                      </a:endParaRPr>
                    </a:p>
                  </a:txBody>
                  <a:tcPr marL="48533" marR="48533" marT="0" marB="0" anchor="b"/>
                </a:tc>
              </a:tr>
              <a:tr h="197239">
                <a:tc>
                  <a:txBody>
                    <a:bodyPr/>
                    <a:lstStyle/>
                    <a:p>
                      <a:pPr>
                        <a:lnSpc>
                          <a:spcPct val="107000"/>
                        </a:lnSpc>
                        <a:spcAft>
                          <a:spcPts val="0"/>
                        </a:spcAft>
                      </a:pPr>
                      <a:r>
                        <a:rPr lang="en-GB" sz="1200" dirty="0">
                          <a:effectLst/>
                        </a:rPr>
                        <a:t>White or White British</a:t>
                      </a:r>
                      <a:endParaRPr lang="en-GB" sz="1200" dirty="0">
                        <a:effectLst/>
                        <a:latin typeface="Calibri"/>
                        <a:ea typeface="Calibri"/>
                        <a:cs typeface="Arial"/>
                      </a:endParaRPr>
                    </a:p>
                  </a:txBody>
                  <a:tcPr marL="48533" marR="48533" marT="0" marB="0" anchor="b"/>
                </a:tc>
                <a:tc>
                  <a:txBody>
                    <a:bodyPr/>
                    <a:lstStyle/>
                    <a:p>
                      <a:pPr algn="r">
                        <a:lnSpc>
                          <a:spcPct val="107000"/>
                        </a:lnSpc>
                        <a:spcAft>
                          <a:spcPts val="0"/>
                        </a:spcAft>
                      </a:pPr>
                      <a:r>
                        <a:rPr lang="en-GB" sz="1200" dirty="0">
                          <a:effectLst/>
                        </a:rPr>
                        <a:t>17</a:t>
                      </a:r>
                      <a:endParaRPr lang="en-GB" sz="1200" dirty="0">
                        <a:effectLst/>
                        <a:latin typeface="Calibri"/>
                        <a:ea typeface="Calibri"/>
                        <a:cs typeface="Arial"/>
                      </a:endParaRPr>
                    </a:p>
                  </a:txBody>
                  <a:tcPr marL="48533" marR="48533" marT="0" marB="0" anchor="b"/>
                </a:tc>
                <a:tc>
                  <a:txBody>
                    <a:bodyPr/>
                    <a:lstStyle/>
                    <a:p>
                      <a:pPr algn="r">
                        <a:lnSpc>
                          <a:spcPct val="107000"/>
                        </a:lnSpc>
                        <a:spcAft>
                          <a:spcPts val="0"/>
                        </a:spcAft>
                      </a:pPr>
                      <a:r>
                        <a:rPr lang="en-GB" sz="1200" dirty="0">
                          <a:effectLst/>
                        </a:rPr>
                        <a:t>100</a:t>
                      </a:r>
                      <a:endParaRPr lang="en-GB" sz="1200" dirty="0">
                        <a:effectLst/>
                        <a:latin typeface="Calibri"/>
                        <a:ea typeface="Calibri"/>
                        <a:cs typeface="Arial"/>
                      </a:endParaRPr>
                    </a:p>
                  </a:txBody>
                  <a:tcPr marL="48533" marR="48533" marT="0" marB="0" anchor="b"/>
                </a:tc>
                <a:tc>
                  <a:txBody>
                    <a:bodyPr/>
                    <a:lstStyle/>
                    <a:p>
                      <a:pPr algn="r">
                        <a:lnSpc>
                          <a:spcPct val="107000"/>
                        </a:lnSpc>
                        <a:spcAft>
                          <a:spcPts val="0"/>
                        </a:spcAft>
                      </a:pPr>
                      <a:r>
                        <a:rPr lang="en-GB" sz="1200" dirty="0">
                          <a:effectLst/>
                        </a:rPr>
                        <a:t>17</a:t>
                      </a:r>
                      <a:endParaRPr lang="en-GB" sz="1200" dirty="0">
                        <a:effectLst/>
                        <a:latin typeface="Calibri"/>
                        <a:ea typeface="Calibri"/>
                        <a:cs typeface="Arial"/>
                      </a:endParaRPr>
                    </a:p>
                  </a:txBody>
                  <a:tcPr marL="48533" marR="48533" marT="0" marB="0" anchor="b"/>
                </a:tc>
                <a:tc>
                  <a:txBody>
                    <a:bodyPr/>
                    <a:lstStyle/>
                    <a:p>
                      <a:pPr algn="r">
                        <a:lnSpc>
                          <a:spcPct val="107000"/>
                        </a:lnSpc>
                        <a:spcAft>
                          <a:spcPts val="0"/>
                        </a:spcAft>
                      </a:pPr>
                      <a:r>
                        <a:rPr lang="en-GB" sz="1200" dirty="0">
                          <a:effectLst/>
                        </a:rPr>
                        <a:t>100</a:t>
                      </a:r>
                      <a:endParaRPr lang="en-GB" sz="1200" dirty="0">
                        <a:effectLst/>
                        <a:latin typeface="Calibri"/>
                        <a:ea typeface="Calibri"/>
                        <a:cs typeface="Arial"/>
                      </a:endParaRPr>
                    </a:p>
                  </a:txBody>
                  <a:tcPr marL="48533" marR="48533" marT="0" marB="0" anchor="b"/>
                </a:tc>
              </a:tr>
              <a:tr h="197239">
                <a:tc>
                  <a:txBody>
                    <a:bodyPr/>
                    <a:lstStyle/>
                    <a:p>
                      <a:pPr>
                        <a:lnSpc>
                          <a:spcPct val="107000"/>
                        </a:lnSpc>
                        <a:spcAft>
                          <a:spcPts val="0"/>
                        </a:spcAft>
                      </a:pPr>
                      <a:r>
                        <a:rPr lang="en-GB" sz="1200" dirty="0">
                          <a:effectLst/>
                        </a:rPr>
                        <a:t>Chinese or other ethnic group</a:t>
                      </a:r>
                      <a:endParaRPr lang="en-GB" sz="1200" dirty="0">
                        <a:effectLst/>
                        <a:latin typeface="Calibri"/>
                        <a:ea typeface="Calibri"/>
                        <a:cs typeface="Arial"/>
                      </a:endParaRPr>
                    </a:p>
                  </a:txBody>
                  <a:tcPr marL="48533" marR="48533" marT="0" marB="0" anchor="b"/>
                </a:tc>
                <a:tc>
                  <a:txBody>
                    <a:bodyPr/>
                    <a:lstStyle/>
                    <a:p>
                      <a:pPr algn="r">
                        <a:lnSpc>
                          <a:spcPct val="107000"/>
                        </a:lnSpc>
                        <a:spcAft>
                          <a:spcPts val="0"/>
                        </a:spcAft>
                      </a:pPr>
                      <a:r>
                        <a:rPr lang="en-GB" sz="1200" dirty="0">
                          <a:effectLst/>
                        </a:rPr>
                        <a:t>0</a:t>
                      </a:r>
                      <a:endParaRPr lang="en-GB" sz="1200" dirty="0">
                        <a:effectLst/>
                        <a:latin typeface="Calibri"/>
                        <a:ea typeface="Calibri"/>
                        <a:cs typeface="Arial"/>
                      </a:endParaRPr>
                    </a:p>
                  </a:txBody>
                  <a:tcPr marL="48533" marR="48533" marT="0" marB="0" anchor="b"/>
                </a:tc>
                <a:tc>
                  <a:txBody>
                    <a:bodyPr/>
                    <a:lstStyle/>
                    <a:p>
                      <a:pPr algn="r">
                        <a:lnSpc>
                          <a:spcPct val="107000"/>
                        </a:lnSpc>
                        <a:spcAft>
                          <a:spcPts val="0"/>
                        </a:spcAft>
                      </a:pPr>
                      <a:r>
                        <a:rPr lang="en-GB" sz="1200" dirty="0">
                          <a:effectLst/>
                        </a:rPr>
                        <a:t>0</a:t>
                      </a:r>
                      <a:endParaRPr lang="en-GB" sz="1200" dirty="0">
                        <a:effectLst/>
                        <a:latin typeface="Calibri"/>
                        <a:ea typeface="Calibri"/>
                        <a:cs typeface="Arial"/>
                      </a:endParaRPr>
                    </a:p>
                  </a:txBody>
                  <a:tcPr marL="48533" marR="48533" marT="0" marB="0" anchor="b"/>
                </a:tc>
                <a:tc>
                  <a:txBody>
                    <a:bodyPr/>
                    <a:lstStyle/>
                    <a:p>
                      <a:pPr algn="r">
                        <a:lnSpc>
                          <a:spcPct val="107000"/>
                        </a:lnSpc>
                        <a:spcAft>
                          <a:spcPts val="0"/>
                        </a:spcAft>
                      </a:pPr>
                      <a:r>
                        <a:rPr lang="en-GB" sz="1200" dirty="0">
                          <a:effectLst/>
                        </a:rPr>
                        <a:t>0</a:t>
                      </a:r>
                      <a:endParaRPr lang="en-GB" sz="1200" dirty="0">
                        <a:effectLst/>
                        <a:latin typeface="Calibri"/>
                        <a:ea typeface="Calibri"/>
                        <a:cs typeface="Arial"/>
                      </a:endParaRPr>
                    </a:p>
                  </a:txBody>
                  <a:tcPr marL="48533" marR="48533" marT="0" marB="0" anchor="b"/>
                </a:tc>
                <a:tc>
                  <a:txBody>
                    <a:bodyPr/>
                    <a:lstStyle/>
                    <a:p>
                      <a:pPr algn="r">
                        <a:lnSpc>
                          <a:spcPct val="107000"/>
                        </a:lnSpc>
                        <a:spcAft>
                          <a:spcPts val="0"/>
                        </a:spcAft>
                      </a:pPr>
                      <a:r>
                        <a:rPr lang="en-GB" sz="1200" dirty="0">
                          <a:effectLst/>
                        </a:rPr>
                        <a:t>0</a:t>
                      </a:r>
                      <a:endParaRPr lang="en-GB" sz="1200" dirty="0">
                        <a:effectLst/>
                        <a:latin typeface="Calibri"/>
                        <a:ea typeface="Calibri"/>
                        <a:cs typeface="Arial"/>
                      </a:endParaRPr>
                    </a:p>
                  </a:txBody>
                  <a:tcPr marL="48533" marR="48533" marT="0" marB="0" anchor="b"/>
                </a:tc>
              </a:tr>
              <a:tr h="197239">
                <a:tc gridSpan="5">
                  <a:txBody>
                    <a:bodyPr/>
                    <a:lstStyle/>
                    <a:p>
                      <a:pPr>
                        <a:lnSpc>
                          <a:spcPct val="107000"/>
                        </a:lnSpc>
                        <a:spcAft>
                          <a:spcPts val="0"/>
                        </a:spcAft>
                      </a:pPr>
                      <a:r>
                        <a:rPr lang="en-GB" sz="1200" dirty="0">
                          <a:effectLst/>
                        </a:rPr>
                        <a:t>Illnesses/ Health conditions/ Disability:</a:t>
                      </a:r>
                      <a:endParaRPr lang="en-GB" sz="1200" dirty="0">
                        <a:effectLst/>
                        <a:latin typeface="Calibri"/>
                        <a:ea typeface="Calibri"/>
                        <a:cs typeface="Arial"/>
                      </a:endParaRPr>
                    </a:p>
                  </a:txBody>
                  <a:tcPr marL="48533" marR="48533" marT="0" marB="0" anchor="b"/>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r>
              <a:tr h="197239">
                <a:tc>
                  <a:txBody>
                    <a:bodyPr/>
                    <a:lstStyle/>
                    <a:p>
                      <a:pPr>
                        <a:lnSpc>
                          <a:spcPct val="107000"/>
                        </a:lnSpc>
                        <a:spcAft>
                          <a:spcPts val="0"/>
                        </a:spcAft>
                      </a:pPr>
                      <a:r>
                        <a:rPr lang="en-GB" sz="1200" dirty="0">
                          <a:effectLst/>
                        </a:rPr>
                        <a:t>No</a:t>
                      </a:r>
                      <a:endParaRPr lang="en-GB" sz="1200" dirty="0">
                        <a:effectLst/>
                        <a:latin typeface="Calibri"/>
                        <a:ea typeface="Calibri"/>
                        <a:cs typeface="Arial"/>
                      </a:endParaRPr>
                    </a:p>
                  </a:txBody>
                  <a:tcPr marL="48533" marR="48533" marT="0" marB="0" anchor="b"/>
                </a:tc>
                <a:tc>
                  <a:txBody>
                    <a:bodyPr/>
                    <a:lstStyle/>
                    <a:p>
                      <a:pPr algn="r">
                        <a:lnSpc>
                          <a:spcPct val="107000"/>
                        </a:lnSpc>
                        <a:spcAft>
                          <a:spcPts val="0"/>
                        </a:spcAft>
                      </a:pPr>
                      <a:r>
                        <a:rPr lang="en-GB" sz="1200" dirty="0">
                          <a:effectLst/>
                        </a:rPr>
                        <a:t>N/A</a:t>
                      </a:r>
                      <a:endParaRPr lang="en-GB" sz="1200" dirty="0">
                        <a:effectLst/>
                        <a:latin typeface="Calibri"/>
                        <a:ea typeface="Calibri"/>
                        <a:cs typeface="Arial"/>
                      </a:endParaRPr>
                    </a:p>
                  </a:txBody>
                  <a:tcPr marL="48533" marR="48533" marT="0" marB="0" anchor="b"/>
                </a:tc>
                <a:tc>
                  <a:txBody>
                    <a:bodyPr/>
                    <a:lstStyle/>
                    <a:p>
                      <a:pPr algn="r">
                        <a:lnSpc>
                          <a:spcPct val="107000"/>
                        </a:lnSpc>
                        <a:spcAft>
                          <a:spcPts val="0"/>
                        </a:spcAft>
                      </a:pPr>
                      <a:r>
                        <a:rPr lang="en-GB" sz="1200" dirty="0">
                          <a:effectLst/>
                        </a:rPr>
                        <a:t>N/A</a:t>
                      </a:r>
                      <a:endParaRPr lang="en-GB" sz="1200" dirty="0">
                        <a:effectLst/>
                        <a:latin typeface="Calibri"/>
                        <a:ea typeface="Calibri"/>
                        <a:cs typeface="Arial"/>
                      </a:endParaRPr>
                    </a:p>
                  </a:txBody>
                  <a:tcPr marL="48533" marR="48533" marT="0" marB="0" anchor="b"/>
                </a:tc>
                <a:tc>
                  <a:txBody>
                    <a:bodyPr/>
                    <a:lstStyle/>
                    <a:p>
                      <a:pPr algn="r">
                        <a:lnSpc>
                          <a:spcPct val="107000"/>
                        </a:lnSpc>
                        <a:spcAft>
                          <a:spcPts val="0"/>
                        </a:spcAft>
                      </a:pPr>
                      <a:r>
                        <a:rPr lang="en-GB" sz="1200" dirty="0">
                          <a:effectLst/>
                        </a:rPr>
                        <a:t>6</a:t>
                      </a:r>
                      <a:endParaRPr lang="en-GB" sz="1200" dirty="0">
                        <a:effectLst/>
                        <a:latin typeface="Calibri"/>
                        <a:ea typeface="Calibri"/>
                        <a:cs typeface="Arial"/>
                      </a:endParaRPr>
                    </a:p>
                  </a:txBody>
                  <a:tcPr marL="48533" marR="48533" marT="0" marB="0" anchor="b"/>
                </a:tc>
                <a:tc>
                  <a:txBody>
                    <a:bodyPr/>
                    <a:lstStyle/>
                    <a:p>
                      <a:pPr algn="r">
                        <a:lnSpc>
                          <a:spcPct val="107000"/>
                        </a:lnSpc>
                        <a:spcAft>
                          <a:spcPts val="0"/>
                        </a:spcAft>
                      </a:pPr>
                      <a:r>
                        <a:rPr lang="en-GB" sz="1200" dirty="0">
                          <a:effectLst/>
                        </a:rPr>
                        <a:t>35.29</a:t>
                      </a:r>
                      <a:endParaRPr lang="en-GB" sz="1200" dirty="0">
                        <a:effectLst/>
                        <a:latin typeface="Calibri"/>
                        <a:ea typeface="Calibri"/>
                        <a:cs typeface="Arial"/>
                      </a:endParaRPr>
                    </a:p>
                  </a:txBody>
                  <a:tcPr marL="48533" marR="48533" marT="0" marB="0" anchor="b"/>
                </a:tc>
              </a:tr>
              <a:tr h="197239">
                <a:tc>
                  <a:txBody>
                    <a:bodyPr/>
                    <a:lstStyle/>
                    <a:p>
                      <a:pPr>
                        <a:lnSpc>
                          <a:spcPct val="107000"/>
                        </a:lnSpc>
                        <a:spcAft>
                          <a:spcPts val="0"/>
                        </a:spcAft>
                      </a:pPr>
                      <a:r>
                        <a:rPr lang="en-GB" sz="1200" dirty="0">
                          <a:effectLst/>
                        </a:rPr>
                        <a:t>Yes</a:t>
                      </a:r>
                      <a:endParaRPr lang="en-GB" sz="1200" dirty="0">
                        <a:effectLst/>
                        <a:latin typeface="Calibri"/>
                        <a:ea typeface="Calibri"/>
                        <a:cs typeface="Arial"/>
                      </a:endParaRPr>
                    </a:p>
                  </a:txBody>
                  <a:tcPr marL="48533" marR="48533" marT="0" marB="0" anchor="b"/>
                </a:tc>
                <a:tc>
                  <a:txBody>
                    <a:bodyPr/>
                    <a:lstStyle/>
                    <a:p>
                      <a:pPr algn="r">
                        <a:lnSpc>
                          <a:spcPct val="107000"/>
                        </a:lnSpc>
                        <a:spcAft>
                          <a:spcPts val="0"/>
                        </a:spcAft>
                      </a:pPr>
                      <a:r>
                        <a:rPr lang="en-GB" sz="1200" dirty="0">
                          <a:effectLst/>
                        </a:rPr>
                        <a:t>N/A</a:t>
                      </a:r>
                      <a:endParaRPr lang="en-GB" sz="1200" dirty="0">
                        <a:effectLst/>
                        <a:latin typeface="Calibri"/>
                        <a:ea typeface="Calibri"/>
                        <a:cs typeface="Arial"/>
                      </a:endParaRPr>
                    </a:p>
                  </a:txBody>
                  <a:tcPr marL="48533" marR="48533" marT="0" marB="0" anchor="b"/>
                </a:tc>
                <a:tc>
                  <a:txBody>
                    <a:bodyPr/>
                    <a:lstStyle/>
                    <a:p>
                      <a:pPr algn="r">
                        <a:lnSpc>
                          <a:spcPct val="107000"/>
                        </a:lnSpc>
                        <a:spcAft>
                          <a:spcPts val="0"/>
                        </a:spcAft>
                      </a:pPr>
                      <a:r>
                        <a:rPr lang="en-GB" sz="1200" dirty="0">
                          <a:effectLst/>
                        </a:rPr>
                        <a:t>N/A</a:t>
                      </a:r>
                      <a:endParaRPr lang="en-GB" sz="1200" dirty="0">
                        <a:effectLst/>
                        <a:latin typeface="Calibri"/>
                        <a:ea typeface="Calibri"/>
                        <a:cs typeface="Arial"/>
                      </a:endParaRPr>
                    </a:p>
                  </a:txBody>
                  <a:tcPr marL="48533" marR="48533" marT="0" marB="0" anchor="b"/>
                </a:tc>
                <a:tc>
                  <a:txBody>
                    <a:bodyPr/>
                    <a:lstStyle/>
                    <a:p>
                      <a:pPr algn="r">
                        <a:lnSpc>
                          <a:spcPct val="107000"/>
                        </a:lnSpc>
                        <a:spcAft>
                          <a:spcPts val="0"/>
                        </a:spcAft>
                      </a:pPr>
                      <a:r>
                        <a:rPr lang="en-GB" sz="1200" dirty="0">
                          <a:effectLst/>
                        </a:rPr>
                        <a:t>11</a:t>
                      </a:r>
                      <a:endParaRPr lang="en-GB" sz="1200" dirty="0">
                        <a:effectLst/>
                        <a:latin typeface="Calibri"/>
                        <a:ea typeface="Calibri"/>
                        <a:cs typeface="Arial"/>
                      </a:endParaRPr>
                    </a:p>
                  </a:txBody>
                  <a:tcPr marL="48533" marR="48533" marT="0" marB="0" anchor="b"/>
                </a:tc>
                <a:tc>
                  <a:txBody>
                    <a:bodyPr/>
                    <a:lstStyle/>
                    <a:p>
                      <a:pPr algn="r">
                        <a:lnSpc>
                          <a:spcPct val="107000"/>
                        </a:lnSpc>
                        <a:spcAft>
                          <a:spcPts val="0"/>
                        </a:spcAft>
                      </a:pPr>
                      <a:r>
                        <a:rPr lang="en-GB" sz="1200" dirty="0">
                          <a:effectLst/>
                        </a:rPr>
                        <a:t>64.71</a:t>
                      </a:r>
                      <a:endParaRPr lang="en-GB" sz="1200" dirty="0">
                        <a:effectLst/>
                        <a:latin typeface="Calibri"/>
                        <a:ea typeface="Calibri"/>
                        <a:cs typeface="Arial"/>
                      </a:endParaRPr>
                    </a:p>
                  </a:txBody>
                  <a:tcPr marL="48533" marR="48533" marT="0" marB="0" anchor="b"/>
                </a:tc>
              </a:tr>
            </a:tbl>
          </a:graphicData>
        </a:graphic>
      </p:graphicFrame>
      <p:sp>
        <p:nvSpPr>
          <p:cNvPr id="5" name="TextBox 4"/>
          <p:cNvSpPr txBox="1"/>
          <p:nvPr/>
        </p:nvSpPr>
        <p:spPr>
          <a:xfrm>
            <a:off x="179512" y="980727"/>
            <a:ext cx="1645002" cy="1200329"/>
          </a:xfrm>
          <a:prstGeom prst="rect">
            <a:avLst/>
          </a:prstGeom>
          <a:noFill/>
        </p:spPr>
        <p:txBody>
          <a:bodyPr wrap="none" rtlCol="0">
            <a:spAutoFit/>
          </a:bodyPr>
          <a:lstStyle/>
          <a:p>
            <a:r>
              <a:rPr lang="en-GB" dirty="0" smtClean="0"/>
              <a:t>Reliability study</a:t>
            </a:r>
          </a:p>
          <a:p>
            <a:r>
              <a:rPr lang="en-GB" dirty="0" smtClean="0"/>
              <a:t>Demographic </a:t>
            </a:r>
          </a:p>
          <a:p>
            <a:r>
              <a:rPr lang="en-GB" dirty="0" smtClean="0"/>
              <a:t>variables for </a:t>
            </a:r>
          </a:p>
          <a:p>
            <a:r>
              <a:rPr lang="en-GB" dirty="0" smtClean="0"/>
              <a:t>Samples 1 &amp; 2 </a:t>
            </a:r>
            <a:endParaRPr lang="en-GB" dirty="0"/>
          </a:p>
        </p:txBody>
      </p:sp>
    </p:spTree>
    <p:extLst>
      <p:ext uri="{BB962C8B-B14F-4D97-AF65-F5344CB8AC3E}">
        <p14:creationId xmlns:p14="http://schemas.microsoft.com/office/powerpoint/2010/main" xmlns="" val="3684331965"/>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xmlns="" val="2437771413"/>
              </p:ext>
            </p:extLst>
          </p:nvPr>
        </p:nvGraphicFramePr>
        <p:xfrm>
          <a:off x="35495" y="1772818"/>
          <a:ext cx="9108504" cy="4744317"/>
        </p:xfrm>
        <a:graphic>
          <a:graphicData uri="http://schemas.openxmlformats.org/drawingml/2006/table">
            <a:tbl>
              <a:tblPr firstRow="1" firstCol="1" bandRow="1">
                <a:tableStyleId>{5C22544A-7EE6-4342-B048-85BDC9FD1C3A}</a:tableStyleId>
              </a:tblPr>
              <a:tblGrid>
                <a:gridCol w="1046954"/>
                <a:gridCol w="1509578"/>
                <a:gridCol w="982174"/>
                <a:gridCol w="982174"/>
                <a:gridCol w="556849"/>
                <a:gridCol w="1509578"/>
                <a:gridCol w="982174"/>
                <a:gridCol w="982174"/>
                <a:gridCol w="556849"/>
              </a:tblGrid>
              <a:tr h="227542">
                <a:tc>
                  <a:txBody>
                    <a:bodyPr/>
                    <a:lstStyle/>
                    <a:p>
                      <a:pPr>
                        <a:lnSpc>
                          <a:spcPct val="107000"/>
                        </a:lnSpc>
                        <a:spcAft>
                          <a:spcPts val="0"/>
                        </a:spcAft>
                      </a:pPr>
                      <a:r>
                        <a:rPr lang="en-GB" sz="1400" dirty="0">
                          <a:effectLst/>
                        </a:rPr>
                        <a:t> </a:t>
                      </a:r>
                      <a:endParaRPr lang="en-GB" sz="1400" dirty="0">
                        <a:effectLst/>
                        <a:latin typeface="Calibri"/>
                        <a:ea typeface="Calibri"/>
                        <a:cs typeface="Arial"/>
                      </a:endParaRPr>
                    </a:p>
                  </a:txBody>
                  <a:tcPr marL="58185" marR="58185" marT="0" marB="0" anchor="b"/>
                </a:tc>
                <a:tc gridSpan="4">
                  <a:txBody>
                    <a:bodyPr/>
                    <a:lstStyle/>
                    <a:p>
                      <a:pPr algn="ctr">
                        <a:lnSpc>
                          <a:spcPct val="107000"/>
                        </a:lnSpc>
                        <a:spcAft>
                          <a:spcPts val="0"/>
                        </a:spcAft>
                      </a:pPr>
                      <a:r>
                        <a:rPr lang="en-GB" sz="1400" dirty="0">
                          <a:effectLst/>
                        </a:rPr>
                        <a:t>Inter-rater</a:t>
                      </a:r>
                      <a:endParaRPr lang="en-GB" sz="1400" dirty="0">
                        <a:effectLst/>
                        <a:latin typeface="Calibri"/>
                        <a:ea typeface="Calibri"/>
                        <a:cs typeface="Arial"/>
                      </a:endParaRPr>
                    </a:p>
                  </a:txBody>
                  <a:tcPr marL="58185" marR="58185" marT="0" marB="0" anchor="b"/>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algn="ctr">
                        <a:lnSpc>
                          <a:spcPct val="107000"/>
                        </a:lnSpc>
                        <a:spcAft>
                          <a:spcPts val="0"/>
                        </a:spcAft>
                      </a:pPr>
                      <a:r>
                        <a:rPr lang="en-GB" sz="1400" dirty="0">
                          <a:effectLst/>
                        </a:rPr>
                        <a:t>Test-retest</a:t>
                      </a:r>
                      <a:endParaRPr lang="en-GB" sz="1400" dirty="0">
                        <a:effectLst/>
                        <a:latin typeface="Calibri"/>
                        <a:ea typeface="Calibri"/>
                        <a:cs typeface="Arial"/>
                      </a:endParaRPr>
                    </a:p>
                  </a:txBody>
                  <a:tcPr marL="58185" marR="58185" marT="0" marB="0" anchor="b"/>
                </a:tc>
                <a:tc hMerge="1">
                  <a:txBody>
                    <a:bodyPr/>
                    <a:lstStyle/>
                    <a:p>
                      <a:endParaRPr lang="en-GB"/>
                    </a:p>
                  </a:txBody>
                  <a:tcPr/>
                </a:tc>
                <a:tc hMerge="1">
                  <a:txBody>
                    <a:bodyPr/>
                    <a:lstStyle/>
                    <a:p>
                      <a:endParaRPr lang="en-GB"/>
                    </a:p>
                  </a:txBody>
                  <a:tcPr/>
                </a:tc>
                <a:tc hMerge="1">
                  <a:txBody>
                    <a:bodyPr/>
                    <a:lstStyle/>
                    <a:p>
                      <a:endParaRPr lang="en-GB"/>
                    </a:p>
                  </a:txBody>
                  <a:tcPr/>
                </a:tc>
              </a:tr>
              <a:tr h="227542">
                <a:tc>
                  <a:txBody>
                    <a:bodyPr/>
                    <a:lstStyle/>
                    <a:p>
                      <a:pPr>
                        <a:lnSpc>
                          <a:spcPct val="107000"/>
                        </a:lnSpc>
                        <a:spcAft>
                          <a:spcPts val="0"/>
                        </a:spcAft>
                      </a:pPr>
                      <a:r>
                        <a:rPr lang="en-GB" sz="1400" dirty="0">
                          <a:effectLst/>
                        </a:rPr>
                        <a:t> </a:t>
                      </a:r>
                      <a:endParaRPr lang="en-GB" sz="1400" dirty="0">
                        <a:effectLst/>
                        <a:latin typeface="Calibri"/>
                        <a:ea typeface="Calibri"/>
                        <a:cs typeface="Arial"/>
                      </a:endParaRPr>
                    </a:p>
                  </a:txBody>
                  <a:tcPr marL="58185" marR="58185" marT="0" marB="0" anchor="b"/>
                </a:tc>
                <a:tc>
                  <a:txBody>
                    <a:bodyPr/>
                    <a:lstStyle/>
                    <a:p>
                      <a:pPr>
                        <a:lnSpc>
                          <a:spcPct val="107000"/>
                        </a:lnSpc>
                        <a:spcAft>
                          <a:spcPts val="0"/>
                        </a:spcAft>
                      </a:pPr>
                      <a:r>
                        <a:rPr lang="en-GB" sz="1400" dirty="0">
                          <a:effectLst/>
                        </a:rPr>
                        <a:t> </a:t>
                      </a:r>
                      <a:endParaRPr lang="en-GB" sz="1400" dirty="0">
                        <a:effectLst/>
                        <a:latin typeface="Calibri"/>
                        <a:ea typeface="Calibri"/>
                        <a:cs typeface="Arial"/>
                      </a:endParaRPr>
                    </a:p>
                  </a:txBody>
                  <a:tcPr marL="58185" marR="58185" marT="0" marB="0" anchor="b"/>
                </a:tc>
                <a:tc gridSpan="2">
                  <a:txBody>
                    <a:bodyPr/>
                    <a:lstStyle/>
                    <a:p>
                      <a:pPr algn="ctr">
                        <a:lnSpc>
                          <a:spcPct val="107000"/>
                        </a:lnSpc>
                        <a:spcAft>
                          <a:spcPts val="0"/>
                        </a:spcAft>
                      </a:pPr>
                      <a:r>
                        <a:rPr lang="en-GB" sz="1400" dirty="0">
                          <a:effectLst/>
                        </a:rPr>
                        <a:t>95% confidence interval</a:t>
                      </a:r>
                      <a:endParaRPr lang="en-GB" sz="1400" dirty="0">
                        <a:effectLst/>
                        <a:latin typeface="Calibri"/>
                        <a:ea typeface="Calibri"/>
                        <a:cs typeface="Arial"/>
                      </a:endParaRPr>
                    </a:p>
                  </a:txBody>
                  <a:tcPr marL="58185" marR="58185" marT="0" marB="0" anchor="b"/>
                </a:tc>
                <a:tc hMerge="1">
                  <a:txBody>
                    <a:bodyPr/>
                    <a:lstStyle/>
                    <a:p>
                      <a:endParaRPr lang="en-GB"/>
                    </a:p>
                  </a:txBody>
                  <a:tcPr/>
                </a:tc>
                <a:tc>
                  <a:txBody>
                    <a:bodyPr/>
                    <a:lstStyle/>
                    <a:p>
                      <a:pPr>
                        <a:lnSpc>
                          <a:spcPct val="107000"/>
                        </a:lnSpc>
                        <a:spcAft>
                          <a:spcPts val="0"/>
                        </a:spcAft>
                      </a:pPr>
                      <a:r>
                        <a:rPr lang="en-GB" sz="1400" dirty="0">
                          <a:effectLst/>
                        </a:rPr>
                        <a:t> </a:t>
                      </a:r>
                      <a:endParaRPr lang="en-GB" sz="1400" dirty="0">
                        <a:effectLst/>
                        <a:latin typeface="Calibri"/>
                        <a:ea typeface="Calibri"/>
                        <a:cs typeface="Arial"/>
                      </a:endParaRPr>
                    </a:p>
                  </a:txBody>
                  <a:tcPr marL="58185" marR="58185" marT="0" marB="0" anchor="b"/>
                </a:tc>
                <a:tc>
                  <a:txBody>
                    <a:bodyPr/>
                    <a:lstStyle/>
                    <a:p>
                      <a:pPr>
                        <a:lnSpc>
                          <a:spcPct val="107000"/>
                        </a:lnSpc>
                        <a:spcAft>
                          <a:spcPts val="0"/>
                        </a:spcAft>
                      </a:pPr>
                      <a:r>
                        <a:rPr lang="en-GB" sz="1400" dirty="0">
                          <a:effectLst/>
                        </a:rPr>
                        <a:t> </a:t>
                      </a:r>
                      <a:endParaRPr lang="en-GB" sz="1400" dirty="0">
                        <a:effectLst/>
                        <a:latin typeface="Calibri"/>
                        <a:ea typeface="Calibri"/>
                        <a:cs typeface="Arial"/>
                      </a:endParaRPr>
                    </a:p>
                  </a:txBody>
                  <a:tcPr marL="58185" marR="58185" marT="0" marB="0" anchor="b"/>
                </a:tc>
                <a:tc gridSpan="2">
                  <a:txBody>
                    <a:bodyPr/>
                    <a:lstStyle/>
                    <a:p>
                      <a:pPr algn="ctr">
                        <a:lnSpc>
                          <a:spcPct val="107000"/>
                        </a:lnSpc>
                        <a:spcAft>
                          <a:spcPts val="0"/>
                        </a:spcAft>
                      </a:pPr>
                      <a:r>
                        <a:rPr lang="en-GB" sz="1400" dirty="0">
                          <a:effectLst/>
                        </a:rPr>
                        <a:t>95% confidence interval</a:t>
                      </a:r>
                      <a:endParaRPr lang="en-GB" sz="1400" dirty="0">
                        <a:effectLst/>
                        <a:latin typeface="Calibri"/>
                        <a:ea typeface="Calibri"/>
                        <a:cs typeface="Arial"/>
                      </a:endParaRPr>
                    </a:p>
                  </a:txBody>
                  <a:tcPr marL="58185" marR="58185" marT="0" marB="0" anchor="b"/>
                </a:tc>
                <a:tc hMerge="1">
                  <a:txBody>
                    <a:bodyPr/>
                    <a:lstStyle/>
                    <a:p>
                      <a:endParaRPr lang="en-GB"/>
                    </a:p>
                  </a:txBody>
                  <a:tcPr/>
                </a:tc>
                <a:tc>
                  <a:txBody>
                    <a:bodyPr/>
                    <a:lstStyle/>
                    <a:p>
                      <a:pPr>
                        <a:lnSpc>
                          <a:spcPct val="107000"/>
                        </a:lnSpc>
                        <a:spcAft>
                          <a:spcPts val="0"/>
                        </a:spcAft>
                      </a:pPr>
                      <a:r>
                        <a:rPr lang="en-GB" sz="1400" dirty="0">
                          <a:effectLst/>
                        </a:rPr>
                        <a:t> </a:t>
                      </a:r>
                      <a:endParaRPr lang="en-GB" sz="1400" dirty="0">
                        <a:effectLst/>
                        <a:latin typeface="Calibri"/>
                        <a:ea typeface="Calibri"/>
                        <a:cs typeface="Arial"/>
                      </a:endParaRPr>
                    </a:p>
                  </a:txBody>
                  <a:tcPr marL="58185" marR="58185" marT="0" marB="0" anchor="b"/>
                </a:tc>
              </a:tr>
              <a:tr h="445261">
                <a:tc>
                  <a:txBody>
                    <a:bodyPr/>
                    <a:lstStyle/>
                    <a:p>
                      <a:pPr>
                        <a:lnSpc>
                          <a:spcPct val="107000"/>
                        </a:lnSpc>
                        <a:spcAft>
                          <a:spcPts val="0"/>
                        </a:spcAft>
                      </a:pPr>
                      <a:r>
                        <a:rPr lang="en-GB" sz="1400" b="1" dirty="0">
                          <a:effectLst/>
                        </a:rPr>
                        <a:t> </a:t>
                      </a:r>
                      <a:endParaRPr lang="en-GB" sz="1400" b="1" dirty="0">
                        <a:effectLst/>
                        <a:latin typeface="Calibri"/>
                        <a:ea typeface="Calibri"/>
                        <a:cs typeface="Arial"/>
                      </a:endParaRPr>
                    </a:p>
                  </a:txBody>
                  <a:tcPr marL="58185" marR="58185" marT="0" marB="0" anchor="b"/>
                </a:tc>
                <a:tc>
                  <a:txBody>
                    <a:bodyPr/>
                    <a:lstStyle/>
                    <a:p>
                      <a:pPr>
                        <a:lnSpc>
                          <a:spcPct val="107000"/>
                        </a:lnSpc>
                        <a:spcAft>
                          <a:spcPts val="0"/>
                        </a:spcAft>
                      </a:pPr>
                      <a:r>
                        <a:rPr lang="en-GB" sz="1400" dirty="0">
                          <a:effectLst/>
                        </a:rPr>
                        <a:t>Single measure ICC</a:t>
                      </a:r>
                      <a:endParaRPr lang="en-GB" sz="1400" dirty="0">
                        <a:effectLst/>
                        <a:latin typeface="Calibri"/>
                        <a:ea typeface="Calibri"/>
                        <a:cs typeface="Arial"/>
                      </a:endParaRPr>
                    </a:p>
                  </a:txBody>
                  <a:tcPr marL="58185" marR="58185" marT="0" marB="0" anchor="b"/>
                </a:tc>
                <a:tc>
                  <a:txBody>
                    <a:bodyPr/>
                    <a:lstStyle/>
                    <a:p>
                      <a:pPr>
                        <a:lnSpc>
                          <a:spcPct val="107000"/>
                        </a:lnSpc>
                        <a:spcAft>
                          <a:spcPts val="0"/>
                        </a:spcAft>
                      </a:pPr>
                      <a:r>
                        <a:rPr lang="en-GB" sz="1400" dirty="0">
                          <a:effectLst/>
                        </a:rPr>
                        <a:t>Lower bound</a:t>
                      </a:r>
                      <a:endParaRPr lang="en-GB" sz="1400" dirty="0">
                        <a:effectLst/>
                        <a:latin typeface="Calibri"/>
                        <a:ea typeface="Calibri"/>
                        <a:cs typeface="Arial"/>
                      </a:endParaRPr>
                    </a:p>
                  </a:txBody>
                  <a:tcPr marL="58185" marR="58185" marT="0" marB="0" anchor="b"/>
                </a:tc>
                <a:tc>
                  <a:txBody>
                    <a:bodyPr/>
                    <a:lstStyle/>
                    <a:p>
                      <a:pPr>
                        <a:lnSpc>
                          <a:spcPct val="107000"/>
                        </a:lnSpc>
                        <a:spcAft>
                          <a:spcPts val="0"/>
                        </a:spcAft>
                      </a:pPr>
                      <a:r>
                        <a:rPr lang="en-GB" sz="1400" dirty="0">
                          <a:effectLst/>
                        </a:rPr>
                        <a:t>Upper bound</a:t>
                      </a:r>
                      <a:endParaRPr lang="en-GB" sz="1400" dirty="0">
                        <a:effectLst/>
                        <a:latin typeface="Calibri"/>
                        <a:ea typeface="Calibri"/>
                        <a:cs typeface="Arial"/>
                      </a:endParaRPr>
                    </a:p>
                  </a:txBody>
                  <a:tcPr marL="58185" marR="58185" marT="0" marB="0" anchor="b"/>
                </a:tc>
                <a:tc>
                  <a:txBody>
                    <a:bodyPr/>
                    <a:lstStyle/>
                    <a:p>
                      <a:pPr>
                        <a:lnSpc>
                          <a:spcPct val="107000"/>
                        </a:lnSpc>
                        <a:spcAft>
                          <a:spcPts val="0"/>
                        </a:spcAft>
                      </a:pPr>
                      <a:r>
                        <a:rPr lang="en-GB" sz="1400" dirty="0">
                          <a:effectLst/>
                        </a:rPr>
                        <a:t>p value</a:t>
                      </a:r>
                      <a:endParaRPr lang="en-GB" sz="1400" dirty="0">
                        <a:effectLst/>
                        <a:latin typeface="Calibri"/>
                        <a:ea typeface="Calibri"/>
                        <a:cs typeface="Arial"/>
                      </a:endParaRPr>
                    </a:p>
                  </a:txBody>
                  <a:tcPr marL="58185" marR="58185" marT="0" marB="0" anchor="b"/>
                </a:tc>
                <a:tc>
                  <a:txBody>
                    <a:bodyPr/>
                    <a:lstStyle/>
                    <a:p>
                      <a:pPr>
                        <a:lnSpc>
                          <a:spcPct val="107000"/>
                        </a:lnSpc>
                        <a:spcAft>
                          <a:spcPts val="0"/>
                        </a:spcAft>
                      </a:pPr>
                      <a:r>
                        <a:rPr lang="en-GB" sz="1400" dirty="0">
                          <a:effectLst/>
                        </a:rPr>
                        <a:t>Single measure ICC</a:t>
                      </a:r>
                      <a:endParaRPr lang="en-GB" sz="1400" dirty="0">
                        <a:effectLst/>
                        <a:latin typeface="Calibri"/>
                        <a:ea typeface="Calibri"/>
                        <a:cs typeface="Arial"/>
                      </a:endParaRPr>
                    </a:p>
                  </a:txBody>
                  <a:tcPr marL="58185" marR="58185" marT="0" marB="0" anchor="b"/>
                </a:tc>
                <a:tc>
                  <a:txBody>
                    <a:bodyPr/>
                    <a:lstStyle/>
                    <a:p>
                      <a:pPr>
                        <a:lnSpc>
                          <a:spcPct val="107000"/>
                        </a:lnSpc>
                        <a:spcAft>
                          <a:spcPts val="0"/>
                        </a:spcAft>
                      </a:pPr>
                      <a:r>
                        <a:rPr lang="en-GB" sz="1400" dirty="0">
                          <a:effectLst/>
                        </a:rPr>
                        <a:t>Lower bound</a:t>
                      </a:r>
                      <a:endParaRPr lang="en-GB" sz="1400" dirty="0">
                        <a:effectLst/>
                        <a:latin typeface="Calibri"/>
                        <a:ea typeface="Calibri"/>
                        <a:cs typeface="Arial"/>
                      </a:endParaRPr>
                    </a:p>
                  </a:txBody>
                  <a:tcPr marL="58185" marR="58185" marT="0" marB="0" anchor="b"/>
                </a:tc>
                <a:tc>
                  <a:txBody>
                    <a:bodyPr/>
                    <a:lstStyle/>
                    <a:p>
                      <a:pPr>
                        <a:lnSpc>
                          <a:spcPct val="107000"/>
                        </a:lnSpc>
                        <a:spcAft>
                          <a:spcPts val="0"/>
                        </a:spcAft>
                      </a:pPr>
                      <a:r>
                        <a:rPr lang="en-GB" sz="1400" dirty="0">
                          <a:effectLst/>
                        </a:rPr>
                        <a:t>Upper bound</a:t>
                      </a:r>
                      <a:endParaRPr lang="en-GB" sz="1400" dirty="0">
                        <a:effectLst/>
                        <a:latin typeface="Calibri"/>
                        <a:ea typeface="Calibri"/>
                        <a:cs typeface="Arial"/>
                      </a:endParaRPr>
                    </a:p>
                  </a:txBody>
                  <a:tcPr marL="58185" marR="58185" marT="0" marB="0" anchor="b"/>
                </a:tc>
                <a:tc>
                  <a:txBody>
                    <a:bodyPr/>
                    <a:lstStyle/>
                    <a:p>
                      <a:pPr>
                        <a:lnSpc>
                          <a:spcPct val="107000"/>
                        </a:lnSpc>
                        <a:spcAft>
                          <a:spcPts val="0"/>
                        </a:spcAft>
                      </a:pPr>
                      <a:r>
                        <a:rPr lang="en-GB" sz="1400" dirty="0">
                          <a:effectLst/>
                        </a:rPr>
                        <a:t>p value</a:t>
                      </a:r>
                      <a:endParaRPr lang="en-GB" sz="1400" dirty="0">
                        <a:effectLst/>
                        <a:latin typeface="Calibri"/>
                        <a:ea typeface="Calibri"/>
                        <a:cs typeface="Arial"/>
                      </a:endParaRPr>
                    </a:p>
                  </a:txBody>
                  <a:tcPr marL="58185" marR="58185" marT="0" marB="0" anchor="b"/>
                </a:tc>
              </a:tr>
              <a:tr h="227542">
                <a:tc gridSpan="9">
                  <a:txBody>
                    <a:bodyPr/>
                    <a:lstStyle/>
                    <a:p>
                      <a:pPr>
                        <a:lnSpc>
                          <a:spcPct val="107000"/>
                        </a:lnSpc>
                        <a:spcAft>
                          <a:spcPts val="0"/>
                        </a:spcAft>
                      </a:pPr>
                      <a:r>
                        <a:rPr lang="en-GB" sz="1600" b="1" dirty="0">
                          <a:effectLst/>
                        </a:rPr>
                        <a:t>Sample 1</a:t>
                      </a:r>
                      <a:endParaRPr lang="en-GB" sz="1600" b="1" dirty="0">
                        <a:effectLst/>
                        <a:latin typeface="Calibri"/>
                        <a:ea typeface="Calibri"/>
                        <a:cs typeface="Arial"/>
                      </a:endParaRPr>
                    </a:p>
                  </a:txBody>
                  <a:tcPr marL="58185" marR="58185" marT="0" marB="0" anchor="b"/>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r>
              <a:tr h="227542">
                <a:tc>
                  <a:txBody>
                    <a:bodyPr/>
                    <a:lstStyle/>
                    <a:p>
                      <a:pPr>
                        <a:lnSpc>
                          <a:spcPct val="107000"/>
                        </a:lnSpc>
                        <a:spcAft>
                          <a:spcPts val="0"/>
                        </a:spcAft>
                      </a:pPr>
                      <a:r>
                        <a:rPr lang="en-GB" sz="1600" b="1" dirty="0">
                          <a:effectLst/>
                        </a:rPr>
                        <a:t>Global</a:t>
                      </a:r>
                      <a:endParaRPr lang="en-GB" sz="1600" b="1" dirty="0">
                        <a:effectLst/>
                        <a:latin typeface="Calibri"/>
                        <a:ea typeface="Calibri"/>
                        <a:cs typeface="Arial"/>
                      </a:endParaRPr>
                    </a:p>
                  </a:txBody>
                  <a:tcPr marL="58185" marR="58185" marT="0" marB="0" anchor="b"/>
                </a:tc>
                <a:tc>
                  <a:txBody>
                    <a:bodyPr/>
                    <a:lstStyle/>
                    <a:p>
                      <a:pPr algn="r">
                        <a:lnSpc>
                          <a:spcPct val="107000"/>
                        </a:lnSpc>
                        <a:spcAft>
                          <a:spcPts val="0"/>
                        </a:spcAft>
                      </a:pPr>
                      <a:r>
                        <a:rPr lang="en-GB" sz="1400" dirty="0">
                          <a:effectLst/>
                        </a:rPr>
                        <a:t>0.641</a:t>
                      </a:r>
                      <a:endParaRPr lang="en-GB" sz="1400" dirty="0">
                        <a:effectLst/>
                        <a:latin typeface="Calibri"/>
                        <a:ea typeface="Calibri"/>
                        <a:cs typeface="Arial"/>
                      </a:endParaRPr>
                    </a:p>
                  </a:txBody>
                  <a:tcPr marL="58185" marR="58185" marT="0" marB="0" anchor="b"/>
                </a:tc>
                <a:tc>
                  <a:txBody>
                    <a:bodyPr/>
                    <a:lstStyle/>
                    <a:p>
                      <a:pPr algn="r">
                        <a:lnSpc>
                          <a:spcPct val="107000"/>
                        </a:lnSpc>
                        <a:spcAft>
                          <a:spcPts val="0"/>
                        </a:spcAft>
                      </a:pPr>
                      <a:r>
                        <a:rPr lang="en-GB" sz="1400" dirty="0">
                          <a:effectLst/>
                        </a:rPr>
                        <a:t>0.004</a:t>
                      </a:r>
                      <a:endParaRPr lang="en-GB" sz="1400" dirty="0">
                        <a:effectLst/>
                        <a:latin typeface="Calibri"/>
                        <a:ea typeface="Calibri"/>
                        <a:cs typeface="Arial"/>
                      </a:endParaRPr>
                    </a:p>
                  </a:txBody>
                  <a:tcPr marL="58185" marR="58185" marT="0" marB="0" anchor="b"/>
                </a:tc>
                <a:tc>
                  <a:txBody>
                    <a:bodyPr/>
                    <a:lstStyle/>
                    <a:p>
                      <a:pPr algn="r">
                        <a:lnSpc>
                          <a:spcPct val="107000"/>
                        </a:lnSpc>
                        <a:spcAft>
                          <a:spcPts val="0"/>
                        </a:spcAft>
                      </a:pPr>
                      <a:r>
                        <a:rPr lang="en-GB" sz="1400" dirty="0">
                          <a:effectLst/>
                        </a:rPr>
                        <a:t>0.914</a:t>
                      </a:r>
                      <a:endParaRPr lang="en-GB" sz="1400" dirty="0">
                        <a:effectLst/>
                        <a:latin typeface="Calibri"/>
                        <a:ea typeface="Calibri"/>
                        <a:cs typeface="Arial"/>
                      </a:endParaRPr>
                    </a:p>
                  </a:txBody>
                  <a:tcPr marL="58185" marR="58185" marT="0" marB="0" anchor="b"/>
                </a:tc>
                <a:tc>
                  <a:txBody>
                    <a:bodyPr/>
                    <a:lstStyle/>
                    <a:p>
                      <a:pPr algn="r">
                        <a:lnSpc>
                          <a:spcPct val="107000"/>
                        </a:lnSpc>
                        <a:spcAft>
                          <a:spcPts val="0"/>
                        </a:spcAft>
                      </a:pPr>
                      <a:r>
                        <a:rPr lang="en-GB" sz="1400" dirty="0">
                          <a:effectLst/>
                        </a:rPr>
                        <a:t>0.024</a:t>
                      </a:r>
                      <a:endParaRPr lang="en-GB" sz="1400" dirty="0">
                        <a:effectLst/>
                        <a:latin typeface="Calibri"/>
                        <a:ea typeface="Calibri"/>
                        <a:cs typeface="Arial"/>
                      </a:endParaRPr>
                    </a:p>
                  </a:txBody>
                  <a:tcPr marL="58185" marR="58185" marT="0" marB="0" anchor="b"/>
                </a:tc>
                <a:tc>
                  <a:txBody>
                    <a:bodyPr/>
                    <a:lstStyle/>
                    <a:p>
                      <a:pPr algn="r">
                        <a:lnSpc>
                          <a:spcPct val="107000"/>
                        </a:lnSpc>
                        <a:spcAft>
                          <a:spcPts val="0"/>
                        </a:spcAft>
                      </a:pPr>
                      <a:r>
                        <a:rPr lang="en-GB" sz="1400" dirty="0">
                          <a:effectLst/>
                        </a:rPr>
                        <a:t>0.754</a:t>
                      </a:r>
                      <a:endParaRPr lang="en-GB" sz="1400" dirty="0">
                        <a:effectLst/>
                        <a:latin typeface="Calibri"/>
                        <a:ea typeface="Calibri"/>
                        <a:cs typeface="Arial"/>
                      </a:endParaRPr>
                    </a:p>
                  </a:txBody>
                  <a:tcPr marL="58185" marR="58185" marT="0" marB="0" anchor="b"/>
                </a:tc>
                <a:tc>
                  <a:txBody>
                    <a:bodyPr/>
                    <a:lstStyle/>
                    <a:p>
                      <a:pPr algn="r">
                        <a:lnSpc>
                          <a:spcPct val="107000"/>
                        </a:lnSpc>
                        <a:spcAft>
                          <a:spcPts val="0"/>
                        </a:spcAft>
                      </a:pPr>
                      <a:r>
                        <a:rPr lang="en-GB" sz="1400" dirty="0">
                          <a:effectLst/>
                        </a:rPr>
                        <a:t>0.422</a:t>
                      </a:r>
                      <a:endParaRPr lang="en-GB" sz="1400" dirty="0">
                        <a:effectLst/>
                        <a:latin typeface="Calibri"/>
                        <a:ea typeface="Calibri"/>
                        <a:cs typeface="Arial"/>
                      </a:endParaRPr>
                    </a:p>
                  </a:txBody>
                  <a:tcPr marL="58185" marR="58185" marT="0" marB="0" anchor="b"/>
                </a:tc>
                <a:tc>
                  <a:txBody>
                    <a:bodyPr/>
                    <a:lstStyle/>
                    <a:p>
                      <a:pPr algn="r">
                        <a:lnSpc>
                          <a:spcPct val="107000"/>
                        </a:lnSpc>
                        <a:spcAft>
                          <a:spcPts val="0"/>
                        </a:spcAft>
                      </a:pPr>
                      <a:r>
                        <a:rPr lang="en-GB" sz="1400" dirty="0">
                          <a:effectLst/>
                        </a:rPr>
                        <a:t>0.909</a:t>
                      </a:r>
                      <a:endParaRPr lang="en-GB" sz="1400" dirty="0">
                        <a:effectLst/>
                        <a:latin typeface="Calibri"/>
                        <a:ea typeface="Calibri"/>
                        <a:cs typeface="Arial"/>
                      </a:endParaRPr>
                    </a:p>
                  </a:txBody>
                  <a:tcPr marL="58185" marR="58185" marT="0" marB="0" anchor="b"/>
                </a:tc>
                <a:tc>
                  <a:txBody>
                    <a:bodyPr/>
                    <a:lstStyle/>
                    <a:p>
                      <a:pPr algn="r">
                        <a:lnSpc>
                          <a:spcPct val="107000"/>
                        </a:lnSpc>
                        <a:spcAft>
                          <a:spcPts val="0"/>
                        </a:spcAft>
                      </a:pPr>
                      <a:r>
                        <a:rPr lang="en-GB" sz="1400" dirty="0">
                          <a:effectLst/>
                        </a:rPr>
                        <a:t>0.000</a:t>
                      </a:r>
                      <a:endParaRPr lang="en-GB" sz="1400" dirty="0">
                        <a:effectLst/>
                        <a:latin typeface="Calibri"/>
                        <a:ea typeface="Calibri"/>
                        <a:cs typeface="Arial"/>
                      </a:endParaRPr>
                    </a:p>
                  </a:txBody>
                  <a:tcPr marL="58185" marR="58185" marT="0" marB="0" anchor="b"/>
                </a:tc>
              </a:tr>
              <a:tr h="426644">
                <a:tc>
                  <a:txBody>
                    <a:bodyPr/>
                    <a:lstStyle/>
                    <a:p>
                      <a:pPr>
                        <a:lnSpc>
                          <a:spcPct val="107000"/>
                        </a:lnSpc>
                        <a:spcAft>
                          <a:spcPts val="0"/>
                        </a:spcAft>
                      </a:pPr>
                      <a:r>
                        <a:rPr lang="en-GB" sz="1600" b="1" dirty="0" smtClean="0">
                          <a:effectLst/>
                          <a:latin typeface="Calibri"/>
                          <a:ea typeface="Calibri"/>
                          <a:cs typeface="Arial"/>
                        </a:rPr>
                        <a:t>IADL</a:t>
                      </a:r>
                      <a:endParaRPr lang="en-GB" sz="1600" b="1" dirty="0">
                        <a:effectLst/>
                        <a:latin typeface="Calibri"/>
                        <a:ea typeface="Calibri"/>
                        <a:cs typeface="Arial"/>
                      </a:endParaRPr>
                    </a:p>
                  </a:txBody>
                  <a:tcPr marL="58185" marR="58185" marT="0" marB="0" anchor="b"/>
                </a:tc>
                <a:tc>
                  <a:txBody>
                    <a:bodyPr/>
                    <a:lstStyle/>
                    <a:p>
                      <a:pPr algn="r">
                        <a:lnSpc>
                          <a:spcPct val="107000"/>
                        </a:lnSpc>
                        <a:spcAft>
                          <a:spcPts val="0"/>
                        </a:spcAft>
                      </a:pPr>
                      <a:r>
                        <a:rPr lang="en-GB" sz="1400" dirty="0">
                          <a:effectLst/>
                        </a:rPr>
                        <a:t>0.705</a:t>
                      </a:r>
                      <a:endParaRPr lang="en-GB" sz="1400" dirty="0">
                        <a:effectLst/>
                        <a:latin typeface="Calibri"/>
                        <a:ea typeface="Calibri"/>
                        <a:cs typeface="Arial"/>
                      </a:endParaRPr>
                    </a:p>
                  </a:txBody>
                  <a:tcPr marL="58185" marR="58185" marT="0" marB="0" anchor="b"/>
                </a:tc>
                <a:tc>
                  <a:txBody>
                    <a:bodyPr/>
                    <a:lstStyle/>
                    <a:p>
                      <a:pPr algn="r">
                        <a:lnSpc>
                          <a:spcPct val="107000"/>
                        </a:lnSpc>
                        <a:spcAft>
                          <a:spcPts val="0"/>
                        </a:spcAft>
                      </a:pPr>
                      <a:r>
                        <a:rPr lang="en-GB" sz="1400" dirty="0">
                          <a:effectLst/>
                        </a:rPr>
                        <a:t>0.121</a:t>
                      </a:r>
                      <a:endParaRPr lang="en-GB" sz="1400" dirty="0">
                        <a:effectLst/>
                        <a:latin typeface="Calibri"/>
                        <a:ea typeface="Calibri"/>
                        <a:cs typeface="Arial"/>
                      </a:endParaRPr>
                    </a:p>
                  </a:txBody>
                  <a:tcPr marL="58185" marR="58185" marT="0" marB="0" anchor="b"/>
                </a:tc>
                <a:tc>
                  <a:txBody>
                    <a:bodyPr/>
                    <a:lstStyle/>
                    <a:p>
                      <a:pPr algn="r">
                        <a:lnSpc>
                          <a:spcPct val="107000"/>
                        </a:lnSpc>
                        <a:spcAft>
                          <a:spcPts val="0"/>
                        </a:spcAft>
                      </a:pPr>
                      <a:r>
                        <a:rPr lang="en-GB" sz="1400" dirty="0">
                          <a:effectLst/>
                        </a:rPr>
                        <a:t>0.932</a:t>
                      </a:r>
                      <a:endParaRPr lang="en-GB" sz="1400" dirty="0">
                        <a:effectLst/>
                        <a:latin typeface="Calibri"/>
                        <a:ea typeface="Calibri"/>
                        <a:cs typeface="Arial"/>
                      </a:endParaRPr>
                    </a:p>
                  </a:txBody>
                  <a:tcPr marL="58185" marR="58185" marT="0" marB="0" anchor="b"/>
                </a:tc>
                <a:tc>
                  <a:txBody>
                    <a:bodyPr/>
                    <a:lstStyle/>
                    <a:p>
                      <a:pPr algn="r">
                        <a:lnSpc>
                          <a:spcPct val="107000"/>
                        </a:lnSpc>
                        <a:spcAft>
                          <a:spcPts val="0"/>
                        </a:spcAft>
                      </a:pPr>
                      <a:r>
                        <a:rPr lang="en-GB" sz="1400" dirty="0">
                          <a:effectLst/>
                        </a:rPr>
                        <a:t>0.012</a:t>
                      </a:r>
                      <a:endParaRPr lang="en-GB" sz="1400" dirty="0">
                        <a:effectLst/>
                        <a:latin typeface="Calibri"/>
                        <a:ea typeface="Calibri"/>
                        <a:cs typeface="Arial"/>
                      </a:endParaRPr>
                    </a:p>
                  </a:txBody>
                  <a:tcPr marL="58185" marR="58185" marT="0" marB="0" anchor="b"/>
                </a:tc>
                <a:tc>
                  <a:txBody>
                    <a:bodyPr/>
                    <a:lstStyle/>
                    <a:p>
                      <a:pPr algn="r">
                        <a:lnSpc>
                          <a:spcPct val="107000"/>
                        </a:lnSpc>
                        <a:spcAft>
                          <a:spcPts val="0"/>
                        </a:spcAft>
                      </a:pPr>
                      <a:r>
                        <a:rPr lang="en-GB" sz="1400" dirty="0">
                          <a:effectLst/>
                        </a:rPr>
                        <a:t>0.890</a:t>
                      </a:r>
                      <a:endParaRPr lang="en-GB" sz="1400" dirty="0">
                        <a:effectLst/>
                        <a:latin typeface="Calibri"/>
                        <a:ea typeface="Calibri"/>
                        <a:cs typeface="Arial"/>
                      </a:endParaRPr>
                    </a:p>
                  </a:txBody>
                  <a:tcPr marL="58185" marR="58185" marT="0" marB="0" anchor="b"/>
                </a:tc>
                <a:tc>
                  <a:txBody>
                    <a:bodyPr/>
                    <a:lstStyle/>
                    <a:p>
                      <a:pPr algn="r">
                        <a:lnSpc>
                          <a:spcPct val="107000"/>
                        </a:lnSpc>
                        <a:spcAft>
                          <a:spcPts val="0"/>
                        </a:spcAft>
                      </a:pPr>
                      <a:r>
                        <a:rPr lang="en-GB" sz="1400" dirty="0">
                          <a:effectLst/>
                        </a:rPr>
                        <a:t>0.712</a:t>
                      </a:r>
                      <a:endParaRPr lang="en-GB" sz="1400" dirty="0">
                        <a:effectLst/>
                        <a:latin typeface="Calibri"/>
                        <a:ea typeface="Calibri"/>
                        <a:cs typeface="Arial"/>
                      </a:endParaRPr>
                    </a:p>
                  </a:txBody>
                  <a:tcPr marL="58185" marR="58185" marT="0" marB="0" anchor="b"/>
                </a:tc>
                <a:tc>
                  <a:txBody>
                    <a:bodyPr/>
                    <a:lstStyle/>
                    <a:p>
                      <a:pPr algn="r">
                        <a:lnSpc>
                          <a:spcPct val="107000"/>
                        </a:lnSpc>
                        <a:spcAft>
                          <a:spcPts val="0"/>
                        </a:spcAft>
                      </a:pPr>
                      <a:r>
                        <a:rPr lang="en-GB" sz="1400" dirty="0">
                          <a:effectLst/>
                        </a:rPr>
                        <a:t>0.961</a:t>
                      </a:r>
                      <a:endParaRPr lang="en-GB" sz="1400" dirty="0">
                        <a:effectLst/>
                        <a:latin typeface="Calibri"/>
                        <a:ea typeface="Calibri"/>
                        <a:cs typeface="Arial"/>
                      </a:endParaRPr>
                    </a:p>
                  </a:txBody>
                  <a:tcPr marL="58185" marR="58185" marT="0" marB="0" anchor="b"/>
                </a:tc>
                <a:tc>
                  <a:txBody>
                    <a:bodyPr/>
                    <a:lstStyle/>
                    <a:p>
                      <a:pPr algn="r">
                        <a:lnSpc>
                          <a:spcPct val="107000"/>
                        </a:lnSpc>
                        <a:spcAft>
                          <a:spcPts val="0"/>
                        </a:spcAft>
                      </a:pPr>
                      <a:r>
                        <a:rPr lang="en-GB" sz="1400" dirty="0">
                          <a:effectLst/>
                        </a:rPr>
                        <a:t>0.000</a:t>
                      </a:r>
                      <a:endParaRPr lang="en-GB" sz="1400" dirty="0">
                        <a:effectLst/>
                        <a:latin typeface="Calibri"/>
                        <a:ea typeface="Calibri"/>
                        <a:cs typeface="Arial"/>
                      </a:endParaRPr>
                    </a:p>
                  </a:txBody>
                  <a:tcPr marL="58185" marR="58185" marT="0" marB="0" anchor="b"/>
                </a:tc>
              </a:tr>
              <a:tr h="227542">
                <a:tc>
                  <a:txBody>
                    <a:bodyPr/>
                    <a:lstStyle/>
                    <a:p>
                      <a:pPr>
                        <a:lnSpc>
                          <a:spcPct val="107000"/>
                        </a:lnSpc>
                        <a:spcAft>
                          <a:spcPts val="0"/>
                        </a:spcAft>
                      </a:pPr>
                      <a:r>
                        <a:rPr lang="en-GB" sz="1600" b="1" dirty="0">
                          <a:effectLst/>
                        </a:rPr>
                        <a:t>LDL</a:t>
                      </a:r>
                      <a:endParaRPr lang="en-GB" sz="1600" b="1" dirty="0">
                        <a:effectLst/>
                        <a:latin typeface="Calibri"/>
                        <a:ea typeface="Calibri"/>
                        <a:cs typeface="Arial"/>
                      </a:endParaRPr>
                    </a:p>
                  </a:txBody>
                  <a:tcPr marL="58185" marR="58185" marT="0" marB="0" anchor="b"/>
                </a:tc>
                <a:tc>
                  <a:txBody>
                    <a:bodyPr/>
                    <a:lstStyle/>
                    <a:p>
                      <a:pPr algn="r">
                        <a:lnSpc>
                          <a:spcPct val="107000"/>
                        </a:lnSpc>
                        <a:spcAft>
                          <a:spcPts val="0"/>
                        </a:spcAft>
                      </a:pPr>
                      <a:r>
                        <a:rPr lang="en-GB" sz="1400" dirty="0">
                          <a:effectLst/>
                        </a:rPr>
                        <a:t>0.564</a:t>
                      </a:r>
                      <a:endParaRPr lang="en-GB" sz="1400" dirty="0">
                        <a:effectLst/>
                        <a:latin typeface="Calibri"/>
                        <a:ea typeface="Calibri"/>
                        <a:cs typeface="Arial"/>
                      </a:endParaRPr>
                    </a:p>
                  </a:txBody>
                  <a:tcPr marL="58185" marR="58185" marT="0" marB="0" anchor="b"/>
                </a:tc>
                <a:tc>
                  <a:txBody>
                    <a:bodyPr/>
                    <a:lstStyle/>
                    <a:p>
                      <a:pPr algn="r">
                        <a:lnSpc>
                          <a:spcPct val="107000"/>
                        </a:lnSpc>
                        <a:spcAft>
                          <a:spcPts val="0"/>
                        </a:spcAft>
                      </a:pPr>
                      <a:r>
                        <a:rPr lang="en-GB" sz="1400" dirty="0">
                          <a:effectLst/>
                        </a:rPr>
                        <a:t>-0.116</a:t>
                      </a:r>
                      <a:endParaRPr lang="en-GB" sz="1400" dirty="0">
                        <a:effectLst/>
                        <a:latin typeface="Calibri"/>
                        <a:ea typeface="Calibri"/>
                        <a:cs typeface="Arial"/>
                      </a:endParaRPr>
                    </a:p>
                  </a:txBody>
                  <a:tcPr marL="58185" marR="58185" marT="0" marB="0" anchor="b"/>
                </a:tc>
                <a:tc>
                  <a:txBody>
                    <a:bodyPr/>
                    <a:lstStyle/>
                    <a:p>
                      <a:pPr algn="r">
                        <a:lnSpc>
                          <a:spcPct val="107000"/>
                        </a:lnSpc>
                        <a:spcAft>
                          <a:spcPts val="0"/>
                        </a:spcAft>
                      </a:pPr>
                      <a:r>
                        <a:rPr lang="en-GB" sz="1400" dirty="0">
                          <a:effectLst/>
                        </a:rPr>
                        <a:t>0.892</a:t>
                      </a:r>
                      <a:endParaRPr lang="en-GB" sz="1400" dirty="0">
                        <a:effectLst/>
                        <a:latin typeface="Calibri"/>
                        <a:ea typeface="Calibri"/>
                        <a:cs typeface="Arial"/>
                      </a:endParaRPr>
                    </a:p>
                  </a:txBody>
                  <a:tcPr marL="58185" marR="58185" marT="0" marB="0" anchor="b"/>
                </a:tc>
                <a:tc>
                  <a:txBody>
                    <a:bodyPr/>
                    <a:lstStyle/>
                    <a:p>
                      <a:pPr algn="r">
                        <a:lnSpc>
                          <a:spcPct val="107000"/>
                        </a:lnSpc>
                        <a:spcAft>
                          <a:spcPts val="0"/>
                        </a:spcAft>
                      </a:pPr>
                      <a:r>
                        <a:rPr lang="en-GB" sz="1400" dirty="0">
                          <a:effectLst/>
                        </a:rPr>
                        <a:t>0.047</a:t>
                      </a:r>
                      <a:endParaRPr lang="en-GB" sz="1400" dirty="0">
                        <a:effectLst/>
                        <a:latin typeface="Calibri"/>
                        <a:ea typeface="Calibri"/>
                        <a:cs typeface="Arial"/>
                      </a:endParaRPr>
                    </a:p>
                  </a:txBody>
                  <a:tcPr marL="58185" marR="58185" marT="0" marB="0" anchor="b"/>
                </a:tc>
                <a:tc>
                  <a:txBody>
                    <a:bodyPr/>
                    <a:lstStyle/>
                    <a:p>
                      <a:pPr algn="r">
                        <a:lnSpc>
                          <a:spcPct val="107000"/>
                        </a:lnSpc>
                        <a:spcAft>
                          <a:spcPts val="0"/>
                        </a:spcAft>
                      </a:pPr>
                      <a:r>
                        <a:rPr lang="en-GB" sz="1400" dirty="0">
                          <a:effectLst/>
                        </a:rPr>
                        <a:t>0.395</a:t>
                      </a:r>
                      <a:endParaRPr lang="en-GB" sz="1400" dirty="0">
                        <a:effectLst/>
                        <a:latin typeface="Calibri"/>
                        <a:ea typeface="Calibri"/>
                        <a:cs typeface="Arial"/>
                      </a:endParaRPr>
                    </a:p>
                  </a:txBody>
                  <a:tcPr marL="58185" marR="58185" marT="0" marB="0" anchor="b"/>
                </a:tc>
                <a:tc>
                  <a:txBody>
                    <a:bodyPr/>
                    <a:lstStyle/>
                    <a:p>
                      <a:pPr algn="r">
                        <a:lnSpc>
                          <a:spcPct val="107000"/>
                        </a:lnSpc>
                        <a:spcAft>
                          <a:spcPts val="0"/>
                        </a:spcAft>
                      </a:pPr>
                      <a:r>
                        <a:rPr lang="en-GB" sz="1400" dirty="0">
                          <a:effectLst/>
                        </a:rPr>
                        <a:t>-0.113</a:t>
                      </a:r>
                      <a:endParaRPr lang="en-GB" sz="1400" dirty="0">
                        <a:effectLst/>
                        <a:latin typeface="Calibri"/>
                        <a:ea typeface="Calibri"/>
                        <a:cs typeface="Arial"/>
                      </a:endParaRPr>
                    </a:p>
                  </a:txBody>
                  <a:tcPr marL="58185" marR="58185" marT="0" marB="0" anchor="b"/>
                </a:tc>
                <a:tc>
                  <a:txBody>
                    <a:bodyPr/>
                    <a:lstStyle/>
                    <a:p>
                      <a:pPr algn="r">
                        <a:lnSpc>
                          <a:spcPct val="107000"/>
                        </a:lnSpc>
                        <a:spcAft>
                          <a:spcPts val="0"/>
                        </a:spcAft>
                      </a:pPr>
                      <a:r>
                        <a:rPr lang="en-GB" sz="1400" dirty="0">
                          <a:effectLst/>
                        </a:rPr>
                        <a:t>0.743</a:t>
                      </a:r>
                      <a:endParaRPr lang="en-GB" sz="1400" dirty="0">
                        <a:effectLst/>
                        <a:latin typeface="Calibri"/>
                        <a:ea typeface="Calibri"/>
                        <a:cs typeface="Arial"/>
                      </a:endParaRPr>
                    </a:p>
                  </a:txBody>
                  <a:tcPr marL="58185" marR="58185" marT="0" marB="0" anchor="b"/>
                </a:tc>
                <a:tc>
                  <a:txBody>
                    <a:bodyPr/>
                    <a:lstStyle/>
                    <a:p>
                      <a:pPr algn="r">
                        <a:lnSpc>
                          <a:spcPct val="107000"/>
                        </a:lnSpc>
                        <a:spcAft>
                          <a:spcPts val="0"/>
                        </a:spcAft>
                      </a:pPr>
                      <a:r>
                        <a:rPr lang="en-GB" sz="1400" dirty="0">
                          <a:effectLst/>
                        </a:rPr>
                        <a:t>0.060</a:t>
                      </a:r>
                      <a:endParaRPr lang="en-GB" sz="1400" dirty="0">
                        <a:effectLst/>
                        <a:latin typeface="Calibri"/>
                        <a:ea typeface="Calibri"/>
                        <a:cs typeface="Arial"/>
                      </a:endParaRPr>
                    </a:p>
                  </a:txBody>
                  <a:tcPr marL="58185" marR="58185" marT="0" marB="0" anchor="b"/>
                </a:tc>
              </a:tr>
              <a:tr h="227542">
                <a:tc>
                  <a:txBody>
                    <a:bodyPr/>
                    <a:lstStyle/>
                    <a:p>
                      <a:pPr>
                        <a:lnSpc>
                          <a:spcPct val="107000"/>
                        </a:lnSpc>
                        <a:spcAft>
                          <a:spcPts val="0"/>
                        </a:spcAft>
                      </a:pPr>
                      <a:r>
                        <a:rPr lang="en-GB" sz="1600" b="1" dirty="0">
                          <a:effectLst/>
                        </a:rPr>
                        <a:t>HDL</a:t>
                      </a:r>
                      <a:endParaRPr lang="en-GB" sz="1600" b="1" dirty="0">
                        <a:effectLst/>
                        <a:latin typeface="Calibri"/>
                        <a:ea typeface="Calibri"/>
                        <a:cs typeface="Arial"/>
                      </a:endParaRPr>
                    </a:p>
                  </a:txBody>
                  <a:tcPr marL="58185" marR="58185" marT="0" marB="0" anchor="b"/>
                </a:tc>
                <a:tc>
                  <a:txBody>
                    <a:bodyPr/>
                    <a:lstStyle/>
                    <a:p>
                      <a:pPr algn="r">
                        <a:lnSpc>
                          <a:spcPct val="107000"/>
                        </a:lnSpc>
                        <a:spcAft>
                          <a:spcPts val="0"/>
                        </a:spcAft>
                      </a:pPr>
                      <a:r>
                        <a:rPr lang="en-GB" sz="1400" dirty="0">
                          <a:effectLst/>
                        </a:rPr>
                        <a:t>0.625</a:t>
                      </a:r>
                      <a:endParaRPr lang="en-GB" sz="1400" dirty="0">
                        <a:effectLst/>
                        <a:latin typeface="Calibri"/>
                        <a:ea typeface="Calibri"/>
                        <a:cs typeface="Arial"/>
                      </a:endParaRPr>
                    </a:p>
                  </a:txBody>
                  <a:tcPr marL="58185" marR="58185" marT="0" marB="0" anchor="b"/>
                </a:tc>
                <a:tc>
                  <a:txBody>
                    <a:bodyPr/>
                    <a:lstStyle/>
                    <a:p>
                      <a:pPr algn="r">
                        <a:lnSpc>
                          <a:spcPct val="107000"/>
                        </a:lnSpc>
                        <a:spcAft>
                          <a:spcPts val="0"/>
                        </a:spcAft>
                      </a:pPr>
                      <a:r>
                        <a:rPr lang="en-GB" sz="1400" dirty="0">
                          <a:effectLst/>
                        </a:rPr>
                        <a:t>-0.022</a:t>
                      </a:r>
                      <a:endParaRPr lang="en-GB" sz="1400" dirty="0">
                        <a:effectLst/>
                        <a:latin typeface="Calibri"/>
                        <a:ea typeface="Calibri"/>
                        <a:cs typeface="Arial"/>
                      </a:endParaRPr>
                    </a:p>
                  </a:txBody>
                  <a:tcPr marL="58185" marR="58185" marT="0" marB="0" anchor="b"/>
                </a:tc>
                <a:tc>
                  <a:txBody>
                    <a:bodyPr/>
                    <a:lstStyle/>
                    <a:p>
                      <a:pPr algn="r">
                        <a:lnSpc>
                          <a:spcPct val="107000"/>
                        </a:lnSpc>
                        <a:spcAft>
                          <a:spcPts val="0"/>
                        </a:spcAft>
                      </a:pPr>
                      <a:r>
                        <a:rPr lang="en-GB" sz="1400" dirty="0">
                          <a:effectLst/>
                        </a:rPr>
                        <a:t>0.910</a:t>
                      </a:r>
                      <a:endParaRPr lang="en-GB" sz="1400" dirty="0">
                        <a:effectLst/>
                        <a:latin typeface="Calibri"/>
                        <a:ea typeface="Calibri"/>
                        <a:cs typeface="Arial"/>
                      </a:endParaRPr>
                    </a:p>
                  </a:txBody>
                  <a:tcPr marL="58185" marR="58185" marT="0" marB="0" anchor="b"/>
                </a:tc>
                <a:tc>
                  <a:txBody>
                    <a:bodyPr/>
                    <a:lstStyle/>
                    <a:p>
                      <a:pPr algn="r">
                        <a:lnSpc>
                          <a:spcPct val="107000"/>
                        </a:lnSpc>
                        <a:spcAft>
                          <a:spcPts val="0"/>
                        </a:spcAft>
                      </a:pPr>
                      <a:r>
                        <a:rPr lang="en-GB" sz="1400" dirty="0">
                          <a:effectLst/>
                        </a:rPr>
                        <a:t>0.028</a:t>
                      </a:r>
                      <a:endParaRPr lang="en-GB" sz="1400" dirty="0">
                        <a:effectLst/>
                        <a:latin typeface="Calibri"/>
                        <a:ea typeface="Calibri"/>
                        <a:cs typeface="Arial"/>
                      </a:endParaRPr>
                    </a:p>
                  </a:txBody>
                  <a:tcPr marL="58185" marR="58185" marT="0" marB="0" anchor="b"/>
                </a:tc>
                <a:tc>
                  <a:txBody>
                    <a:bodyPr/>
                    <a:lstStyle/>
                    <a:p>
                      <a:pPr algn="r">
                        <a:lnSpc>
                          <a:spcPct val="107000"/>
                        </a:lnSpc>
                        <a:spcAft>
                          <a:spcPts val="0"/>
                        </a:spcAft>
                      </a:pPr>
                      <a:r>
                        <a:rPr lang="en-GB" sz="1400" dirty="0">
                          <a:effectLst/>
                        </a:rPr>
                        <a:t>0.450</a:t>
                      </a:r>
                      <a:endParaRPr lang="en-GB" sz="1400" dirty="0">
                        <a:effectLst/>
                        <a:latin typeface="Calibri"/>
                        <a:ea typeface="Calibri"/>
                        <a:cs typeface="Arial"/>
                      </a:endParaRPr>
                    </a:p>
                  </a:txBody>
                  <a:tcPr marL="58185" marR="58185" marT="0" marB="0" anchor="b"/>
                </a:tc>
                <a:tc>
                  <a:txBody>
                    <a:bodyPr/>
                    <a:lstStyle/>
                    <a:p>
                      <a:pPr algn="r">
                        <a:lnSpc>
                          <a:spcPct val="107000"/>
                        </a:lnSpc>
                        <a:spcAft>
                          <a:spcPts val="0"/>
                        </a:spcAft>
                      </a:pPr>
                      <a:r>
                        <a:rPr lang="en-GB" sz="1400" dirty="0">
                          <a:effectLst/>
                        </a:rPr>
                        <a:t>-0.046</a:t>
                      </a:r>
                      <a:endParaRPr lang="en-GB" sz="1400" dirty="0">
                        <a:effectLst/>
                        <a:latin typeface="Calibri"/>
                        <a:ea typeface="Calibri"/>
                        <a:cs typeface="Arial"/>
                      </a:endParaRPr>
                    </a:p>
                  </a:txBody>
                  <a:tcPr marL="58185" marR="58185" marT="0" marB="0" anchor="b"/>
                </a:tc>
                <a:tc>
                  <a:txBody>
                    <a:bodyPr/>
                    <a:lstStyle/>
                    <a:p>
                      <a:pPr algn="r">
                        <a:lnSpc>
                          <a:spcPct val="107000"/>
                        </a:lnSpc>
                        <a:spcAft>
                          <a:spcPts val="0"/>
                        </a:spcAft>
                      </a:pPr>
                      <a:r>
                        <a:rPr lang="en-GB" sz="1400" dirty="0">
                          <a:effectLst/>
                        </a:rPr>
                        <a:t>0.772</a:t>
                      </a:r>
                      <a:endParaRPr lang="en-GB" sz="1400" dirty="0">
                        <a:effectLst/>
                        <a:latin typeface="Calibri"/>
                        <a:ea typeface="Calibri"/>
                        <a:cs typeface="Arial"/>
                      </a:endParaRPr>
                    </a:p>
                  </a:txBody>
                  <a:tcPr marL="58185" marR="58185" marT="0" marB="0" anchor="b"/>
                </a:tc>
                <a:tc>
                  <a:txBody>
                    <a:bodyPr/>
                    <a:lstStyle/>
                    <a:p>
                      <a:pPr algn="r">
                        <a:lnSpc>
                          <a:spcPct val="107000"/>
                        </a:lnSpc>
                        <a:spcAft>
                          <a:spcPts val="0"/>
                        </a:spcAft>
                      </a:pPr>
                      <a:r>
                        <a:rPr lang="en-GB" sz="1400" dirty="0">
                          <a:effectLst/>
                        </a:rPr>
                        <a:t>0.036</a:t>
                      </a:r>
                      <a:endParaRPr lang="en-GB" sz="1400" dirty="0">
                        <a:effectLst/>
                        <a:latin typeface="Calibri"/>
                        <a:ea typeface="Calibri"/>
                        <a:cs typeface="Arial"/>
                      </a:endParaRPr>
                    </a:p>
                  </a:txBody>
                  <a:tcPr marL="58185" marR="58185" marT="0" marB="0" anchor="b"/>
                </a:tc>
              </a:tr>
              <a:tr h="445261">
                <a:tc>
                  <a:txBody>
                    <a:bodyPr/>
                    <a:lstStyle/>
                    <a:p>
                      <a:pPr>
                        <a:lnSpc>
                          <a:spcPct val="107000"/>
                        </a:lnSpc>
                        <a:spcAft>
                          <a:spcPts val="0"/>
                        </a:spcAft>
                      </a:pPr>
                      <a:r>
                        <a:rPr lang="en-GB" sz="1600" b="1" dirty="0" smtClean="0">
                          <a:effectLst/>
                        </a:rPr>
                        <a:t>SC</a:t>
                      </a:r>
                      <a:endParaRPr lang="en-GB" sz="1600" b="1" dirty="0">
                        <a:effectLst/>
                        <a:latin typeface="Calibri"/>
                        <a:ea typeface="Calibri"/>
                        <a:cs typeface="Arial"/>
                      </a:endParaRPr>
                    </a:p>
                  </a:txBody>
                  <a:tcPr marL="58185" marR="58185" marT="0" marB="0" anchor="b"/>
                </a:tc>
                <a:tc>
                  <a:txBody>
                    <a:bodyPr/>
                    <a:lstStyle/>
                    <a:p>
                      <a:pPr algn="r">
                        <a:lnSpc>
                          <a:spcPct val="107000"/>
                        </a:lnSpc>
                        <a:spcAft>
                          <a:spcPts val="0"/>
                        </a:spcAft>
                      </a:pPr>
                      <a:r>
                        <a:rPr lang="en-GB" sz="1400" dirty="0">
                          <a:effectLst/>
                        </a:rPr>
                        <a:t>0.329</a:t>
                      </a:r>
                      <a:endParaRPr lang="en-GB" sz="1400" dirty="0">
                        <a:effectLst/>
                        <a:latin typeface="Calibri"/>
                        <a:ea typeface="Calibri"/>
                        <a:cs typeface="Arial"/>
                      </a:endParaRPr>
                    </a:p>
                  </a:txBody>
                  <a:tcPr marL="58185" marR="58185" marT="0" marB="0" anchor="b"/>
                </a:tc>
                <a:tc>
                  <a:txBody>
                    <a:bodyPr/>
                    <a:lstStyle/>
                    <a:p>
                      <a:pPr algn="r">
                        <a:lnSpc>
                          <a:spcPct val="107000"/>
                        </a:lnSpc>
                        <a:spcAft>
                          <a:spcPts val="0"/>
                        </a:spcAft>
                      </a:pPr>
                      <a:r>
                        <a:rPr lang="en-GB" sz="1400" dirty="0">
                          <a:effectLst/>
                        </a:rPr>
                        <a:t>-0.391</a:t>
                      </a:r>
                      <a:endParaRPr lang="en-GB" sz="1400" dirty="0">
                        <a:effectLst/>
                        <a:latin typeface="Calibri"/>
                        <a:ea typeface="Calibri"/>
                        <a:cs typeface="Arial"/>
                      </a:endParaRPr>
                    </a:p>
                  </a:txBody>
                  <a:tcPr marL="58185" marR="58185" marT="0" marB="0" anchor="b"/>
                </a:tc>
                <a:tc>
                  <a:txBody>
                    <a:bodyPr/>
                    <a:lstStyle/>
                    <a:p>
                      <a:pPr algn="r">
                        <a:lnSpc>
                          <a:spcPct val="107000"/>
                        </a:lnSpc>
                        <a:spcAft>
                          <a:spcPts val="0"/>
                        </a:spcAft>
                      </a:pPr>
                      <a:r>
                        <a:rPr lang="en-GB" sz="1400" dirty="0">
                          <a:effectLst/>
                        </a:rPr>
                        <a:t>0.813</a:t>
                      </a:r>
                      <a:endParaRPr lang="en-GB" sz="1400" dirty="0">
                        <a:effectLst/>
                        <a:latin typeface="Calibri"/>
                        <a:ea typeface="Calibri"/>
                        <a:cs typeface="Arial"/>
                      </a:endParaRPr>
                    </a:p>
                  </a:txBody>
                  <a:tcPr marL="58185" marR="58185" marT="0" marB="0" anchor="b"/>
                </a:tc>
                <a:tc>
                  <a:txBody>
                    <a:bodyPr/>
                    <a:lstStyle/>
                    <a:p>
                      <a:pPr algn="r">
                        <a:lnSpc>
                          <a:spcPct val="107000"/>
                        </a:lnSpc>
                        <a:spcAft>
                          <a:spcPts val="0"/>
                        </a:spcAft>
                      </a:pPr>
                      <a:r>
                        <a:rPr lang="en-GB" sz="1400" dirty="0">
                          <a:effectLst/>
                        </a:rPr>
                        <a:t>0.179</a:t>
                      </a:r>
                      <a:endParaRPr lang="en-GB" sz="1400" dirty="0">
                        <a:effectLst/>
                        <a:latin typeface="Calibri"/>
                        <a:ea typeface="Calibri"/>
                        <a:cs typeface="Arial"/>
                      </a:endParaRPr>
                    </a:p>
                  </a:txBody>
                  <a:tcPr marL="58185" marR="58185" marT="0" marB="0" anchor="b"/>
                </a:tc>
                <a:tc>
                  <a:txBody>
                    <a:bodyPr/>
                    <a:lstStyle/>
                    <a:p>
                      <a:pPr algn="r">
                        <a:lnSpc>
                          <a:spcPct val="107000"/>
                        </a:lnSpc>
                        <a:spcAft>
                          <a:spcPts val="0"/>
                        </a:spcAft>
                      </a:pPr>
                      <a:r>
                        <a:rPr lang="en-GB" sz="1400" dirty="0">
                          <a:effectLst/>
                        </a:rPr>
                        <a:t>0.866</a:t>
                      </a:r>
                      <a:endParaRPr lang="en-GB" sz="1400" dirty="0">
                        <a:effectLst/>
                        <a:latin typeface="Calibri"/>
                        <a:ea typeface="Calibri"/>
                        <a:cs typeface="Arial"/>
                      </a:endParaRPr>
                    </a:p>
                  </a:txBody>
                  <a:tcPr marL="58185" marR="58185" marT="0" marB="0" anchor="b"/>
                </a:tc>
                <a:tc>
                  <a:txBody>
                    <a:bodyPr/>
                    <a:lstStyle/>
                    <a:p>
                      <a:pPr algn="r">
                        <a:lnSpc>
                          <a:spcPct val="107000"/>
                        </a:lnSpc>
                        <a:spcAft>
                          <a:spcPts val="0"/>
                        </a:spcAft>
                      </a:pPr>
                      <a:r>
                        <a:rPr lang="en-GB" sz="1400" dirty="0">
                          <a:effectLst/>
                        </a:rPr>
                        <a:t>0.655</a:t>
                      </a:r>
                      <a:endParaRPr lang="en-GB" sz="1400" dirty="0">
                        <a:effectLst/>
                        <a:latin typeface="Calibri"/>
                        <a:ea typeface="Calibri"/>
                        <a:cs typeface="Arial"/>
                      </a:endParaRPr>
                    </a:p>
                  </a:txBody>
                  <a:tcPr marL="58185" marR="58185" marT="0" marB="0" anchor="b"/>
                </a:tc>
                <a:tc>
                  <a:txBody>
                    <a:bodyPr/>
                    <a:lstStyle/>
                    <a:p>
                      <a:pPr algn="r">
                        <a:lnSpc>
                          <a:spcPct val="107000"/>
                        </a:lnSpc>
                        <a:spcAft>
                          <a:spcPts val="0"/>
                        </a:spcAft>
                      </a:pPr>
                      <a:r>
                        <a:rPr lang="en-GB" sz="1400" dirty="0">
                          <a:effectLst/>
                        </a:rPr>
                        <a:t>0.952</a:t>
                      </a:r>
                      <a:endParaRPr lang="en-GB" sz="1400" dirty="0">
                        <a:effectLst/>
                        <a:latin typeface="Calibri"/>
                        <a:ea typeface="Calibri"/>
                        <a:cs typeface="Arial"/>
                      </a:endParaRPr>
                    </a:p>
                  </a:txBody>
                  <a:tcPr marL="58185" marR="58185" marT="0" marB="0" anchor="b"/>
                </a:tc>
                <a:tc>
                  <a:txBody>
                    <a:bodyPr/>
                    <a:lstStyle/>
                    <a:p>
                      <a:pPr algn="r">
                        <a:lnSpc>
                          <a:spcPct val="107000"/>
                        </a:lnSpc>
                        <a:spcAft>
                          <a:spcPts val="0"/>
                        </a:spcAft>
                      </a:pPr>
                      <a:r>
                        <a:rPr lang="en-GB" sz="1400" dirty="0">
                          <a:effectLst/>
                        </a:rPr>
                        <a:t>0.000</a:t>
                      </a:r>
                      <a:endParaRPr lang="en-GB" sz="1400" dirty="0">
                        <a:effectLst/>
                        <a:latin typeface="Calibri"/>
                        <a:ea typeface="Calibri"/>
                        <a:cs typeface="Arial"/>
                      </a:endParaRPr>
                    </a:p>
                  </a:txBody>
                  <a:tcPr marL="58185" marR="58185" marT="0" marB="0" anchor="b"/>
                </a:tc>
              </a:tr>
              <a:tr h="227542">
                <a:tc gridSpan="9">
                  <a:txBody>
                    <a:bodyPr/>
                    <a:lstStyle/>
                    <a:p>
                      <a:pPr>
                        <a:lnSpc>
                          <a:spcPct val="107000"/>
                        </a:lnSpc>
                        <a:spcAft>
                          <a:spcPts val="0"/>
                        </a:spcAft>
                      </a:pPr>
                      <a:r>
                        <a:rPr lang="en-GB" sz="1600" b="1" dirty="0">
                          <a:effectLst/>
                        </a:rPr>
                        <a:t>Sample 2</a:t>
                      </a:r>
                      <a:endParaRPr lang="en-GB" sz="1600" b="1" dirty="0">
                        <a:effectLst/>
                        <a:latin typeface="Calibri"/>
                        <a:ea typeface="Calibri"/>
                        <a:cs typeface="Arial"/>
                      </a:endParaRPr>
                    </a:p>
                  </a:txBody>
                  <a:tcPr marL="58185" marR="58185" marT="0" marB="0" anchor="b"/>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r>
              <a:tr h="227542">
                <a:tc>
                  <a:txBody>
                    <a:bodyPr/>
                    <a:lstStyle/>
                    <a:p>
                      <a:pPr>
                        <a:lnSpc>
                          <a:spcPct val="107000"/>
                        </a:lnSpc>
                        <a:spcAft>
                          <a:spcPts val="0"/>
                        </a:spcAft>
                      </a:pPr>
                      <a:r>
                        <a:rPr lang="en-GB" sz="1600" b="1" dirty="0">
                          <a:effectLst/>
                        </a:rPr>
                        <a:t>Global</a:t>
                      </a:r>
                      <a:endParaRPr lang="en-GB" sz="1600" b="1" dirty="0">
                        <a:effectLst/>
                        <a:latin typeface="Calibri"/>
                        <a:ea typeface="Calibri"/>
                        <a:cs typeface="Arial"/>
                      </a:endParaRPr>
                    </a:p>
                  </a:txBody>
                  <a:tcPr marL="58185" marR="58185" marT="0" marB="0" anchor="b"/>
                </a:tc>
                <a:tc>
                  <a:txBody>
                    <a:bodyPr/>
                    <a:lstStyle/>
                    <a:p>
                      <a:pPr algn="r">
                        <a:lnSpc>
                          <a:spcPct val="107000"/>
                        </a:lnSpc>
                        <a:spcAft>
                          <a:spcPts val="0"/>
                        </a:spcAft>
                      </a:pPr>
                      <a:r>
                        <a:rPr lang="en-GB" sz="1400" dirty="0">
                          <a:effectLst/>
                        </a:rPr>
                        <a:t>0.859</a:t>
                      </a:r>
                      <a:endParaRPr lang="en-GB" sz="1400" dirty="0">
                        <a:effectLst/>
                        <a:latin typeface="Calibri"/>
                        <a:ea typeface="Calibri"/>
                        <a:cs typeface="Arial"/>
                      </a:endParaRPr>
                    </a:p>
                  </a:txBody>
                  <a:tcPr marL="58185" marR="58185" marT="0" marB="0" anchor="b"/>
                </a:tc>
                <a:tc>
                  <a:txBody>
                    <a:bodyPr/>
                    <a:lstStyle/>
                    <a:p>
                      <a:pPr algn="r">
                        <a:lnSpc>
                          <a:spcPct val="107000"/>
                        </a:lnSpc>
                        <a:spcAft>
                          <a:spcPts val="0"/>
                        </a:spcAft>
                      </a:pPr>
                      <a:r>
                        <a:rPr lang="en-GB" sz="1400" dirty="0">
                          <a:effectLst/>
                        </a:rPr>
                        <a:t>0.579</a:t>
                      </a:r>
                      <a:endParaRPr lang="en-GB" sz="1400" dirty="0">
                        <a:effectLst/>
                        <a:latin typeface="Calibri"/>
                        <a:ea typeface="Calibri"/>
                        <a:cs typeface="Arial"/>
                      </a:endParaRPr>
                    </a:p>
                  </a:txBody>
                  <a:tcPr marL="58185" marR="58185" marT="0" marB="0" anchor="b"/>
                </a:tc>
                <a:tc>
                  <a:txBody>
                    <a:bodyPr/>
                    <a:lstStyle/>
                    <a:p>
                      <a:pPr algn="r">
                        <a:lnSpc>
                          <a:spcPct val="107000"/>
                        </a:lnSpc>
                        <a:spcAft>
                          <a:spcPts val="0"/>
                        </a:spcAft>
                      </a:pPr>
                      <a:r>
                        <a:rPr lang="en-GB" sz="1400" dirty="0">
                          <a:effectLst/>
                        </a:rPr>
                        <a:t>0.960</a:t>
                      </a:r>
                      <a:endParaRPr lang="en-GB" sz="1400" dirty="0">
                        <a:effectLst/>
                        <a:latin typeface="Calibri"/>
                        <a:ea typeface="Calibri"/>
                        <a:cs typeface="Arial"/>
                      </a:endParaRPr>
                    </a:p>
                  </a:txBody>
                  <a:tcPr marL="58185" marR="58185" marT="0" marB="0" anchor="b"/>
                </a:tc>
                <a:tc>
                  <a:txBody>
                    <a:bodyPr/>
                    <a:lstStyle/>
                    <a:p>
                      <a:pPr algn="r">
                        <a:lnSpc>
                          <a:spcPct val="107000"/>
                        </a:lnSpc>
                        <a:spcAft>
                          <a:spcPts val="0"/>
                        </a:spcAft>
                      </a:pPr>
                      <a:r>
                        <a:rPr lang="en-GB" sz="1400" dirty="0">
                          <a:effectLst/>
                        </a:rPr>
                        <a:t>0.000</a:t>
                      </a:r>
                      <a:endParaRPr lang="en-GB" sz="1400" dirty="0">
                        <a:effectLst/>
                        <a:latin typeface="Calibri"/>
                        <a:ea typeface="Calibri"/>
                        <a:cs typeface="Arial"/>
                      </a:endParaRPr>
                    </a:p>
                  </a:txBody>
                  <a:tcPr marL="58185" marR="58185" marT="0" marB="0" anchor="b"/>
                </a:tc>
                <a:tc>
                  <a:txBody>
                    <a:bodyPr/>
                    <a:lstStyle/>
                    <a:p>
                      <a:pPr algn="r">
                        <a:lnSpc>
                          <a:spcPct val="107000"/>
                        </a:lnSpc>
                        <a:spcAft>
                          <a:spcPts val="0"/>
                        </a:spcAft>
                      </a:pPr>
                      <a:r>
                        <a:rPr lang="en-GB" sz="1400" dirty="0">
                          <a:effectLst/>
                        </a:rPr>
                        <a:t>0.830</a:t>
                      </a:r>
                      <a:endParaRPr lang="en-GB" sz="1400" dirty="0">
                        <a:effectLst/>
                        <a:latin typeface="Calibri"/>
                        <a:ea typeface="Calibri"/>
                        <a:cs typeface="Arial"/>
                      </a:endParaRPr>
                    </a:p>
                  </a:txBody>
                  <a:tcPr marL="58185" marR="58185" marT="0" marB="0" anchor="b"/>
                </a:tc>
                <a:tc>
                  <a:txBody>
                    <a:bodyPr/>
                    <a:lstStyle/>
                    <a:p>
                      <a:pPr algn="r">
                        <a:lnSpc>
                          <a:spcPct val="107000"/>
                        </a:lnSpc>
                        <a:spcAft>
                          <a:spcPts val="0"/>
                        </a:spcAft>
                      </a:pPr>
                      <a:r>
                        <a:rPr lang="en-GB" sz="1400" dirty="0">
                          <a:effectLst/>
                        </a:rPr>
                        <a:t>0.507</a:t>
                      </a:r>
                      <a:endParaRPr lang="en-GB" sz="1400" dirty="0">
                        <a:effectLst/>
                        <a:latin typeface="Calibri"/>
                        <a:ea typeface="Calibri"/>
                        <a:cs typeface="Arial"/>
                      </a:endParaRPr>
                    </a:p>
                  </a:txBody>
                  <a:tcPr marL="58185" marR="58185" marT="0" marB="0" anchor="b"/>
                </a:tc>
                <a:tc>
                  <a:txBody>
                    <a:bodyPr/>
                    <a:lstStyle/>
                    <a:p>
                      <a:pPr algn="r">
                        <a:lnSpc>
                          <a:spcPct val="107000"/>
                        </a:lnSpc>
                        <a:spcAft>
                          <a:spcPts val="0"/>
                        </a:spcAft>
                      </a:pPr>
                      <a:r>
                        <a:rPr lang="en-GB" sz="1400" dirty="0">
                          <a:effectLst/>
                        </a:rPr>
                        <a:t>0.951</a:t>
                      </a:r>
                      <a:endParaRPr lang="en-GB" sz="1400" dirty="0">
                        <a:effectLst/>
                        <a:latin typeface="Calibri"/>
                        <a:ea typeface="Calibri"/>
                        <a:cs typeface="Arial"/>
                      </a:endParaRPr>
                    </a:p>
                  </a:txBody>
                  <a:tcPr marL="58185" marR="58185" marT="0" marB="0" anchor="b"/>
                </a:tc>
                <a:tc>
                  <a:txBody>
                    <a:bodyPr/>
                    <a:lstStyle/>
                    <a:p>
                      <a:pPr algn="r">
                        <a:lnSpc>
                          <a:spcPct val="107000"/>
                        </a:lnSpc>
                        <a:spcAft>
                          <a:spcPts val="0"/>
                        </a:spcAft>
                      </a:pPr>
                      <a:r>
                        <a:rPr lang="en-GB" sz="1400" dirty="0">
                          <a:effectLst/>
                        </a:rPr>
                        <a:t>0.000</a:t>
                      </a:r>
                      <a:endParaRPr lang="en-GB" sz="1400" dirty="0">
                        <a:effectLst/>
                        <a:latin typeface="Calibri"/>
                        <a:ea typeface="Calibri"/>
                        <a:cs typeface="Arial"/>
                      </a:endParaRPr>
                    </a:p>
                  </a:txBody>
                  <a:tcPr marL="58185" marR="58185" marT="0" marB="0" anchor="b"/>
                </a:tc>
              </a:tr>
              <a:tr h="426644">
                <a:tc>
                  <a:txBody>
                    <a:bodyPr/>
                    <a:lstStyle/>
                    <a:p>
                      <a:pPr>
                        <a:lnSpc>
                          <a:spcPct val="107000"/>
                        </a:lnSpc>
                        <a:spcAft>
                          <a:spcPts val="0"/>
                        </a:spcAft>
                      </a:pPr>
                      <a:r>
                        <a:rPr lang="en-GB" sz="1600" b="1" dirty="0" smtClean="0">
                          <a:effectLst/>
                          <a:latin typeface="Calibri"/>
                          <a:ea typeface="Calibri"/>
                          <a:cs typeface="Arial"/>
                        </a:rPr>
                        <a:t>IADL</a:t>
                      </a:r>
                      <a:endParaRPr lang="en-GB" sz="1600" b="1" dirty="0">
                        <a:effectLst/>
                        <a:latin typeface="Calibri"/>
                        <a:ea typeface="Calibri"/>
                        <a:cs typeface="Arial"/>
                      </a:endParaRPr>
                    </a:p>
                  </a:txBody>
                  <a:tcPr marL="58185" marR="58185" marT="0" marB="0" anchor="b"/>
                </a:tc>
                <a:tc>
                  <a:txBody>
                    <a:bodyPr/>
                    <a:lstStyle/>
                    <a:p>
                      <a:pPr algn="r">
                        <a:lnSpc>
                          <a:spcPct val="107000"/>
                        </a:lnSpc>
                        <a:spcAft>
                          <a:spcPts val="0"/>
                        </a:spcAft>
                      </a:pPr>
                      <a:r>
                        <a:rPr lang="en-GB" sz="1400" dirty="0">
                          <a:effectLst/>
                        </a:rPr>
                        <a:t>0.915</a:t>
                      </a:r>
                      <a:endParaRPr lang="en-GB" sz="1400" dirty="0">
                        <a:effectLst/>
                        <a:latin typeface="Calibri"/>
                        <a:ea typeface="Calibri"/>
                        <a:cs typeface="Arial"/>
                      </a:endParaRPr>
                    </a:p>
                  </a:txBody>
                  <a:tcPr marL="58185" marR="58185" marT="0" marB="0" anchor="b"/>
                </a:tc>
                <a:tc>
                  <a:txBody>
                    <a:bodyPr/>
                    <a:lstStyle/>
                    <a:p>
                      <a:pPr algn="r">
                        <a:lnSpc>
                          <a:spcPct val="107000"/>
                        </a:lnSpc>
                        <a:spcAft>
                          <a:spcPts val="0"/>
                        </a:spcAft>
                      </a:pPr>
                      <a:r>
                        <a:rPr lang="en-GB" sz="1400" dirty="0">
                          <a:effectLst/>
                        </a:rPr>
                        <a:t>0.730</a:t>
                      </a:r>
                      <a:endParaRPr lang="en-GB" sz="1400" dirty="0">
                        <a:effectLst/>
                        <a:latin typeface="Calibri"/>
                        <a:ea typeface="Calibri"/>
                        <a:cs typeface="Arial"/>
                      </a:endParaRPr>
                    </a:p>
                  </a:txBody>
                  <a:tcPr marL="58185" marR="58185" marT="0" marB="0" anchor="b"/>
                </a:tc>
                <a:tc>
                  <a:txBody>
                    <a:bodyPr/>
                    <a:lstStyle/>
                    <a:p>
                      <a:pPr algn="r">
                        <a:lnSpc>
                          <a:spcPct val="107000"/>
                        </a:lnSpc>
                        <a:spcAft>
                          <a:spcPts val="0"/>
                        </a:spcAft>
                      </a:pPr>
                      <a:r>
                        <a:rPr lang="en-GB" sz="1400" dirty="0">
                          <a:effectLst/>
                        </a:rPr>
                        <a:t>0.976</a:t>
                      </a:r>
                      <a:endParaRPr lang="en-GB" sz="1400" dirty="0">
                        <a:effectLst/>
                        <a:latin typeface="Calibri"/>
                        <a:ea typeface="Calibri"/>
                        <a:cs typeface="Arial"/>
                      </a:endParaRPr>
                    </a:p>
                  </a:txBody>
                  <a:tcPr marL="58185" marR="58185" marT="0" marB="0" anchor="b"/>
                </a:tc>
                <a:tc>
                  <a:txBody>
                    <a:bodyPr/>
                    <a:lstStyle/>
                    <a:p>
                      <a:pPr algn="r">
                        <a:lnSpc>
                          <a:spcPct val="107000"/>
                        </a:lnSpc>
                        <a:spcAft>
                          <a:spcPts val="0"/>
                        </a:spcAft>
                      </a:pPr>
                      <a:r>
                        <a:rPr lang="en-GB" sz="1400" dirty="0">
                          <a:effectLst/>
                        </a:rPr>
                        <a:t>0.000</a:t>
                      </a:r>
                      <a:endParaRPr lang="en-GB" sz="1400" dirty="0">
                        <a:effectLst/>
                        <a:latin typeface="Calibri"/>
                        <a:ea typeface="Calibri"/>
                        <a:cs typeface="Arial"/>
                      </a:endParaRPr>
                    </a:p>
                  </a:txBody>
                  <a:tcPr marL="58185" marR="58185" marT="0" marB="0" anchor="b"/>
                </a:tc>
                <a:tc>
                  <a:txBody>
                    <a:bodyPr/>
                    <a:lstStyle/>
                    <a:p>
                      <a:pPr algn="r">
                        <a:lnSpc>
                          <a:spcPct val="107000"/>
                        </a:lnSpc>
                        <a:spcAft>
                          <a:spcPts val="0"/>
                        </a:spcAft>
                      </a:pPr>
                      <a:r>
                        <a:rPr lang="en-GB" sz="1400" dirty="0">
                          <a:effectLst/>
                        </a:rPr>
                        <a:t>0.840</a:t>
                      </a:r>
                      <a:endParaRPr lang="en-GB" sz="1400" dirty="0">
                        <a:effectLst/>
                        <a:latin typeface="Calibri"/>
                        <a:ea typeface="Calibri"/>
                        <a:cs typeface="Arial"/>
                      </a:endParaRPr>
                    </a:p>
                  </a:txBody>
                  <a:tcPr marL="58185" marR="58185" marT="0" marB="0" anchor="b"/>
                </a:tc>
                <a:tc>
                  <a:txBody>
                    <a:bodyPr/>
                    <a:lstStyle/>
                    <a:p>
                      <a:pPr algn="r">
                        <a:lnSpc>
                          <a:spcPct val="107000"/>
                        </a:lnSpc>
                        <a:spcAft>
                          <a:spcPts val="0"/>
                        </a:spcAft>
                      </a:pPr>
                      <a:r>
                        <a:rPr lang="en-GB" sz="1400" dirty="0">
                          <a:effectLst/>
                        </a:rPr>
                        <a:t>0.570</a:t>
                      </a:r>
                      <a:endParaRPr lang="en-GB" sz="1400" dirty="0">
                        <a:effectLst/>
                        <a:latin typeface="Calibri"/>
                        <a:ea typeface="Calibri"/>
                        <a:cs typeface="Arial"/>
                      </a:endParaRPr>
                    </a:p>
                  </a:txBody>
                  <a:tcPr marL="58185" marR="58185" marT="0" marB="0" anchor="b"/>
                </a:tc>
                <a:tc>
                  <a:txBody>
                    <a:bodyPr/>
                    <a:lstStyle/>
                    <a:p>
                      <a:pPr algn="r">
                        <a:lnSpc>
                          <a:spcPct val="107000"/>
                        </a:lnSpc>
                        <a:spcAft>
                          <a:spcPts val="0"/>
                        </a:spcAft>
                      </a:pPr>
                      <a:r>
                        <a:rPr lang="en-GB" sz="1400" dirty="0">
                          <a:effectLst/>
                        </a:rPr>
                        <a:t>0.948</a:t>
                      </a:r>
                      <a:endParaRPr lang="en-GB" sz="1400" dirty="0">
                        <a:effectLst/>
                        <a:latin typeface="Calibri"/>
                        <a:ea typeface="Calibri"/>
                        <a:cs typeface="Arial"/>
                      </a:endParaRPr>
                    </a:p>
                  </a:txBody>
                  <a:tcPr marL="58185" marR="58185" marT="0" marB="0" anchor="b"/>
                </a:tc>
                <a:tc>
                  <a:txBody>
                    <a:bodyPr/>
                    <a:lstStyle/>
                    <a:p>
                      <a:pPr algn="r">
                        <a:lnSpc>
                          <a:spcPct val="107000"/>
                        </a:lnSpc>
                        <a:spcAft>
                          <a:spcPts val="0"/>
                        </a:spcAft>
                      </a:pPr>
                      <a:r>
                        <a:rPr lang="en-GB" sz="1400" dirty="0">
                          <a:effectLst/>
                        </a:rPr>
                        <a:t>0.000</a:t>
                      </a:r>
                      <a:endParaRPr lang="en-GB" sz="1400" dirty="0">
                        <a:effectLst/>
                        <a:latin typeface="Calibri"/>
                        <a:ea typeface="Calibri"/>
                        <a:cs typeface="Arial"/>
                      </a:endParaRPr>
                    </a:p>
                  </a:txBody>
                  <a:tcPr marL="58185" marR="58185" marT="0" marB="0" anchor="b"/>
                </a:tc>
              </a:tr>
              <a:tr h="227542">
                <a:tc>
                  <a:txBody>
                    <a:bodyPr/>
                    <a:lstStyle/>
                    <a:p>
                      <a:pPr>
                        <a:lnSpc>
                          <a:spcPct val="107000"/>
                        </a:lnSpc>
                        <a:spcAft>
                          <a:spcPts val="0"/>
                        </a:spcAft>
                      </a:pPr>
                      <a:r>
                        <a:rPr lang="en-GB" sz="1600" b="1" dirty="0">
                          <a:effectLst/>
                        </a:rPr>
                        <a:t>LDL</a:t>
                      </a:r>
                      <a:endParaRPr lang="en-GB" sz="1600" b="1" dirty="0">
                        <a:effectLst/>
                        <a:latin typeface="Calibri"/>
                        <a:ea typeface="Calibri"/>
                        <a:cs typeface="Arial"/>
                      </a:endParaRPr>
                    </a:p>
                  </a:txBody>
                  <a:tcPr marL="58185" marR="58185" marT="0" marB="0" anchor="b"/>
                </a:tc>
                <a:tc>
                  <a:txBody>
                    <a:bodyPr/>
                    <a:lstStyle/>
                    <a:p>
                      <a:pPr algn="r">
                        <a:lnSpc>
                          <a:spcPct val="107000"/>
                        </a:lnSpc>
                        <a:spcAft>
                          <a:spcPts val="0"/>
                        </a:spcAft>
                      </a:pPr>
                      <a:r>
                        <a:rPr lang="en-GB" sz="1400" dirty="0">
                          <a:effectLst/>
                        </a:rPr>
                        <a:t>0.554</a:t>
                      </a:r>
                      <a:endParaRPr lang="en-GB" sz="1400" dirty="0">
                        <a:effectLst/>
                        <a:latin typeface="Calibri"/>
                        <a:ea typeface="Calibri"/>
                        <a:cs typeface="Arial"/>
                      </a:endParaRPr>
                    </a:p>
                  </a:txBody>
                  <a:tcPr marL="58185" marR="58185" marT="0" marB="0" anchor="b"/>
                </a:tc>
                <a:tc>
                  <a:txBody>
                    <a:bodyPr/>
                    <a:lstStyle/>
                    <a:p>
                      <a:pPr algn="r">
                        <a:lnSpc>
                          <a:spcPct val="107000"/>
                        </a:lnSpc>
                        <a:spcAft>
                          <a:spcPts val="0"/>
                        </a:spcAft>
                      </a:pPr>
                      <a:r>
                        <a:rPr lang="en-GB" sz="1400" dirty="0">
                          <a:effectLst/>
                        </a:rPr>
                        <a:t>-0.006</a:t>
                      </a:r>
                      <a:endParaRPr lang="en-GB" sz="1400" dirty="0">
                        <a:effectLst/>
                        <a:latin typeface="Calibri"/>
                        <a:ea typeface="Calibri"/>
                        <a:cs typeface="Arial"/>
                      </a:endParaRPr>
                    </a:p>
                  </a:txBody>
                  <a:tcPr marL="58185" marR="58185" marT="0" marB="0" anchor="b"/>
                </a:tc>
                <a:tc>
                  <a:txBody>
                    <a:bodyPr/>
                    <a:lstStyle/>
                    <a:p>
                      <a:pPr algn="r">
                        <a:lnSpc>
                          <a:spcPct val="107000"/>
                        </a:lnSpc>
                        <a:spcAft>
                          <a:spcPts val="0"/>
                        </a:spcAft>
                      </a:pPr>
                      <a:r>
                        <a:rPr lang="en-GB" sz="1400" dirty="0">
                          <a:effectLst/>
                        </a:rPr>
                        <a:t>0.855</a:t>
                      </a:r>
                      <a:endParaRPr lang="en-GB" sz="1400" dirty="0">
                        <a:effectLst/>
                        <a:latin typeface="Calibri"/>
                        <a:ea typeface="Calibri"/>
                        <a:cs typeface="Arial"/>
                      </a:endParaRPr>
                    </a:p>
                  </a:txBody>
                  <a:tcPr marL="58185" marR="58185" marT="0" marB="0" anchor="b"/>
                </a:tc>
                <a:tc>
                  <a:txBody>
                    <a:bodyPr/>
                    <a:lstStyle/>
                    <a:p>
                      <a:pPr algn="r">
                        <a:lnSpc>
                          <a:spcPct val="107000"/>
                        </a:lnSpc>
                        <a:spcAft>
                          <a:spcPts val="0"/>
                        </a:spcAft>
                      </a:pPr>
                      <a:r>
                        <a:rPr lang="en-GB" sz="1400" dirty="0">
                          <a:effectLst/>
                        </a:rPr>
                        <a:t>0.026</a:t>
                      </a:r>
                      <a:endParaRPr lang="en-GB" sz="1400" dirty="0">
                        <a:effectLst/>
                        <a:latin typeface="Calibri"/>
                        <a:ea typeface="Calibri"/>
                        <a:cs typeface="Arial"/>
                      </a:endParaRPr>
                    </a:p>
                  </a:txBody>
                  <a:tcPr marL="58185" marR="58185" marT="0" marB="0" anchor="b"/>
                </a:tc>
                <a:tc>
                  <a:txBody>
                    <a:bodyPr/>
                    <a:lstStyle/>
                    <a:p>
                      <a:pPr algn="r">
                        <a:lnSpc>
                          <a:spcPct val="107000"/>
                        </a:lnSpc>
                        <a:spcAft>
                          <a:spcPts val="0"/>
                        </a:spcAft>
                      </a:pPr>
                      <a:r>
                        <a:rPr lang="en-GB" sz="1400" dirty="0">
                          <a:effectLst/>
                        </a:rPr>
                        <a:t>0.840</a:t>
                      </a:r>
                      <a:endParaRPr lang="en-GB" sz="1400" dirty="0">
                        <a:effectLst/>
                        <a:latin typeface="Calibri"/>
                        <a:ea typeface="Calibri"/>
                        <a:cs typeface="Arial"/>
                      </a:endParaRPr>
                    </a:p>
                  </a:txBody>
                  <a:tcPr marL="58185" marR="58185" marT="0" marB="0" anchor="b"/>
                </a:tc>
                <a:tc>
                  <a:txBody>
                    <a:bodyPr/>
                    <a:lstStyle/>
                    <a:p>
                      <a:pPr algn="r">
                        <a:lnSpc>
                          <a:spcPct val="107000"/>
                        </a:lnSpc>
                        <a:spcAft>
                          <a:spcPts val="0"/>
                        </a:spcAft>
                      </a:pPr>
                      <a:r>
                        <a:rPr lang="en-GB" sz="1400" dirty="0">
                          <a:effectLst/>
                        </a:rPr>
                        <a:t>0.570</a:t>
                      </a:r>
                      <a:endParaRPr lang="en-GB" sz="1400" dirty="0">
                        <a:effectLst/>
                        <a:latin typeface="Calibri"/>
                        <a:ea typeface="Calibri"/>
                        <a:cs typeface="Arial"/>
                      </a:endParaRPr>
                    </a:p>
                  </a:txBody>
                  <a:tcPr marL="58185" marR="58185" marT="0" marB="0" anchor="b"/>
                </a:tc>
                <a:tc>
                  <a:txBody>
                    <a:bodyPr/>
                    <a:lstStyle/>
                    <a:p>
                      <a:pPr algn="r">
                        <a:lnSpc>
                          <a:spcPct val="107000"/>
                        </a:lnSpc>
                        <a:spcAft>
                          <a:spcPts val="0"/>
                        </a:spcAft>
                      </a:pPr>
                      <a:r>
                        <a:rPr lang="en-GB" sz="1400" dirty="0">
                          <a:effectLst/>
                        </a:rPr>
                        <a:t>0.948</a:t>
                      </a:r>
                      <a:endParaRPr lang="en-GB" sz="1400" dirty="0">
                        <a:effectLst/>
                        <a:latin typeface="Calibri"/>
                        <a:ea typeface="Calibri"/>
                        <a:cs typeface="Arial"/>
                      </a:endParaRPr>
                    </a:p>
                  </a:txBody>
                  <a:tcPr marL="58185" marR="58185" marT="0" marB="0" anchor="b"/>
                </a:tc>
                <a:tc>
                  <a:txBody>
                    <a:bodyPr/>
                    <a:lstStyle/>
                    <a:p>
                      <a:pPr algn="r">
                        <a:lnSpc>
                          <a:spcPct val="107000"/>
                        </a:lnSpc>
                        <a:spcAft>
                          <a:spcPts val="0"/>
                        </a:spcAft>
                      </a:pPr>
                      <a:r>
                        <a:rPr lang="en-GB" sz="1400" dirty="0">
                          <a:effectLst/>
                        </a:rPr>
                        <a:t>0.000</a:t>
                      </a:r>
                      <a:endParaRPr lang="en-GB" sz="1400" dirty="0">
                        <a:effectLst/>
                        <a:latin typeface="Calibri"/>
                        <a:ea typeface="Calibri"/>
                        <a:cs typeface="Arial"/>
                      </a:endParaRPr>
                    </a:p>
                  </a:txBody>
                  <a:tcPr marL="58185" marR="58185" marT="0" marB="0" anchor="b"/>
                </a:tc>
              </a:tr>
              <a:tr h="227542">
                <a:tc>
                  <a:txBody>
                    <a:bodyPr/>
                    <a:lstStyle/>
                    <a:p>
                      <a:pPr>
                        <a:lnSpc>
                          <a:spcPct val="107000"/>
                        </a:lnSpc>
                        <a:spcAft>
                          <a:spcPts val="0"/>
                        </a:spcAft>
                      </a:pPr>
                      <a:r>
                        <a:rPr lang="en-GB" sz="1600" b="1" dirty="0">
                          <a:effectLst/>
                        </a:rPr>
                        <a:t>HDL</a:t>
                      </a:r>
                      <a:endParaRPr lang="en-GB" sz="1600" b="1" dirty="0">
                        <a:effectLst/>
                        <a:latin typeface="Calibri"/>
                        <a:ea typeface="Calibri"/>
                        <a:cs typeface="Arial"/>
                      </a:endParaRPr>
                    </a:p>
                  </a:txBody>
                  <a:tcPr marL="58185" marR="58185" marT="0" marB="0" anchor="b"/>
                </a:tc>
                <a:tc>
                  <a:txBody>
                    <a:bodyPr/>
                    <a:lstStyle/>
                    <a:p>
                      <a:pPr algn="r">
                        <a:lnSpc>
                          <a:spcPct val="107000"/>
                        </a:lnSpc>
                        <a:spcAft>
                          <a:spcPts val="0"/>
                        </a:spcAft>
                      </a:pPr>
                      <a:r>
                        <a:rPr lang="en-GB" sz="1400" dirty="0">
                          <a:effectLst/>
                        </a:rPr>
                        <a:t>0.554</a:t>
                      </a:r>
                      <a:endParaRPr lang="en-GB" sz="1400" dirty="0">
                        <a:effectLst/>
                        <a:latin typeface="Calibri"/>
                        <a:ea typeface="Calibri"/>
                        <a:cs typeface="Arial"/>
                      </a:endParaRPr>
                    </a:p>
                  </a:txBody>
                  <a:tcPr marL="58185" marR="58185" marT="0" marB="0" anchor="b"/>
                </a:tc>
                <a:tc>
                  <a:txBody>
                    <a:bodyPr/>
                    <a:lstStyle/>
                    <a:p>
                      <a:pPr algn="r">
                        <a:lnSpc>
                          <a:spcPct val="107000"/>
                        </a:lnSpc>
                        <a:spcAft>
                          <a:spcPts val="0"/>
                        </a:spcAft>
                      </a:pPr>
                      <a:r>
                        <a:rPr lang="en-GB" sz="1400" dirty="0">
                          <a:effectLst/>
                        </a:rPr>
                        <a:t>-0.006</a:t>
                      </a:r>
                      <a:endParaRPr lang="en-GB" sz="1400" dirty="0">
                        <a:effectLst/>
                        <a:latin typeface="Calibri"/>
                        <a:ea typeface="Calibri"/>
                        <a:cs typeface="Arial"/>
                      </a:endParaRPr>
                    </a:p>
                  </a:txBody>
                  <a:tcPr marL="58185" marR="58185" marT="0" marB="0" anchor="b"/>
                </a:tc>
                <a:tc>
                  <a:txBody>
                    <a:bodyPr/>
                    <a:lstStyle/>
                    <a:p>
                      <a:pPr algn="r">
                        <a:lnSpc>
                          <a:spcPct val="107000"/>
                        </a:lnSpc>
                        <a:spcAft>
                          <a:spcPts val="0"/>
                        </a:spcAft>
                      </a:pPr>
                      <a:r>
                        <a:rPr lang="en-GB" sz="1400" dirty="0">
                          <a:effectLst/>
                        </a:rPr>
                        <a:t>0.855</a:t>
                      </a:r>
                      <a:endParaRPr lang="en-GB" sz="1400" dirty="0">
                        <a:effectLst/>
                        <a:latin typeface="Calibri"/>
                        <a:ea typeface="Calibri"/>
                        <a:cs typeface="Arial"/>
                      </a:endParaRPr>
                    </a:p>
                  </a:txBody>
                  <a:tcPr marL="58185" marR="58185" marT="0" marB="0" anchor="b"/>
                </a:tc>
                <a:tc>
                  <a:txBody>
                    <a:bodyPr/>
                    <a:lstStyle/>
                    <a:p>
                      <a:pPr algn="r">
                        <a:lnSpc>
                          <a:spcPct val="107000"/>
                        </a:lnSpc>
                        <a:spcAft>
                          <a:spcPts val="0"/>
                        </a:spcAft>
                      </a:pPr>
                      <a:r>
                        <a:rPr lang="en-GB" sz="1400" dirty="0">
                          <a:effectLst/>
                        </a:rPr>
                        <a:t>0.026</a:t>
                      </a:r>
                      <a:endParaRPr lang="en-GB" sz="1400" dirty="0">
                        <a:effectLst/>
                        <a:latin typeface="Calibri"/>
                        <a:ea typeface="Calibri"/>
                        <a:cs typeface="Arial"/>
                      </a:endParaRPr>
                    </a:p>
                  </a:txBody>
                  <a:tcPr marL="58185" marR="58185" marT="0" marB="0" anchor="b"/>
                </a:tc>
                <a:tc>
                  <a:txBody>
                    <a:bodyPr/>
                    <a:lstStyle/>
                    <a:p>
                      <a:pPr algn="r">
                        <a:lnSpc>
                          <a:spcPct val="107000"/>
                        </a:lnSpc>
                        <a:spcAft>
                          <a:spcPts val="0"/>
                        </a:spcAft>
                      </a:pPr>
                      <a:r>
                        <a:rPr lang="en-GB" sz="1400" dirty="0">
                          <a:effectLst/>
                        </a:rPr>
                        <a:t>0.853</a:t>
                      </a:r>
                      <a:endParaRPr lang="en-GB" sz="1400" dirty="0">
                        <a:effectLst/>
                        <a:latin typeface="Calibri"/>
                        <a:ea typeface="Calibri"/>
                        <a:cs typeface="Arial"/>
                      </a:endParaRPr>
                    </a:p>
                  </a:txBody>
                  <a:tcPr marL="58185" marR="58185" marT="0" marB="0" anchor="b"/>
                </a:tc>
                <a:tc>
                  <a:txBody>
                    <a:bodyPr/>
                    <a:lstStyle/>
                    <a:p>
                      <a:pPr algn="r">
                        <a:lnSpc>
                          <a:spcPct val="107000"/>
                        </a:lnSpc>
                        <a:spcAft>
                          <a:spcPts val="0"/>
                        </a:spcAft>
                      </a:pPr>
                      <a:r>
                        <a:rPr lang="en-GB" sz="1400" dirty="0">
                          <a:effectLst/>
                        </a:rPr>
                        <a:t>0.600</a:t>
                      </a:r>
                      <a:endParaRPr lang="en-GB" sz="1400" dirty="0">
                        <a:effectLst/>
                        <a:latin typeface="Calibri"/>
                        <a:ea typeface="Calibri"/>
                        <a:cs typeface="Arial"/>
                      </a:endParaRPr>
                    </a:p>
                  </a:txBody>
                  <a:tcPr marL="58185" marR="58185" marT="0" marB="0" anchor="b"/>
                </a:tc>
                <a:tc>
                  <a:txBody>
                    <a:bodyPr/>
                    <a:lstStyle/>
                    <a:p>
                      <a:pPr algn="r">
                        <a:lnSpc>
                          <a:spcPct val="107000"/>
                        </a:lnSpc>
                        <a:spcAft>
                          <a:spcPts val="0"/>
                        </a:spcAft>
                      </a:pPr>
                      <a:r>
                        <a:rPr lang="en-GB" sz="1400" dirty="0">
                          <a:effectLst/>
                        </a:rPr>
                        <a:t>0.952</a:t>
                      </a:r>
                      <a:endParaRPr lang="en-GB" sz="1400" dirty="0">
                        <a:effectLst/>
                        <a:latin typeface="Calibri"/>
                        <a:ea typeface="Calibri"/>
                        <a:cs typeface="Arial"/>
                      </a:endParaRPr>
                    </a:p>
                  </a:txBody>
                  <a:tcPr marL="58185" marR="58185" marT="0" marB="0" anchor="b"/>
                </a:tc>
                <a:tc>
                  <a:txBody>
                    <a:bodyPr/>
                    <a:lstStyle/>
                    <a:p>
                      <a:pPr algn="r">
                        <a:lnSpc>
                          <a:spcPct val="107000"/>
                        </a:lnSpc>
                        <a:spcAft>
                          <a:spcPts val="0"/>
                        </a:spcAft>
                      </a:pPr>
                      <a:r>
                        <a:rPr lang="en-GB" sz="1400" dirty="0">
                          <a:effectLst/>
                        </a:rPr>
                        <a:t>0.000</a:t>
                      </a:r>
                      <a:endParaRPr lang="en-GB" sz="1400" dirty="0">
                        <a:effectLst/>
                        <a:latin typeface="Calibri"/>
                        <a:ea typeface="Calibri"/>
                        <a:cs typeface="Arial"/>
                      </a:endParaRPr>
                    </a:p>
                  </a:txBody>
                  <a:tcPr marL="58185" marR="58185" marT="0" marB="0" anchor="b"/>
                </a:tc>
              </a:tr>
              <a:tr h="445261">
                <a:tc>
                  <a:txBody>
                    <a:bodyPr/>
                    <a:lstStyle/>
                    <a:p>
                      <a:pPr>
                        <a:lnSpc>
                          <a:spcPct val="107000"/>
                        </a:lnSpc>
                        <a:spcAft>
                          <a:spcPts val="0"/>
                        </a:spcAft>
                      </a:pPr>
                      <a:r>
                        <a:rPr lang="en-GB" sz="1600" b="1" dirty="0" smtClean="0">
                          <a:effectLst/>
                          <a:latin typeface="Calibri"/>
                          <a:ea typeface="Calibri"/>
                          <a:cs typeface="Arial"/>
                        </a:rPr>
                        <a:t>SC</a:t>
                      </a:r>
                      <a:endParaRPr lang="en-GB" sz="1600" b="1" dirty="0">
                        <a:effectLst/>
                        <a:latin typeface="Calibri"/>
                        <a:ea typeface="Calibri"/>
                        <a:cs typeface="Arial"/>
                      </a:endParaRPr>
                    </a:p>
                  </a:txBody>
                  <a:tcPr marL="58185" marR="58185" marT="0" marB="0" anchor="b"/>
                </a:tc>
                <a:tc>
                  <a:txBody>
                    <a:bodyPr/>
                    <a:lstStyle/>
                    <a:p>
                      <a:pPr algn="r">
                        <a:lnSpc>
                          <a:spcPct val="107000"/>
                        </a:lnSpc>
                        <a:spcAft>
                          <a:spcPts val="0"/>
                        </a:spcAft>
                      </a:pPr>
                      <a:r>
                        <a:rPr lang="en-GB" sz="1400" dirty="0">
                          <a:effectLst/>
                        </a:rPr>
                        <a:t>0.830</a:t>
                      </a:r>
                      <a:endParaRPr lang="en-GB" sz="1400" dirty="0">
                        <a:effectLst/>
                        <a:latin typeface="Calibri"/>
                        <a:ea typeface="Calibri"/>
                        <a:cs typeface="Arial"/>
                      </a:endParaRPr>
                    </a:p>
                  </a:txBody>
                  <a:tcPr marL="58185" marR="58185" marT="0" marB="0" anchor="b"/>
                </a:tc>
                <a:tc>
                  <a:txBody>
                    <a:bodyPr/>
                    <a:lstStyle/>
                    <a:p>
                      <a:pPr algn="r">
                        <a:lnSpc>
                          <a:spcPct val="107000"/>
                        </a:lnSpc>
                        <a:spcAft>
                          <a:spcPts val="0"/>
                        </a:spcAft>
                      </a:pPr>
                      <a:r>
                        <a:rPr lang="en-GB" sz="1400" dirty="0">
                          <a:effectLst/>
                        </a:rPr>
                        <a:t>0.507</a:t>
                      </a:r>
                      <a:endParaRPr lang="en-GB" sz="1400" dirty="0">
                        <a:effectLst/>
                        <a:latin typeface="Calibri"/>
                        <a:ea typeface="Calibri"/>
                        <a:cs typeface="Arial"/>
                      </a:endParaRPr>
                    </a:p>
                  </a:txBody>
                  <a:tcPr marL="58185" marR="58185" marT="0" marB="0" anchor="b"/>
                </a:tc>
                <a:tc>
                  <a:txBody>
                    <a:bodyPr/>
                    <a:lstStyle/>
                    <a:p>
                      <a:pPr algn="r">
                        <a:lnSpc>
                          <a:spcPct val="107000"/>
                        </a:lnSpc>
                        <a:spcAft>
                          <a:spcPts val="0"/>
                        </a:spcAft>
                      </a:pPr>
                      <a:r>
                        <a:rPr lang="en-GB" sz="1400" dirty="0">
                          <a:effectLst/>
                        </a:rPr>
                        <a:t>0.951</a:t>
                      </a:r>
                      <a:endParaRPr lang="en-GB" sz="1400" dirty="0">
                        <a:effectLst/>
                        <a:latin typeface="Calibri"/>
                        <a:ea typeface="Calibri"/>
                        <a:cs typeface="Arial"/>
                      </a:endParaRPr>
                    </a:p>
                  </a:txBody>
                  <a:tcPr marL="58185" marR="58185" marT="0" marB="0" anchor="b"/>
                </a:tc>
                <a:tc>
                  <a:txBody>
                    <a:bodyPr/>
                    <a:lstStyle/>
                    <a:p>
                      <a:pPr algn="r">
                        <a:lnSpc>
                          <a:spcPct val="107000"/>
                        </a:lnSpc>
                        <a:spcAft>
                          <a:spcPts val="0"/>
                        </a:spcAft>
                      </a:pPr>
                      <a:r>
                        <a:rPr lang="en-GB" sz="1400" dirty="0">
                          <a:effectLst/>
                        </a:rPr>
                        <a:t>0.000</a:t>
                      </a:r>
                      <a:endParaRPr lang="en-GB" sz="1400" dirty="0">
                        <a:effectLst/>
                        <a:latin typeface="Calibri"/>
                        <a:ea typeface="Calibri"/>
                        <a:cs typeface="Arial"/>
                      </a:endParaRPr>
                    </a:p>
                  </a:txBody>
                  <a:tcPr marL="58185" marR="58185" marT="0" marB="0" anchor="b"/>
                </a:tc>
                <a:tc>
                  <a:txBody>
                    <a:bodyPr/>
                    <a:lstStyle/>
                    <a:p>
                      <a:pPr algn="r">
                        <a:lnSpc>
                          <a:spcPct val="107000"/>
                        </a:lnSpc>
                        <a:spcAft>
                          <a:spcPts val="0"/>
                        </a:spcAft>
                      </a:pPr>
                      <a:r>
                        <a:rPr lang="en-GB" sz="1400" dirty="0">
                          <a:effectLst/>
                        </a:rPr>
                        <a:t>0.667</a:t>
                      </a:r>
                      <a:endParaRPr lang="en-GB" sz="1400" dirty="0">
                        <a:effectLst/>
                        <a:latin typeface="Calibri"/>
                        <a:ea typeface="Calibri"/>
                        <a:cs typeface="Arial"/>
                      </a:endParaRPr>
                    </a:p>
                  </a:txBody>
                  <a:tcPr marL="58185" marR="58185" marT="0" marB="0" anchor="b"/>
                </a:tc>
                <a:tc>
                  <a:txBody>
                    <a:bodyPr/>
                    <a:lstStyle/>
                    <a:p>
                      <a:pPr algn="r">
                        <a:lnSpc>
                          <a:spcPct val="107000"/>
                        </a:lnSpc>
                        <a:spcAft>
                          <a:spcPts val="0"/>
                        </a:spcAft>
                      </a:pPr>
                      <a:r>
                        <a:rPr lang="en-GB" sz="1400" dirty="0">
                          <a:effectLst/>
                        </a:rPr>
                        <a:t>0.228</a:t>
                      </a:r>
                      <a:endParaRPr lang="en-GB" sz="1400" dirty="0">
                        <a:effectLst/>
                        <a:latin typeface="Calibri"/>
                        <a:ea typeface="Calibri"/>
                        <a:cs typeface="Arial"/>
                      </a:endParaRPr>
                    </a:p>
                  </a:txBody>
                  <a:tcPr marL="58185" marR="58185" marT="0" marB="0" anchor="b"/>
                </a:tc>
                <a:tc>
                  <a:txBody>
                    <a:bodyPr/>
                    <a:lstStyle/>
                    <a:p>
                      <a:pPr algn="r">
                        <a:lnSpc>
                          <a:spcPct val="107000"/>
                        </a:lnSpc>
                        <a:spcAft>
                          <a:spcPts val="0"/>
                        </a:spcAft>
                      </a:pPr>
                      <a:r>
                        <a:rPr lang="en-GB" sz="1400" dirty="0">
                          <a:effectLst/>
                        </a:rPr>
                        <a:t>0.884</a:t>
                      </a:r>
                      <a:endParaRPr lang="en-GB" sz="1400" dirty="0">
                        <a:effectLst/>
                        <a:latin typeface="Calibri"/>
                        <a:ea typeface="Calibri"/>
                        <a:cs typeface="Arial"/>
                      </a:endParaRPr>
                    </a:p>
                  </a:txBody>
                  <a:tcPr marL="58185" marR="58185" marT="0" marB="0" anchor="b"/>
                </a:tc>
                <a:tc>
                  <a:txBody>
                    <a:bodyPr/>
                    <a:lstStyle/>
                    <a:p>
                      <a:pPr algn="r">
                        <a:lnSpc>
                          <a:spcPct val="107000"/>
                        </a:lnSpc>
                        <a:spcAft>
                          <a:spcPts val="0"/>
                        </a:spcAft>
                      </a:pPr>
                      <a:r>
                        <a:rPr lang="en-GB" sz="1400" dirty="0">
                          <a:effectLst/>
                        </a:rPr>
                        <a:t>0.004</a:t>
                      </a:r>
                      <a:endParaRPr lang="en-GB" sz="1400" dirty="0">
                        <a:effectLst/>
                        <a:latin typeface="Calibri"/>
                        <a:ea typeface="Calibri"/>
                        <a:cs typeface="Arial"/>
                      </a:endParaRPr>
                    </a:p>
                  </a:txBody>
                  <a:tcPr marL="58185" marR="58185" marT="0" marB="0" anchor="b"/>
                </a:tc>
              </a:tr>
            </a:tbl>
          </a:graphicData>
        </a:graphic>
      </p:graphicFrame>
      <p:sp>
        <p:nvSpPr>
          <p:cNvPr id="3" name="TextBox 2"/>
          <p:cNvSpPr txBox="1"/>
          <p:nvPr/>
        </p:nvSpPr>
        <p:spPr>
          <a:xfrm>
            <a:off x="755576" y="231031"/>
            <a:ext cx="7560840" cy="461665"/>
          </a:xfrm>
          <a:prstGeom prst="rect">
            <a:avLst/>
          </a:prstGeom>
          <a:noFill/>
        </p:spPr>
        <p:txBody>
          <a:bodyPr wrap="square" rtlCol="0">
            <a:spAutoFit/>
          </a:bodyPr>
          <a:lstStyle/>
          <a:p>
            <a:r>
              <a:rPr lang="en-GB" sz="2400" b="1" dirty="0" smtClean="0"/>
              <a:t>Test retest and Inter-rater reliability of the ACS-UK</a:t>
            </a:r>
            <a:endParaRPr lang="en-GB" sz="2400" b="1" dirty="0"/>
          </a:p>
        </p:txBody>
      </p:sp>
      <p:sp>
        <p:nvSpPr>
          <p:cNvPr id="4" name="TextBox 3"/>
          <p:cNvSpPr txBox="1"/>
          <p:nvPr/>
        </p:nvSpPr>
        <p:spPr>
          <a:xfrm>
            <a:off x="327612" y="751335"/>
            <a:ext cx="8530477" cy="923330"/>
          </a:xfrm>
          <a:prstGeom prst="rect">
            <a:avLst/>
          </a:prstGeom>
          <a:noFill/>
        </p:spPr>
        <p:txBody>
          <a:bodyPr wrap="none" rtlCol="0">
            <a:spAutoFit/>
          </a:bodyPr>
          <a:lstStyle/>
          <a:p>
            <a:r>
              <a:rPr lang="en-GB" dirty="0" smtClean="0"/>
              <a:t>Analysis: intraclass </a:t>
            </a:r>
            <a:r>
              <a:rPr lang="en-GB" dirty="0"/>
              <a:t>correlation coefficients (ICC) </a:t>
            </a:r>
            <a:r>
              <a:rPr lang="en-GB" dirty="0" smtClean="0"/>
              <a:t>from </a:t>
            </a:r>
            <a:r>
              <a:rPr lang="en-GB" dirty="0"/>
              <a:t>a one-way ANOVA random </a:t>
            </a:r>
            <a:endParaRPr lang="en-GB" dirty="0" smtClean="0"/>
          </a:p>
          <a:p>
            <a:r>
              <a:rPr lang="en-GB" dirty="0" smtClean="0"/>
              <a:t>effects </a:t>
            </a:r>
            <a:r>
              <a:rPr lang="en-GB" dirty="0"/>
              <a:t>model between Test 1 and Test 2 (after two weeks</a:t>
            </a:r>
            <a:r>
              <a:rPr lang="en-GB" dirty="0" smtClean="0"/>
              <a:t>). ICC</a:t>
            </a:r>
            <a:r>
              <a:rPr lang="en-GB" dirty="0"/>
              <a:t>&lt;.75 = poor to moderate </a:t>
            </a:r>
            <a:endParaRPr lang="en-GB" dirty="0" smtClean="0"/>
          </a:p>
          <a:p>
            <a:r>
              <a:rPr lang="en-GB" dirty="0" smtClean="0"/>
              <a:t>and </a:t>
            </a:r>
            <a:r>
              <a:rPr lang="en-GB" dirty="0"/>
              <a:t>r ≥ .75 = good to excellent </a:t>
            </a:r>
            <a:r>
              <a:rPr lang="en-GB" dirty="0" smtClean="0"/>
              <a:t>reliability. (</a:t>
            </a:r>
            <a:r>
              <a:rPr lang="en-GB" dirty="0"/>
              <a:t>Bowers, 2014; Portney and Watkins, </a:t>
            </a:r>
            <a:r>
              <a:rPr lang="en-GB" dirty="0" smtClean="0"/>
              <a:t>2009)</a:t>
            </a:r>
            <a:endParaRPr lang="en-GB" dirty="0"/>
          </a:p>
        </p:txBody>
      </p:sp>
    </p:spTree>
    <p:extLst>
      <p:ext uri="{BB962C8B-B14F-4D97-AF65-F5344CB8AC3E}">
        <p14:creationId xmlns:p14="http://schemas.microsoft.com/office/powerpoint/2010/main" xmlns="" val="2773479373"/>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xmlns="" val="3834915805"/>
              </p:ext>
            </p:extLst>
          </p:nvPr>
        </p:nvGraphicFramePr>
        <p:xfrm>
          <a:off x="251519" y="1772817"/>
          <a:ext cx="8856984" cy="3744414"/>
        </p:xfrm>
        <a:graphic>
          <a:graphicData uri="http://schemas.openxmlformats.org/drawingml/2006/table">
            <a:tbl>
              <a:tblPr firstRow="1" firstCol="1" bandRow="1">
                <a:tableStyleId>{5C22544A-7EE6-4342-B048-85BDC9FD1C3A}</a:tableStyleId>
              </a:tblPr>
              <a:tblGrid>
                <a:gridCol w="2161636"/>
                <a:gridCol w="1557463"/>
                <a:gridCol w="2745442"/>
                <a:gridCol w="1248105"/>
                <a:gridCol w="1144338"/>
              </a:tblGrid>
              <a:tr h="416046">
                <a:tc gridSpan="5">
                  <a:txBody>
                    <a:bodyPr/>
                    <a:lstStyle/>
                    <a:p>
                      <a:pPr>
                        <a:lnSpc>
                          <a:spcPct val="107000"/>
                        </a:lnSpc>
                        <a:spcAft>
                          <a:spcPts val="0"/>
                        </a:spcAft>
                      </a:pPr>
                      <a:r>
                        <a:rPr lang="en-GB" sz="1800" dirty="0">
                          <a:effectLst/>
                        </a:rPr>
                        <a:t>Sample 1</a:t>
                      </a:r>
                      <a:endParaRPr lang="en-GB" sz="1800" dirty="0">
                        <a:effectLst/>
                        <a:latin typeface="Calibri"/>
                        <a:ea typeface="Calibri"/>
                        <a:cs typeface="Arial"/>
                      </a:endParaRPr>
                    </a:p>
                  </a:txBody>
                  <a:tcPr marL="68580" marR="68580" marT="0" marB="0" anchor="b"/>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r>
              <a:tr h="416046">
                <a:tc>
                  <a:txBody>
                    <a:bodyPr/>
                    <a:lstStyle/>
                    <a:p>
                      <a:pPr>
                        <a:lnSpc>
                          <a:spcPct val="107000"/>
                        </a:lnSpc>
                        <a:spcAft>
                          <a:spcPts val="0"/>
                        </a:spcAft>
                      </a:pPr>
                      <a:r>
                        <a:rPr lang="en-GB" sz="1800" dirty="0">
                          <a:effectLst/>
                        </a:rPr>
                        <a:t> </a:t>
                      </a:r>
                      <a:endParaRPr lang="en-GB" sz="1800" dirty="0">
                        <a:effectLst/>
                        <a:latin typeface="Calibri"/>
                        <a:ea typeface="Calibri"/>
                        <a:cs typeface="Arial"/>
                      </a:endParaRPr>
                    </a:p>
                  </a:txBody>
                  <a:tcPr marL="68580" marR="68580" marT="0" marB="0" anchor="b"/>
                </a:tc>
                <a:tc>
                  <a:txBody>
                    <a:bodyPr/>
                    <a:lstStyle/>
                    <a:p>
                      <a:pPr>
                        <a:lnSpc>
                          <a:spcPct val="107000"/>
                        </a:lnSpc>
                        <a:spcAft>
                          <a:spcPts val="0"/>
                        </a:spcAft>
                      </a:pPr>
                      <a:r>
                        <a:rPr lang="en-GB" sz="1800" dirty="0">
                          <a:effectLst/>
                        </a:rPr>
                        <a:t>Mean (%)</a:t>
                      </a:r>
                      <a:endParaRPr lang="en-GB" sz="1800" dirty="0">
                        <a:effectLst/>
                        <a:latin typeface="Calibri"/>
                        <a:ea typeface="Calibri"/>
                        <a:cs typeface="Arial"/>
                      </a:endParaRPr>
                    </a:p>
                  </a:txBody>
                  <a:tcPr marL="68580" marR="68580" marT="0" marB="0" anchor="b"/>
                </a:tc>
                <a:tc>
                  <a:txBody>
                    <a:bodyPr/>
                    <a:lstStyle/>
                    <a:p>
                      <a:pPr>
                        <a:lnSpc>
                          <a:spcPct val="107000"/>
                        </a:lnSpc>
                        <a:spcAft>
                          <a:spcPts val="0"/>
                        </a:spcAft>
                      </a:pPr>
                      <a:r>
                        <a:rPr lang="en-GB" sz="1800" dirty="0">
                          <a:effectLst/>
                        </a:rPr>
                        <a:t>Standard Deviation (%)</a:t>
                      </a:r>
                      <a:endParaRPr lang="en-GB" sz="1800" dirty="0">
                        <a:effectLst/>
                        <a:latin typeface="Calibri"/>
                        <a:ea typeface="Calibri"/>
                        <a:cs typeface="Arial"/>
                      </a:endParaRPr>
                    </a:p>
                  </a:txBody>
                  <a:tcPr marL="68580" marR="68580" marT="0" marB="0" anchor="b"/>
                </a:tc>
                <a:tc gridSpan="2">
                  <a:txBody>
                    <a:bodyPr/>
                    <a:lstStyle/>
                    <a:p>
                      <a:pPr algn="ctr">
                        <a:lnSpc>
                          <a:spcPct val="107000"/>
                        </a:lnSpc>
                        <a:spcAft>
                          <a:spcPts val="0"/>
                        </a:spcAft>
                      </a:pPr>
                      <a:r>
                        <a:rPr lang="en-GB" sz="1800" dirty="0">
                          <a:effectLst/>
                        </a:rPr>
                        <a:t>Range (%)</a:t>
                      </a:r>
                      <a:endParaRPr lang="en-GB" sz="1800" dirty="0">
                        <a:effectLst/>
                        <a:latin typeface="Calibri"/>
                        <a:ea typeface="Calibri"/>
                        <a:cs typeface="Arial"/>
                      </a:endParaRPr>
                    </a:p>
                  </a:txBody>
                  <a:tcPr marL="68580" marR="68580" marT="0" marB="0" anchor="b"/>
                </a:tc>
                <a:tc hMerge="1">
                  <a:txBody>
                    <a:bodyPr/>
                    <a:lstStyle/>
                    <a:p>
                      <a:endParaRPr lang="en-GB"/>
                    </a:p>
                  </a:txBody>
                  <a:tcPr/>
                </a:tc>
              </a:tr>
              <a:tr h="416046">
                <a:tc>
                  <a:txBody>
                    <a:bodyPr/>
                    <a:lstStyle/>
                    <a:p>
                      <a:pPr>
                        <a:lnSpc>
                          <a:spcPct val="107000"/>
                        </a:lnSpc>
                        <a:spcAft>
                          <a:spcPts val="0"/>
                        </a:spcAft>
                      </a:pPr>
                      <a:r>
                        <a:rPr lang="en-GB" sz="1800" dirty="0">
                          <a:effectLst/>
                        </a:rPr>
                        <a:t>Tests 1 and 2</a:t>
                      </a:r>
                      <a:endParaRPr lang="en-GB" sz="1800" dirty="0">
                        <a:effectLst/>
                        <a:latin typeface="Calibri"/>
                        <a:ea typeface="Calibri"/>
                        <a:cs typeface="Arial"/>
                      </a:endParaRPr>
                    </a:p>
                  </a:txBody>
                  <a:tcPr marL="68580" marR="68580" marT="0" marB="0" anchor="b"/>
                </a:tc>
                <a:tc>
                  <a:txBody>
                    <a:bodyPr/>
                    <a:lstStyle/>
                    <a:p>
                      <a:pPr algn="r">
                        <a:lnSpc>
                          <a:spcPct val="107000"/>
                        </a:lnSpc>
                        <a:spcAft>
                          <a:spcPts val="0"/>
                        </a:spcAft>
                      </a:pPr>
                      <a:r>
                        <a:rPr lang="en-GB" sz="1800" dirty="0">
                          <a:effectLst/>
                        </a:rPr>
                        <a:t>56.67</a:t>
                      </a:r>
                      <a:endParaRPr lang="en-GB" sz="1800" dirty="0">
                        <a:effectLst/>
                        <a:latin typeface="Calibri"/>
                        <a:ea typeface="Calibri"/>
                        <a:cs typeface="Arial"/>
                      </a:endParaRPr>
                    </a:p>
                  </a:txBody>
                  <a:tcPr marL="68580" marR="68580" marT="0" marB="0" anchor="b"/>
                </a:tc>
                <a:tc>
                  <a:txBody>
                    <a:bodyPr/>
                    <a:lstStyle/>
                    <a:p>
                      <a:pPr algn="r">
                        <a:lnSpc>
                          <a:spcPct val="107000"/>
                        </a:lnSpc>
                        <a:spcAft>
                          <a:spcPts val="0"/>
                        </a:spcAft>
                      </a:pPr>
                      <a:r>
                        <a:rPr lang="en-GB" sz="1800" dirty="0">
                          <a:effectLst/>
                        </a:rPr>
                        <a:t>42.74</a:t>
                      </a:r>
                      <a:endParaRPr lang="en-GB" sz="1800" dirty="0">
                        <a:effectLst/>
                        <a:latin typeface="Calibri"/>
                        <a:ea typeface="Calibri"/>
                        <a:cs typeface="Arial"/>
                      </a:endParaRPr>
                    </a:p>
                  </a:txBody>
                  <a:tcPr marL="68580" marR="68580" marT="0" marB="0" anchor="b"/>
                </a:tc>
                <a:tc>
                  <a:txBody>
                    <a:bodyPr/>
                    <a:lstStyle/>
                    <a:p>
                      <a:pPr algn="r">
                        <a:lnSpc>
                          <a:spcPct val="107000"/>
                        </a:lnSpc>
                        <a:spcAft>
                          <a:spcPts val="0"/>
                        </a:spcAft>
                      </a:pPr>
                      <a:r>
                        <a:rPr lang="en-GB" sz="1800" dirty="0">
                          <a:effectLst/>
                        </a:rPr>
                        <a:t>0</a:t>
                      </a:r>
                      <a:endParaRPr lang="en-GB" sz="1800" dirty="0">
                        <a:effectLst/>
                        <a:latin typeface="Calibri"/>
                        <a:ea typeface="Calibri"/>
                        <a:cs typeface="Arial"/>
                      </a:endParaRPr>
                    </a:p>
                  </a:txBody>
                  <a:tcPr marL="68580" marR="68580" marT="0" marB="0" anchor="b"/>
                </a:tc>
                <a:tc>
                  <a:txBody>
                    <a:bodyPr/>
                    <a:lstStyle/>
                    <a:p>
                      <a:pPr algn="r">
                        <a:lnSpc>
                          <a:spcPct val="107000"/>
                        </a:lnSpc>
                        <a:spcAft>
                          <a:spcPts val="0"/>
                        </a:spcAft>
                      </a:pPr>
                      <a:r>
                        <a:rPr lang="en-GB" sz="1800" dirty="0">
                          <a:effectLst/>
                        </a:rPr>
                        <a:t>100 </a:t>
                      </a:r>
                      <a:endParaRPr lang="en-GB" sz="1800" dirty="0">
                        <a:effectLst/>
                        <a:latin typeface="Calibri"/>
                        <a:ea typeface="Calibri"/>
                        <a:cs typeface="Arial"/>
                      </a:endParaRPr>
                    </a:p>
                  </a:txBody>
                  <a:tcPr marL="68580" marR="68580" marT="0" marB="0" anchor="b"/>
                </a:tc>
              </a:tr>
              <a:tr h="416046">
                <a:tc>
                  <a:txBody>
                    <a:bodyPr/>
                    <a:lstStyle/>
                    <a:p>
                      <a:pPr>
                        <a:lnSpc>
                          <a:spcPct val="107000"/>
                        </a:lnSpc>
                        <a:spcAft>
                          <a:spcPts val="0"/>
                        </a:spcAft>
                      </a:pPr>
                      <a:r>
                        <a:rPr lang="en-GB" sz="1800" dirty="0">
                          <a:effectLst/>
                        </a:rPr>
                        <a:t>Tests 1 and 3</a:t>
                      </a:r>
                      <a:endParaRPr lang="en-GB" sz="1800" dirty="0">
                        <a:effectLst/>
                        <a:latin typeface="Calibri"/>
                        <a:ea typeface="Calibri"/>
                        <a:cs typeface="Arial"/>
                      </a:endParaRPr>
                    </a:p>
                  </a:txBody>
                  <a:tcPr marL="68580" marR="68580" marT="0" marB="0" anchor="b"/>
                </a:tc>
                <a:tc>
                  <a:txBody>
                    <a:bodyPr/>
                    <a:lstStyle/>
                    <a:p>
                      <a:pPr algn="r">
                        <a:lnSpc>
                          <a:spcPct val="107000"/>
                        </a:lnSpc>
                        <a:spcAft>
                          <a:spcPts val="0"/>
                        </a:spcAft>
                      </a:pPr>
                      <a:r>
                        <a:rPr lang="en-GB" sz="1800" dirty="0">
                          <a:effectLst/>
                        </a:rPr>
                        <a:t>39.36</a:t>
                      </a:r>
                      <a:endParaRPr lang="en-GB" sz="1800" dirty="0">
                        <a:effectLst/>
                        <a:latin typeface="Calibri"/>
                        <a:ea typeface="Calibri"/>
                        <a:cs typeface="Arial"/>
                      </a:endParaRPr>
                    </a:p>
                  </a:txBody>
                  <a:tcPr marL="68580" marR="68580" marT="0" marB="0" anchor="b"/>
                </a:tc>
                <a:tc>
                  <a:txBody>
                    <a:bodyPr/>
                    <a:lstStyle/>
                    <a:p>
                      <a:pPr algn="r">
                        <a:lnSpc>
                          <a:spcPct val="107000"/>
                        </a:lnSpc>
                        <a:spcAft>
                          <a:spcPts val="0"/>
                        </a:spcAft>
                      </a:pPr>
                      <a:r>
                        <a:rPr lang="en-GB" sz="1800" dirty="0">
                          <a:effectLst/>
                        </a:rPr>
                        <a:t>31.06</a:t>
                      </a:r>
                      <a:endParaRPr lang="en-GB" sz="1800" dirty="0">
                        <a:effectLst/>
                        <a:latin typeface="Calibri"/>
                        <a:ea typeface="Calibri"/>
                        <a:cs typeface="Arial"/>
                      </a:endParaRPr>
                    </a:p>
                  </a:txBody>
                  <a:tcPr marL="68580" marR="68580" marT="0" marB="0" anchor="b"/>
                </a:tc>
                <a:tc>
                  <a:txBody>
                    <a:bodyPr/>
                    <a:lstStyle/>
                    <a:p>
                      <a:pPr algn="r">
                        <a:lnSpc>
                          <a:spcPct val="107000"/>
                        </a:lnSpc>
                        <a:spcAft>
                          <a:spcPts val="0"/>
                        </a:spcAft>
                      </a:pPr>
                      <a:r>
                        <a:rPr lang="en-GB" sz="1800" dirty="0">
                          <a:effectLst/>
                        </a:rPr>
                        <a:t>0</a:t>
                      </a:r>
                      <a:endParaRPr lang="en-GB" sz="1800" dirty="0">
                        <a:effectLst/>
                        <a:latin typeface="Calibri"/>
                        <a:ea typeface="Calibri"/>
                        <a:cs typeface="Arial"/>
                      </a:endParaRPr>
                    </a:p>
                  </a:txBody>
                  <a:tcPr marL="68580" marR="68580" marT="0" marB="0" anchor="b"/>
                </a:tc>
                <a:tc>
                  <a:txBody>
                    <a:bodyPr/>
                    <a:lstStyle/>
                    <a:p>
                      <a:pPr algn="r">
                        <a:lnSpc>
                          <a:spcPct val="107000"/>
                        </a:lnSpc>
                        <a:spcAft>
                          <a:spcPts val="0"/>
                        </a:spcAft>
                      </a:pPr>
                      <a:r>
                        <a:rPr lang="en-GB" sz="1800" dirty="0">
                          <a:effectLst/>
                        </a:rPr>
                        <a:t>100</a:t>
                      </a:r>
                      <a:endParaRPr lang="en-GB" sz="1800" dirty="0">
                        <a:effectLst/>
                        <a:latin typeface="Calibri"/>
                        <a:ea typeface="Calibri"/>
                        <a:cs typeface="Arial"/>
                      </a:endParaRPr>
                    </a:p>
                  </a:txBody>
                  <a:tcPr marL="68580" marR="68580" marT="0" marB="0" anchor="b"/>
                </a:tc>
              </a:tr>
              <a:tr h="416046">
                <a:tc>
                  <a:txBody>
                    <a:bodyPr/>
                    <a:lstStyle/>
                    <a:p>
                      <a:pPr>
                        <a:lnSpc>
                          <a:spcPct val="107000"/>
                        </a:lnSpc>
                        <a:spcAft>
                          <a:spcPts val="0"/>
                        </a:spcAft>
                      </a:pPr>
                      <a:r>
                        <a:rPr lang="en-GB" sz="1800" dirty="0">
                          <a:effectLst/>
                        </a:rPr>
                        <a:t>Tests 2 and 3</a:t>
                      </a:r>
                      <a:endParaRPr lang="en-GB" sz="1800" dirty="0">
                        <a:effectLst/>
                        <a:latin typeface="Calibri"/>
                        <a:ea typeface="Calibri"/>
                        <a:cs typeface="Arial"/>
                      </a:endParaRPr>
                    </a:p>
                  </a:txBody>
                  <a:tcPr marL="68580" marR="68580" marT="0" marB="0" anchor="b"/>
                </a:tc>
                <a:tc>
                  <a:txBody>
                    <a:bodyPr/>
                    <a:lstStyle/>
                    <a:p>
                      <a:pPr algn="r">
                        <a:lnSpc>
                          <a:spcPct val="107000"/>
                        </a:lnSpc>
                        <a:spcAft>
                          <a:spcPts val="0"/>
                        </a:spcAft>
                      </a:pPr>
                      <a:r>
                        <a:rPr lang="en-GB" sz="1800" dirty="0">
                          <a:effectLst/>
                        </a:rPr>
                        <a:t>55</a:t>
                      </a:r>
                      <a:endParaRPr lang="en-GB" sz="1800" dirty="0">
                        <a:effectLst/>
                        <a:latin typeface="Calibri"/>
                        <a:ea typeface="Calibri"/>
                        <a:cs typeface="Arial"/>
                      </a:endParaRPr>
                    </a:p>
                  </a:txBody>
                  <a:tcPr marL="68580" marR="68580" marT="0" marB="0" anchor="b"/>
                </a:tc>
                <a:tc>
                  <a:txBody>
                    <a:bodyPr/>
                    <a:lstStyle/>
                    <a:p>
                      <a:pPr algn="r">
                        <a:lnSpc>
                          <a:spcPct val="107000"/>
                        </a:lnSpc>
                        <a:spcAft>
                          <a:spcPts val="0"/>
                        </a:spcAft>
                      </a:pPr>
                      <a:r>
                        <a:rPr lang="en-GB" sz="1800" dirty="0">
                          <a:effectLst/>
                        </a:rPr>
                        <a:t>44.35</a:t>
                      </a:r>
                      <a:endParaRPr lang="en-GB" sz="1800" dirty="0">
                        <a:effectLst/>
                        <a:latin typeface="Calibri"/>
                        <a:ea typeface="Calibri"/>
                        <a:cs typeface="Arial"/>
                      </a:endParaRPr>
                    </a:p>
                  </a:txBody>
                  <a:tcPr marL="68580" marR="68580" marT="0" marB="0" anchor="b"/>
                </a:tc>
                <a:tc>
                  <a:txBody>
                    <a:bodyPr/>
                    <a:lstStyle/>
                    <a:p>
                      <a:pPr algn="r">
                        <a:lnSpc>
                          <a:spcPct val="107000"/>
                        </a:lnSpc>
                        <a:spcAft>
                          <a:spcPts val="0"/>
                        </a:spcAft>
                      </a:pPr>
                      <a:r>
                        <a:rPr lang="en-GB" sz="1800" dirty="0">
                          <a:effectLst/>
                        </a:rPr>
                        <a:t>0</a:t>
                      </a:r>
                      <a:endParaRPr lang="en-GB" sz="1800" dirty="0">
                        <a:effectLst/>
                        <a:latin typeface="Calibri"/>
                        <a:ea typeface="Calibri"/>
                        <a:cs typeface="Arial"/>
                      </a:endParaRPr>
                    </a:p>
                  </a:txBody>
                  <a:tcPr marL="68580" marR="68580" marT="0" marB="0" anchor="b"/>
                </a:tc>
                <a:tc>
                  <a:txBody>
                    <a:bodyPr/>
                    <a:lstStyle/>
                    <a:p>
                      <a:pPr algn="r">
                        <a:lnSpc>
                          <a:spcPct val="107000"/>
                        </a:lnSpc>
                        <a:spcAft>
                          <a:spcPts val="0"/>
                        </a:spcAft>
                      </a:pPr>
                      <a:r>
                        <a:rPr lang="en-GB" sz="1800" dirty="0">
                          <a:effectLst/>
                        </a:rPr>
                        <a:t>100</a:t>
                      </a:r>
                      <a:endParaRPr lang="en-GB" sz="1800" dirty="0">
                        <a:effectLst/>
                        <a:latin typeface="Calibri"/>
                        <a:ea typeface="Calibri"/>
                        <a:cs typeface="Arial"/>
                      </a:endParaRPr>
                    </a:p>
                  </a:txBody>
                  <a:tcPr marL="68580" marR="68580" marT="0" marB="0" anchor="b"/>
                </a:tc>
              </a:tr>
              <a:tr h="416046">
                <a:tc gridSpan="5">
                  <a:txBody>
                    <a:bodyPr/>
                    <a:lstStyle/>
                    <a:p>
                      <a:pPr>
                        <a:lnSpc>
                          <a:spcPct val="107000"/>
                        </a:lnSpc>
                        <a:spcAft>
                          <a:spcPts val="0"/>
                        </a:spcAft>
                      </a:pPr>
                      <a:r>
                        <a:rPr lang="en-GB" sz="1800" dirty="0">
                          <a:effectLst/>
                        </a:rPr>
                        <a:t>Sample 2</a:t>
                      </a:r>
                      <a:endParaRPr lang="en-GB" sz="1800" dirty="0">
                        <a:effectLst/>
                        <a:latin typeface="Calibri"/>
                        <a:ea typeface="Calibri"/>
                        <a:cs typeface="Arial"/>
                      </a:endParaRPr>
                    </a:p>
                  </a:txBody>
                  <a:tcPr marL="68580" marR="68580" marT="0" marB="0" anchor="b"/>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r>
              <a:tr h="416046">
                <a:tc>
                  <a:txBody>
                    <a:bodyPr/>
                    <a:lstStyle/>
                    <a:p>
                      <a:pPr>
                        <a:lnSpc>
                          <a:spcPct val="107000"/>
                        </a:lnSpc>
                        <a:spcAft>
                          <a:spcPts val="0"/>
                        </a:spcAft>
                      </a:pPr>
                      <a:r>
                        <a:rPr lang="en-GB" sz="1800" dirty="0">
                          <a:effectLst/>
                        </a:rPr>
                        <a:t>Tests 1 and 2</a:t>
                      </a:r>
                      <a:endParaRPr lang="en-GB" sz="1800" dirty="0">
                        <a:effectLst/>
                        <a:latin typeface="Calibri"/>
                        <a:ea typeface="Calibri"/>
                        <a:cs typeface="Arial"/>
                      </a:endParaRPr>
                    </a:p>
                  </a:txBody>
                  <a:tcPr marL="68580" marR="68580" marT="0" marB="0" anchor="b"/>
                </a:tc>
                <a:tc>
                  <a:txBody>
                    <a:bodyPr/>
                    <a:lstStyle/>
                    <a:p>
                      <a:pPr algn="r">
                        <a:lnSpc>
                          <a:spcPct val="107000"/>
                        </a:lnSpc>
                        <a:spcAft>
                          <a:spcPts val="0"/>
                        </a:spcAft>
                      </a:pPr>
                      <a:r>
                        <a:rPr lang="en-GB" sz="1800" dirty="0">
                          <a:effectLst/>
                        </a:rPr>
                        <a:t>38.17</a:t>
                      </a:r>
                      <a:endParaRPr lang="en-GB" sz="1800" dirty="0">
                        <a:effectLst/>
                        <a:latin typeface="Calibri"/>
                        <a:ea typeface="Calibri"/>
                        <a:cs typeface="Arial"/>
                      </a:endParaRPr>
                    </a:p>
                  </a:txBody>
                  <a:tcPr marL="68580" marR="68580" marT="0" marB="0" anchor="b"/>
                </a:tc>
                <a:tc>
                  <a:txBody>
                    <a:bodyPr/>
                    <a:lstStyle/>
                    <a:p>
                      <a:pPr algn="r">
                        <a:lnSpc>
                          <a:spcPct val="107000"/>
                        </a:lnSpc>
                        <a:spcAft>
                          <a:spcPts val="0"/>
                        </a:spcAft>
                      </a:pPr>
                      <a:r>
                        <a:rPr lang="en-GB" sz="1800" dirty="0">
                          <a:effectLst/>
                        </a:rPr>
                        <a:t>25.68</a:t>
                      </a:r>
                      <a:endParaRPr lang="en-GB" sz="1800" dirty="0">
                        <a:effectLst/>
                        <a:latin typeface="Calibri"/>
                        <a:ea typeface="Calibri"/>
                        <a:cs typeface="Arial"/>
                      </a:endParaRPr>
                    </a:p>
                  </a:txBody>
                  <a:tcPr marL="68580" marR="68580" marT="0" marB="0" anchor="b"/>
                </a:tc>
                <a:tc>
                  <a:txBody>
                    <a:bodyPr/>
                    <a:lstStyle/>
                    <a:p>
                      <a:pPr algn="r">
                        <a:lnSpc>
                          <a:spcPct val="107000"/>
                        </a:lnSpc>
                        <a:spcAft>
                          <a:spcPts val="0"/>
                        </a:spcAft>
                      </a:pPr>
                      <a:r>
                        <a:rPr lang="en-GB" sz="1800" dirty="0">
                          <a:effectLst/>
                        </a:rPr>
                        <a:t>0</a:t>
                      </a:r>
                      <a:endParaRPr lang="en-GB" sz="1800" dirty="0">
                        <a:effectLst/>
                        <a:latin typeface="Calibri"/>
                        <a:ea typeface="Calibri"/>
                        <a:cs typeface="Arial"/>
                      </a:endParaRPr>
                    </a:p>
                  </a:txBody>
                  <a:tcPr marL="68580" marR="68580" marT="0" marB="0" anchor="b"/>
                </a:tc>
                <a:tc>
                  <a:txBody>
                    <a:bodyPr/>
                    <a:lstStyle/>
                    <a:p>
                      <a:pPr algn="r">
                        <a:lnSpc>
                          <a:spcPct val="107000"/>
                        </a:lnSpc>
                        <a:spcAft>
                          <a:spcPts val="0"/>
                        </a:spcAft>
                      </a:pPr>
                      <a:r>
                        <a:rPr lang="en-GB" sz="1800" dirty="0">
                          <a:effectLst/>
                        </a:rPr>
                        <a:t>80</a:t>
                      </a:r>
                      <a:endParaRPr lang="en-GB" sz="1800" dirty="0">
                        <a:effectLst/>
                        <a:latin typeface="Calibri"/>
                        <a:ea typeface="Calibri"/>
                        <a:cs typeface="Arial"/>
                      </a:endParaRPr>
                    </a:p>
                  </a:txBody>
                  <a:tcPr marL="68580" marR="68580" marT="0" marB="0" anchor="b"/>
                </a:tc>
              </a:tr>
              <a:tr h="416046">
                <a:tc>
                  <a:txBody>
                    <a:bodyPr/>
                    <a:lstStyle/>
                    <a:p>
                      <a:pPr>
                        <a:lnSpc>
                          <a:spcPct val="107000"/>
                        </a:lnSpc>
                        <a:spcAft>
                          <a:spcPts val="0"/>
                        </a:spcAft>
                      </a:pPr>
                      <a:r>
                        <a:rPr lang="en-GB" sz="1800" dirty="0">
                          <a:effectLst/>
                        </a:rPr>
                        <a:t>Tests 1 and 3</a:t>
                      </a:r>
                      <a:endParaRPr lang="en-GB" sz="1800" dirty="0">
                        <a:effectLst/>
                        <a:latin typeface="Calibri"/>
                        <a:ea typeface="Calibri"/>
                        <a:cs typeface="Arial"/>
                      </a:endParaRPr>
                    </a:p>
                  </a:txBody>
                  <a:tcPr marL="68580" marR="68580" marT="0" marB="0" anchor="b"/>
                </a:tc>
                <a:tc>
                  <a:txBody>
                    <a:bodyPr/>
                    <a:lstStyle/>
                    <a:p>
                      <a:pPr algn="r">
                        <a:lnSpc>
                          <a:spcPct val="107000"/>
                        </a:lnSpc>
                        <a:spcAft>
                          <a:spcPts val="0"/>
                        </a:spcAft>
                      </a:pPr>
                      <a:r>
                        <a:rPr lang="en-GB" sz="1800" dirty="0">
                          <a:effectLst/>
                        </a:rPr>
                        <a:t>36.39</a:t>
                      </a:r>
                      <a:endParaRPr lang="en-GB" sz="1800" dirty="0">
                        <a:effectLst/>
                        <a:latin typeface="Calibri"/>
                        <a:ea typeface="Calibri"/>
                        <a:cs typeface="Arial"/>
                      </a:endParaRPr>
                    </a:p>
                  </a:txBody>
                  <a:tcPr marL="68580" marR="68580" marT="0" marB="0" anchor="b"/>
                </a:tc>
                <a:tc>
                  <a:txBody>
                    <a:bodyPr/>
                    <a:lstStyle/>
                    <a:p>
                      <a:pPr algn="r">
                        <a:lnSpc>
                          <a:spcPct val="107000"/>
                        </a:lnSpc>
                        <a:spcAft>
                          <a:spcPts val="0"/>
                        </a:spcAft>
                      </a:pPr>
                      <a:r>
                        <a:rPr lang="en-GB" sz="1800" dirty="0">
                          <a:effectLst/>
                        </a:rPr>
                        <a:t>30.73</a:t>
                      </a:r>
                      <a:endParaRPr lang="en-GB" sz="1800" dirty="0">
                        <a:effectLst/>
                        <a:latin typeface="Calibri"/>
                        <a:ea typeface="Calibri"/>
                        <a:cs typeface="Arial"/>
                      </a:endParaRPr>
                    </a:p>
                  </a:txBody>
                  <a:tcPr marL="68580" marR="68580" marT="0" marB="0" anchor="b"/>
                </a:tc>
                <a:tc>
                  <a:txBody>
                    <a:bodyPr/>
                    <a:lstStyle/>
                    <a:p>
                      <a:pPr algn="r">
                        <a:lnSpc>
                          <a:spcPct val="107000"/>
                        </a:lnSpc>
                        <a:spcAft>
                          <a:spcPts val="0"/>
                        </a:spcAft>
                      </a:pPr>
                      <a:r>
                        <a:rPr lang="en-GB" sz="1800" dirty="0">
                          <a:effectLst/>
                        </a:rPr>
                        <a:t>0</a:t>
                      </a:r>
                      <a:endParaRPr lang="en-GB" sz="1800" dirty="0">
                        <a:effectLst/>
                        <a:latin typeface="Calibri"/>
                        <a:ea typeface="Calibri"/>
                        <a:cs typeface="Arial"/>
                      </a:endParaRPr>
                    </a:p>
                  </a:txBody>
                  <a:tcPr marL="68580" marR="68580" marT="0" marB="0" anchor="b"/>
                </a:tc>
                <a:tc>
                  <a:txBody>
                    <a:bodyPr/>
                    <a:lstStyle/>
                    <a:p>
                      <a:pPr algn="r">
                        <a:lnSpc>
                          <a:spcPct val="107000"/>
                        </a:lnSpc>
                        <a:spcAft>
                          <a:spcPts val="0"/>
                        </a:spcAft>
                      </a:pPr>
                      <a:r>
                        <a:rPr lang="en-GB" sz="1800" dirty="0">
                          <a:effectLst/>
                        </a:rPr>
                        <a:t>100</a:t>
                      </a:r>
                      <a:endParaRPr lang="en-GB" sz="1800" dirty="0">
                        <a:effectLst/>
                        <a:latin typeface="Calibri"/>
                        <a:ea typeface="Calibri"/>
                        <a:cs typeface="Arial"/>
                      </a:endParaRPr>
                    </a:p>
                  </a:txBody>
                  <a:tcPr marL="68580" marR="68580" marT="0" marB="0" anchor="b"/>
                </a:tc>
              </a:tr>
              <a:tr h="416046">
                <a:tc>
                  <a:txBody>
                    <a:bodyPr/>
                    <a:lstStyle/>
                    <a:p>
                      <a:pPr>
                        <a:lnSpc>
                          <a:spcPct val="107000"/>
                        </a:lnSpc>
                        <a:spcAft>
                          <a:spcPts val="0"/>
                        </a:spcAft>
                      </a:pPr>
                      <a:r>
                        <a:rPr lang="en-GB" sz="1800" dirty="0">
                          <a:effectLst/>
                        </a:rPr>
                        <a:t>Tests 2 and 3</a:t>
                      </a:r>
                      <a:endParaRPr lang="en-GB" sz="1800" dirty="0">
                        <a:effectLst/>
                        <a:latin typeface="Calibri"/>
                        <a:ea typeface="Calibri"/>
                        <a:cs typeface="Arial"/>
                      </a:endParaRPr>
                    </a:p>
                  </a:txBody>
                  <a:tcPr marL="68580" marR="68580" marT="0" marB="0" anchor="b"/>
                </a:tc>
                <a:tc>
                  <a:txBody>
                    <a:bodyPr/>
                    <a:lstStyle/>
                    <a:p>
                      <a:pPr algn="r">
                        <a:lnSpc>
                          <a:spcPct val="107000"/>
                        </a:lnSpc>
                        <a:spcAft>
                          <a:spcPts val="0"/>
                        </a:spcAft>
                      </a:pPr>
                      <a:r>
                        <a:rPr lang="en-GB" sz="1800" dirty="0">
                          <a:effectLst/>
                        </a:rPr>
                        <a:t>40.63</a:t>
                      </a:r>
                      <a:endParaRPr lang="en-GB" sz="1800" dirty="0">
                        <a:effectLst/>
                        <a:latin typeface="Calibri"/>
                        <a:ea typeface="Calibri"/>
                        <a:cs typeface="Arial"/>
                      </a:endParaRPr>
                    </a:p>
                  </a:txBody>
                  <a:tcPr marL="68580" marR="68580" marT="0" marB="0" anchor="b"/>
                </a:tc>
                <a:tc>
                  <a:txBody>
                    <a:bodyPr/>
                    <a:lstStyle/>
                    <a:p>
                      <a:pPr algn="r">
                        <a:lnSpc>
                          <a:spcPct val="107000"/>
                        </a:lnSpc>
                        <a:spcAft>
                          <a:spcPts val="0"/>
                        </a:spcAft>
                      </a:pPr>
                      <a:r>
                        <a:rPr lang="en-GB" sz="1800" dirty="0">
                          <a:effectLst/>
                        </a:rPr>
                        <a:t>20.78</a:t>
                      </a:r>
                      <a:endParaRPr lang="en-GB" sz="1800" dirty="0">
                        <a:effectLst/>
                        <a:latin typeface="Calibri"/>
                        <a:ea typeface="Calibri"/>
                        <a:cs typeface="Arial"/>
                      </a:endParaRPr>
                    </a:p>
                  </a:txBody>
                  <a:tcPr marL="68580" marR="68580" marT="0" marB="0" anchor="b"/>
                </a:tc>
                <a:tc>
                  <a:txBody>
                    <a:bodyPr/>
                    <a:lstStyle/>
                    <a:p>
                      <a:pPr algn="r">
                        <a:lnSpc>
                          <a:spcPct val="107000"/>
                        </a:lnSpc>
                        <a:spcAft>
                          <a:spcPts val="0"/>
                        </a:spcAft>
                      </a:pPr>
                      <a:r>
                        <a:rPr lang="en-GB" sz="1800" dirty="0">
                          <a:effectLst/>
                        </a:rPr>
                        <a:t>20</a:t>
                      </a:r>
                      <a:endParaRPr lang="en-GB" sz="1800" dirty="0">
                        <a:effectLst/>
                        <a:latin typeface="Calibri"/>
                        <a:ea typeface="Calibri"/>
                        <a:cs typeface="Arial"/>
                      </a:endParaRPr>
                    </a:p>
                  </a:txBody>
                  <a:tcPr marL="68580" marR="68580" marT="0" marB="0" anchor="b"/>
                </a:tc>
                <a:tc>
                  <a:txBody>
                    <a:bodyPr/>
                    <a:lstStyle/>
                    <a:p>
                      <a:pPr algn="r">
                        <a:lnSpc>
                          <a:spcPct val="107000"/>
                        </a:lnSpc>
                        <a:spcAft>
                          <a:spcPts val="0"/>
                        </a:spcAft>
                      </a:pPr>
                      <a:r>
                        <a:rPr lang="en-GB" sz="1800" dirty="0">
                          <a:effectLst/>
                        </a:rPr>
                        <a:t>80</a:t>
                      </a:r>
                      <a:endParaRPr lang="en-GB" sz="1800" dirty="0">
                        <a:effectLst/>
                        <a:latin typeface="Calibri"/>
                        <a:ea typeface="Calibri"/>
                        <a:cs typeface="Arial"/>
                      </a:endParaRPr>
                    </a:p>
                  </a:txBody>
                  <a:tcPr marL="68580" marR="68580" marT="0" marB="0" anchor="b"/>
                </a:tc>
              </a:tr>
            </a:tbl>
          </a:graphicData>
        </a:graphic>
      </p:graphicFrame>
      <p:sp>
        <p:nvSpPr>
          <p:cNvPr id="5" name="TextBox 4"/>
          <p:cNvSpPr txBox="1"/>
          <p:nvPr/>
        </p:nvSpPr>
        <p:spPr>
          <a:xfrm>
            <a:off x="107504" y="764704"/>
            <a:ext cx="8527078" cy="707886"/>
          </a:xfrm>
          <a:prstGeom prst="rect">
            <a:avLst/>
          </a:prstGeom>
          <a:noFill/>
        </p:spPr>
        <p:txBody>
          <a:bodyPr wrap="none" rtlCol="0">
            <a:spAutoFit/>
          </a:bodyPr>
          <a:lstStyle/>
          <a:p>
            <a:r>
              <a:rPr lang="en-GB" sz="2000" b="1" dirty="0"/>
              <a:t>Mean, Standard Deviation and Range of the Percentage Agreement of </a:t>
            </a:r>
            <a:endParaRPr lang="en-GB" sz="2000" b="1" dirty="0" smtClean="0"/>
          </a:p>
          <a:p>
            <a:r>
              <a:rPr lang="en-GB" sz="2000" b="1" dirty="0" smtClean="0"/>
              <a:t>the </a:t>
            </a:r>
            <a:r>
              <a:rPr lang="en-GB" sz="2000" b="1" dirty="0"/>
              <a:t>ACS-UK 5 most important activities</a:t>
            </a:r>
            <a:endParaRPr lang="en-GB" sz="2000" dirty="0"/>
          </a:p>
        </p:txBody>
      </p:sp>
    </p:spTree>
    <p:extLst>
      <p:ext uri="{BB962C8B-B14F-4D97-AF65-F5344CB8AC3E}">
        <p14:creationId xmlns:p14="http://schemas.microsoft.com/office/powerpoint/2010/main" xmlns="" val="4288548198"/>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xmlns="" val="3575842684"/>
              </p:ext>
            </p:extLst>
          </p:nvPr>
        </p:nvGraphicFramePr>
        <p:xfrm>
          <a:off x="251520" y="1556785"/>
          <a:ext cx="8640959" cy="4248478"/>
        </p:xfrm>
        <a:graphic>
          <a:graphicData uri="http://schemas.openxmlformats.org/drawingml/2006/table">
            <a:tbl>
              <a:tblPr firstRow="1" firstCol="1" bandRow="1">
                <a:tableStyleId>{5C22544A-7EE6-4342-B048-85BDC9FD1C3A}</a:tableStyleId>
              </a:tblPr>
              <a:tblGrid>
                <a:gridCol w="2176664"/>
                <a:gridCol w="1476228"/>
                <a:gridCol w="2661655"/>
                <a:gridCol w="1232766"/>
                <a:gridCol w="1093646"/>
              </a:tblGrid>
              <a:tr h="326806">
                <a:tc gridSpan="5">
                  <a:txBody>
                    <a:bodyPr/>
                    <a:lstStyle/>
                    <a:p>
                      <a:pPr>
                        <a:lnSpc>
                          <a:spcPct val="107000"/>
                        </a:lnSpc>
                        <a:spcAft>
                          <a:spcPts val="0"/>
                        </a:spcAft>
                      </a:pPr>
                      <a:r>
                        <a:rPr lang="en-GB" sz="1800" dirty="0">
                          <a:effectLst/>
                        </a:rPr>
                        <a:t>Sample 1</a:t>
                      </a:r>
                      <a:endParaRPr lang="en-GB" sz="1800" dirty="0">
                        <a:effectLst/>
                        <a:latin typeface="Calibri"/>
                        <a:ea typeface="Calibri"/>
                        <a:cs typeface="Arial"/>
                      </a:endParaRPr>
                    </a:p>
                  </a:txBody>
                  <a:tcPr marL="68580" marR="68580" marT="0" marB="0" anchor="b"/>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r>
              <a:tr h="326806">
                <a:tc>
                  <a:txBody>
                    <a:bodyPr/>
                    <a:lstStyle/>
                    <a:p>
                      <a:pPr>
                        <a:lnSpc>
                          <a:spcPct val="107000"/>
                        </a:lnSpc>
                        <a:spcAft>
                          <a:spcPts val="0"/>
                        </a:spcAft>
                      </a:pPr>
                      <a:r>
                        <a:rPr lang="en-GB" sz="1800" dirty="0">
                          <a:effectLst/>
                        </a:rPr>
                        <a:t> </a:t>
                      </a:r>
                      <a:endParaRPr lang="en-GB" sz="1800" dirty="0">
                        <a:effectLst/>
                        <a:latin typeface="Calibri"/>
                        <a:ea typeface="Calibri"/>
                        <a:cs typeface="Arial"/>
                      </a:endParaRPr>
                    </a:p>
                  </a:txBody>
                  <a:tcPr marL="68580" marR="68580" marT="0" marB="0" anchor="b"/>
                </a:tc>
                <a:tc>
                  <a:txBody>
                    <a:bodyPr/>
                    <a:lstStyle/>
                    <a:p>
                      <a:pPr>
                        <a:lnSpc>
                          <a:spcPct val="107000"/>
                        </a:lnSpc>
                        <a:spcAft>
                          <a:spcPts val="0"/>
                        </a:spcAft>
                      </a:pPr>
                      <a:r>
                        <a:rPr lang="en-GB" sz="1800" dirty="0">
                          <a:effectLst/>
                        </a:rPr>
                        <a:t>Mean (%)</a:t>
                      </a:r>
                      <a:endParaRPr lang="en-GB" sz="1800" dirty="0">
                        <a:effectLst/>
                        <a:latin typeface="Calibri"/>
                        <a:ea typeface="Calibri"/>
                        <a:cs typeface="Arial"/>
                      </a:endParaRPr>
                    </a:p>
                  </a:txBody>
                  <a:tcPr marL="68580" marR="68580" marT="0" marB="0" anchor="b"/>
                </a:tc>
                <a:tc>
                  <a:txBody>
                    <a:bodyPr/>
                    <a:lstStyle/>
                    <a:p>
                      <a:pPr>
                        <a:lnSpc>
                          <a:spcPct val="107000"/>
                        </a:lnSpc>
                        <a:spcAft>
                          <a:spcPts val="0"/>
                        </a:spcAft>
                      </a:pPr>
                      <a:r>
                        <a:rPr lang="en-GB" sz="1800" dirty="0">
                          <a:effectLst/>
                        </a:rPr>
                        <a:t>Standard Deviation (%)</a:t>
                      </a:r>
                      <a:endParaRPr lang="en-GB" sz="1800" dirty="0">
                        <a:effectLst/>
                        <a:latin typeface="Calibri"/>
                        <a:ea typeface="Calibri"/>
                        <a:cs typeface="Arial"/>
                      </a:endParaRPr>
                    </a:p>
                  </a:txBody>
                  <a:tcPr marL="68580" marR="68580" marT="0" marB="0" anchor="b"/>
                </a:tc>
                <a:tc gridSpan="2">
                  <a:txBody>
                    <a:bodyPr/>
                    <a:lstStyle/>
                    <a:p>
                      <a:pPr algn="ctr">
                        <a:lnSpc>
                          <a:spcPct val="107000"/>
                        </a:lnSpc>
                        <a:spcAft>
                          <a:spcPts val="0"/>
                        </a:spcAft>
                      </a:pPr>
                      <a:r>
                        <a:rPr lang="en-GB" sz="1800" dirty="0">
                          <a:effectLst/>
                        </a:rPr>
                        <a:t>Range (%)</a:t>
                      </a:r>
                      <a:endParaRPr lang="en-GB" sz="1800" dirty="0">
                        <a:effectLst/>
                        <a:latin typeface="Calibri"/>
                        <a:ea typeface="Calibri"/>
                        <a:cs typeface="Arial"/>
                      </a:endParaRPr>
                    </a:p>
                  </a:txBody>
                  <a:tcPr marL="68580" marR="68580" marT="0" marB="0" anchor="b"/>
                </a:tc>
                <a:tc hMerge="1">
                  <a:txBody>
                    <a:bodyPr/>
                    <a:lstStyle/>
                    <a:p>
                      <a:endParaRPr lang="en-GB"/>
                    </a:p>
                  </a:txBody>
                  <a:tcPr/>
                </a:tc>
              </a:tr>
              <a:tr h="326806">
                <a:tc>
                  <a:txBody>
                    <a:bodyPr/>
                    <a:lstStyle/>
                    <a:p>
                      <a:pPr>
                        <a:lnSpc>
                          <a:spcPct val="107000"/>
                        </a:lnSpc>
                        <a:spcAft>
                          <a:spcPts val="0"/>
                        </a:spcAft>
                      </a:pPr>
                      <a:r>
                        <a:rPr lang="en-GB" sz="1800" dirty="0">
                          <a:effectLst/>
                        </a:rPr>
                        <a:t>Global</a:t>
                      </a:r>
                      <a:endParaRPr lang="en-GB" sz="1800" dirty="0">
                        <a:effectLst/>
                        <a:latin typeface="Calibri"/>
                        <a:ea typeface="Calibri"/>
                        <a:cs typeface="Arial"/>
                      </a:endParaRPr>
                    </a:p>
                  </a:txBody>
                  <a:tcPr marL="68580" marR="68580" marT="0" marB="0" anchor="b"/>
                </a:tc>
                <a:tc>
                  <a:txBody>
                    <a:bodyPr/>
                    <a:lstStyle/>
                    <a:p>
                      <a:pPr algn="r">
                        <a:lnSpc>
                          <a:spcPct val="107000"/>
                        </a:lnSpc>
                        <a:spcAft>
                          <a:spcPts val="0"/>
                        </a:spcAft>
                      </a:pPr>
                      <a:r>
                        <a:rPr lang="en-GB" sz="1800" dirty="0">
                          <a:effectLst/>
                        </a:rPr>
                        <a:t>62.45</a:t>
                      </a:r>
                      <a:endParaRPr lang="en-GB" sz="1800" dirty="0">
                        <a:effectLst/>
                        <a:latin typeface="Calibri"/>
                        <a:ea typeface="Calibri"/>
                        <a:cs typeface="Arial"/>
                      </a:endParaRPr>
                    </a:p>
                  </a:txBody>
                  <a:tcPr marL="68580" marR="68580" marT="0" marB="0" anchor="b"/>
                </a:tc>
                <a:tc>
                  <a:txBody>
                    <a:bodyPr/>
                    <a:lstStyle/>
                    <a:p>
                      <a:pPr algn="r">
                        <a:lnSpc>
                          <a:spcPct val="107000"/>
                        </a:lnSpc>
                        <a:spcAft>
                          <a:spcPts val="0"/>
                        </a:spcAft>
                      </a:pPr>
                      <a:r>
                        <a:rPr lang="en-GB" sz="1800" dirty="0">
                          <a:effectLst/>
                        </a:rPr>
                        <a:t>16.00</a:t>
                      </a:r>
                      <a:endParaRPr lang="en-GB" sz="1800" dirty="0">
                        <a:effectLst/>
                        <a:latin typeface="Calibri"/>
                        <a:ea typeface="Calibri"/>
                        <a:cs typeface="Arial"/>
                      </a:endParaRPr>
                    </a:p>
                  </a:txBody>
                  <a:tcPr marL="68580" marR="68580" marT="0" marB="0" anchor="b"/>
                </a:tc>
                <a:tc>
                  <a:txBody>
                    <a:bodyPr/>
                    <a:lstStyle/>
                    <a:p>
                      <a:pPr algn="r">
                        <a:lnSpc>
                          <a:spcPct val="107000"/>
                        </a:lnSpc>
                        <a:spcAft>
                          <a:spcPts val="0"/>
                        </a:spcAft>
                      </a:pPr>
                      <a:r>
                        <a:rPr lang="en-GB" sz="1800" dirty="0">
                          <a:effectLst/>
                        </a:rPr>
                        <a:t>41</a:t>
                      </a:r>
                      <a:endParaRPr lang="en-GB" sz="1800" dirty="0">
                        <a:effectLst/>
                        <a:latin typeface="Calibri"/>
                        <a:ea typeface="Calibri"/>
                        <a:cs typeface="Arial"/>
                      </a:endParaRPr>
                    </a:p>
                  </a:txBody>
                  <a:tcPr marL="68580" marR="68580" marT="0" marB="0" anchor="b"/>
                </a:tc>
                <a:tc>
                  <a:txBody>
                    <a:bodyPr/>
                    <a:lstStyle/>
                    <a:p>
                      <a:pPr algn="r">
                        <a:lnSpc>
                          <a:spcPct val="107000"/>
                        </a:lnSpc>
                        <a:spcAft>
                          <a:spcPts val="0"/>
                        </a:spcAft>
                      </a:pPr>
                      <a:r>
                        <a:rPr lang="en-GB" sz="1800" dirty="0">
                          <a:effectLst/>
                        </a:rPr>
                        <a:t>98.1</a:t>
                      </a:r>
                      <a:endParaRPr lang="en-GB" sz="1800" dirty="0">
                        <a:effectLst/>
                        <a:latin typeface="Calibri"/>
                        <a:ea typeface="Calibri"/>
                        <a:cs typeface="Arial"/>
                      </a:endParaRPr>
                    </a:p>
                  </a:txBody>
                  <a:tcPr marL="68580" marR="68580" marT="0" marB="0" anchor="b"/>
                </a:tc>
              </a:tr>
              <a:tr h="326806">
                <a:tc>
                  <a:txBody>
                    <a:bodyPr/>
                    <a:lstStyle/>
                    <a:p>
                      <a:pPr>
                        <a:lnSpc>
                          <a:spcPct val="107000"/>
                        </a:lnSpc>
                        <a:spcAft>
                          <a:spcPts val="0"/>
                        </a:spcAft>
                      </a:pPr>
                      <a:r>
                        <a:rPr lang="en-GB" sz="1800" dirty="0">
                          <a:effectLst/>
                        </a:rPr>
                        <a:t>Instrumental</a:t>
                      </a:r>
                      <a:endParaRPr lang="en-GB" sz="1800" dirty="0">
                        <a:effectLst/>
                        <a:latin typeface="Calibri"/>
                        <a:ea typeface="Calibri"/>
                        <a:cs typeface="Arial"/>
                      </a:endParaRPr>
                    </a:p>
                  </a:txBody>
                  <a:tcPr marL="68580" marR="68580" marT="0" marB="0" anchor="b"/>
                </a:tc>
                <a:tc>
                  <a:txBody>
                    <a:bodyPr/>
                    <a:lstStyle/>
                    <a:p>
                      <a:pPr algn="r">
                        <a:lnSpc>
                          <a:spcPct val="107000"/>
                        </a:lnSpc>
                        <a:spcAft>
                          <a:spcPts val="0"/>
                        </a:spcAft>
                      </a:pPr>
                      <a:r>
                        <a:rPr lang="en-GB" sz="1800" dirty="0">
                          <a:effectLst/>
                        </a:rPr>
                        <a:t>59.05</a:t>
                      </a:r>
                      <a:endParaRPr lang="en-GB" sz="1800" dirty="0">
                        <a:effectLst/>
                        <a:latin typeface="Calibri"/>
                        <a:ea typeface="Calibri"/>
                        <a:cs typeface="Arial"/>
                      </a:endParaRPr>
                    </a:p>
                  </a:txBody>
                  <a:tcPr marL="68580" marR="68580" marT="0" marB="0" anchor="b"/>
                </a:tc>
                <a:tc>
                  <a:txBody>
                    <a:bodyPr/>
                    <a:lstStyle/>
                    <a:p>
                      <a:pPr algn="r">
                        <a:lnSpc>
                          <a:spcPct val="107000"/>
                        </a:lnSpc>
                        <a:spcAft>
                          <a:spcPts val="0"/>
                        </a:spcAft>
                      </a:pPr>
                      <a:r>
                        <a:rPr lang="en-GB" sz="1800" dirty="0">
                          <a:effectLst/>
                        </a:rPr>
                        <a:t>17.24</a:t>
                      </a:r>
                      <a:endParaRPr lang="en-GB" sz="1800" dirty="0">
                        <a:effectLst/>
                        <a:latin typeface="Calibri"/>
                        <a:ea typeface="Calibri"/>
                        <a:cs typeface="Arial"/>
                      </a:endParaRPr>
                    </a:p>
                  </a:txBody>
                  <a:tcPr marL="68580" marR="68580" marT="0" marB="0" anchor="b"/>
                </a:tc>
                <a:tc>
                  <a:txBody>
                    <a:bodyPr/>
                    <a:lstStyle/>
                    <a:p>
                      <a:pPr algn="r">
                        <a:lnSpc>
                          <a:spcPct val="107000"/>
                        </a:lnSpc>
                        <a:spcAft>
                          <a:spcPts val="0"/>
                        </a:spcAft>
                      </a:pPr>
                      <a:r>
                        <a:rPr lang="en-GB" sz="1800" dirty="0">
                          <a:effectLst/>
                        </a:rPr>
                        <a:t>25</a:t>
                      </a:r>
                      <a:endParaRPr lang="en-GB" sz="1800" dirty="0">
                        <a:effectLst/>
                        <a:latin typeface="Calibri"/>
                        <a:ea typeface="Calibri"/>
                        <a:cs typeface="Arial"/>
                      </a:endParaRPr>
                    </a:p>
                  </a:txBody>
                  <a:tcPr marL="68580" marR="68580" marT="0" marB="0" anchor="b"/>
                </a:tc>
                <a:tc>
                  <a:txBody>
                    <a:bodyPr/>
                    <a:lstStyle/>
                    <a:p>
                      <a:pPr algn="r">
                        <a:lnSpc>
                          <a:spcPct val="107000"/>
                        </a:lnSpc>
                        <a:spcAft>
                          <a:spcPts val="0"/>
                        </a:spcAft>
                      </a:pPr>
                      <a:r>
                        <a:rPr lang="en-GB" sz="1800" dirty="0">
                          <a:effectLst/>
                        </a:rPr>
                        <a:t>100</a:t>
                      </a:r>
                      <a:endParaRPr lang="en-GB" sz="1800" dirty="0">
                        <a:effectLst/>
                        <a:latin typeface="Calibri"/>
                        <a:ea typeface="Calibri"/>
                        <a:cs typeface="Arial"/>
                      </a:endParaRPr>
                    </a:p>
                  </a:txBody>
                  <a:tcPr marL="68580" marR="68580" marT="0" marB="0" anchor="b"/>
                </a:tc>
              </a:tr>
              <a:tr h="326806">
                <a:tc>
                  <a:txBody>
                    <a:bodyPr/>
                    <a:lstStyle/>
                    <a:p>
                      <a:pPr>
                        <a:lnSpc>
                          <a:spcPct val="107000"/>
                        </a:lnSpc>
                        <a:spcAft>
                          <a:spcPts val="0"/>
                        </a:spcAft>
                      </a:pPr>
                      <a:r>
                        <a:rPr lang="en-GB" sz="1800" dirty="0">
                          <a:effectLst/>
                        </a:rPr>
                        <a:t>LDL</a:t>
                      </a:r>
                      <a:endParaRPr lang="en-GB" sz="1800" dirty="0">
                        <a:effectLst/>
                        <a:latin typeface="Calibri"/>
                        <a:ea typeface="Calibri"/>
                        <a:cs typeface="Arial"/>
                      </a:endParaRPr>
                    </a:p>
                  </a:txBody>
                  <a:tcPr marL="68580" marR="68580" marT="0" marB="0" anchor="b"/>
                </a:tc>
                <a:tc>
                  <a:txBody>
                    <a:bodyPr/>
                    <a:lstStyle/>
                    <a:p>
                      <a:pPr algn="r">
                        <a:lnSpc>
                          <a:spcPct val="107000"/>
                        </a:lnSpc>
                        <a:spcAft>
                          <a:spcPts val="0"/>
                        </a:spcAft>
                      </a:pPr>
                      <a:r>
                        <a:rPr lang="en-GB" sz="1800" dirty="0">
                          <a:effectLst/>
                        </a:rPr>
                        <a:t>69.76</a:t>
                      </a:r>
                      <a:endParaRPr lang="en-GB" sz="1800" dirty="0">
                        <a:effectLst/>
                        <a:latin typeface="Calibri"/>
                        <a:ea typeface="Calibri"/>
                        <a:cs typeface="Arial"/>
                      </a:endParaRPr>
                    </a:p>
                  </a:txBody>
                  <a:tcPr marL="68580" marR="68580" marT="0" marB="0" anchor="b"/>
                </a:tc>
                <a:tc>
                  <a:txBody>
                    <a:bodyPr/>
                    <a:lstStyle/>
                    <a:p>
                      <a:pPr algn="r">
                        <a:lnSpc>
                          <a:spcPct val="107000"/>
                        </a:lnSpc>
                        <a:spcAft>
                          <a:spcPts val="0"/>
                        </a:spcAft>
                      </a:pPr>
                      <a:r>
                        <a:rPr lang="en-GB" sz="1800" dirty="0">
                          <a:effectLst/>
                        </a:rPr>
                        <a:t>16.12</a:t>
                      </a:r>
                      <a:endParaRPr lang="en-GB" sz="1800" dirty="0">
                        <a:effectLst/>
                        <a:latin typeface="Calibri"/>
                        <a:ea typeface="Calibri"/>
                        <a:cs typeface="Arial"/>
                      </a:endParaRPr>
                    </a:p>
                  </a:txBody>
                  <a:tcPr marL="68580" marR="68580" marT="0" marB="0" anchor="b"/>
                </a:tc>
                <a:tc>
                  <a:txBody>
                    <a:bodyPr/>
                    <a:lstStyle/>
                    <a:p>
                      <a:pPr algn="r">
                        <a:lnSpc>
                          <a:spcPct val="107000"/>
                        </a:lnSpc>
                        <a:spcAft>
                          <a:spcPts val="0"/>
                        </a:spcAft>
                      </a:pPr>
                      <a:r>
                        <a:rPr lang="en-GB" sz="1800" dirty="0">
                          <a:effectLst/>
                        </a:rPr>
                        <a:t>50</a:t>
                      </a:r>
                      <a:endParaRPr lang="en-GB" sz="1800" dirty="0">
                        <a:effectLst/>
                        <a:latin typeface="Calibri"/>
                        <a:ea typeface="Calibri"/>
                        <a:cs typeface="Arial"/>
                      </a:endParaRPr>
                    </a:p>
                  </a:txBody>
                  <a:tcPr marL="68580" marR="68580" marT="0" marB="0" anchor="b"/>
                </a:tc>
                <a:tc>
                  <a:txBody>
                    <a:bodyPr/>
                    <a:lstStyle/>
                    <a:p>
                      <a:pPr algn="r">
                        <a:lnSpc>
                          <a:spcPct val="107000"/>
                        </a:lnSpc>
                        <a:spcAft>
                          <a:spcPts val="0"/>
                        </a:spcAft>
                      </a:pPr>
                      <a:r>
                        <a:rPr lang="en-GB" sz="1800" dirty="0">
                          <a:effectLst/>
                        </a:rPr>
                        <a:t>100</a:t>
                      </a:r>
                      <a:endParaRPr lang="en-GB" sz="1800" dirty="0">
                        <a:effectLst/>
                        <a:latin typeface="Calibri"/>
                        <a:ea typeface="Calibri"/>
                        <a:cs typeface="Arial"/>
                      </a:endParaRPr>
                    </a:p>
                  </a:txBody>
                  <a:tcPr marL="68580" marR="68580" marT="0" marB="0" anchor="b"/>
                </a:tc>
              </a:tr>
              <a:tr h="326806">
                <a:tc>
                  <a:txBody>
                    <a:bodyPr/>
                    <a:lstStyle/>
                    <a:p>
                      <a:pPr>
                        <a:lnSpc>
                          <a:spcPct val="107000"/>
                        </a:lnSpc>
                        <a:spcAft>
                          <a:spcPts val="0"/>
                        </a:spcAft>
                      </a:pPr>
                      <a:r>
                        <a:rPr lang="en-GB" sz="1800" dirty="0">
                          <a:effectLst/>
                        </a:rPr>
                        <a:t>HDL</a:t>
                      </a:r>
                      <a:endParaRPr lang="en-GB" sz="1800" dirty="0">
                        <a:effectLst/>
                        <a:latin typeface="Calibri"/>
                        <a:ea typeface="Calibri"/>
                        <a:cs typeface="Arial"/>
                      </a:endParaRPr>
                    </a:p>
                  </a:txBody>
                  <a:tcPr marL="68580" marR="68580" marT="0" marB="0" anchor="b"/>
                </a:tc>
                <a:tc>
                  <a:txBody>
                    <a:bodyPr/>
                    <a:lstStyle/>
                    <a:p>
                      <a:pPr algn="r">
                        <a:lnSpc>
                          <a:spcPct val="107000"/>
                        </a:lnSpc>
                        <a:spcAft>
                          <a:spcPts val="0"/>
                        </a:spcAft>
                      </a:pPr>
                      <a:r>
                        <a:rPr lang="en-GB" sz="1800" dirty="0">
                          <a:effectLst/>
                        </a:rPr>
                        <a:t>45.96</a:t>
                      </a:r>
                      <a:endParaRPr lang="en-GB" sz="1800" dirty="0">
                        <a:effectLst/>
                        <a:latin typeface="Calibri"/>
                        <a:ea typeface="Calibri"/>
                        <a:cs typeface="Arial"/>
                      </a:endParaRPr>
                    </a:p>
                  </a:txBody>
                  <a:tcPr marL="68580" marR="68580" marT="0" marB="0" anchor="b"/>
                </a:tc>
                <a:tc>
                  <a:txBody>
                    <a:bodyPr/>
                    <a:lstStyle/>
                    <a:p>
                      <a:pPr algn="r">
                        <a:lnSpc>
                          <a:spcPct val="107000"/>
                        </a:lnSpc>
                        <a:spcAft>
                          <a:spcPts val="0"/>
                        </a:spcAft>
                      </a:pPr>
                      <a:r>
                        <a:rPr lang="en-GB" sz="1800" dirty="0">
                          <a:effectLst/>
                        </a:rPr>
                        <a:t>22.67</a:t>
                      </a:r>
                      <a:endParaRPr lang="en-GB" sz="1800" dirty="0">
                        <a:effectLst/>
                        <a:latin typeface="Calibri"/>
                        <a:ea typeface="Calibri"/>
                        <a:cs typeface="Arial"/>
                      </a:endParaRPr>
                    </a:p>
                  </a:txBody>
                  <a:tcPr marL="68580" marR="68580" marT="0" marB="0" anchor="b"/>
                </a:tc>
                <a:tc>
                  <a:txBody>
                    <a:bodyPr/>
                    <a:lstStyle/>
                    <a:p>
                      <a:pPr algn="r">
                        <a:lnSpc>
                          <a:spcPct val="107000"/>
                        </a:lnSpc>
                        <a:spcAft>
                          <a:spcPts val="0"/>
                        </a:spcAft>
                      </a:pPr>
                      <a:r>
                        <a:rPr lang="en-GB" sz="1800" dirty="0">
                          <a:effectLst/>
                        </a:rPr>
                        <a:t>9</a:t>
                      </a:r>
                      <a:endParaRPr lang="en-GB" sz="1800" dirty="0">
                        <a:effectLst/>
                        <a:latin typeface="Calibri"/>
                        <a:ea typeface="Calibri"/>
                        <a:cs typeface="Arial"/>
                      </a:endParaRPr>
                    </a:p>
                  </a:txBody>
                  <a:tcPr marL="68580" marR="68580" marT="0" marB="0" anchor="b"/>
                </a:tc>
                <a:tc>
                  <a:txBody>
                    <a:bodyPr/>
                    <a:lstStyle/>
                    <a:p>
                      <a:pPr algn="r">
                        <a:lnSpc>
                          <a:spcPct val="107000"/>
                        </a:lnSpc>
                        <a:spcAft>
                          <a:spcPts val="0"/>
                        </a:spcAft>
                      </a:pPr>
                      <a:r>
                        <a:rPr lang="en-GB" sz="1800" dirty="0">
                          <a:effectLst/>
                        </a:rPr>
                        <a:t>83.3</a:t>
                      </a:r>
                      <a:endParaRPr lang="en-GB" sz="1800" dirty="0">
                        <a:effectLst/>
                        <a:latin typeface="Calibri"/>
                        <a:ea typeface="Calibri"/>
                        <a:cs typeface="Arial"/>
                      </a:endParaRPr>
                    </a:p>
                  </a:txBody>
                  <a:tcPr marL="68580" marR="68580" marT="0" marB="0" anchor="b"/>
                </a:tc>
              </a:tr>
              <a:tr h="326806">
                <a:tc>
                  <a:txBody>
                    <a:bodyPr/>
                    <a:lstStyle/>
                    <a:p>
                      <a:pPr>
                        <a:lnSpc>
                          <a:spcPct val="107000"/>
                        </a:lnSpc>
                        <a:spcAft>
                          <a:spcPts val="0"/>
                        </a:spcAft>
                      </a:pPr>
                      <a:r>
                        <a:rPr lang="en-GB" sz="1800" dirty="0">
                          <a:effectLst/>
                        </a:rPr>
                        <a:t>Social/Cultural</a:t>
                      </a:r>
                      <a:endParaRPr lang="en-GB" sz="1800" dirty="0">
                        <a:effectLst/>
                        <a:latin typeface="Calibri"/>
                        <a:ea typeface="Calibri"/>
                        <a:cs typeface="Arial"/>
                      </a:endParaRPr>
                    </a:p>
                  </a:txBody>
                  <a:tcPr marL="68580" marR="68580" marT="0" marB="0" anchor="b"/>
                </a:tc>
                <a:tc>
                  <a:txBody>
                    <a:bodyPr/>
                    <a:lstStyle/>
                    <a:p>
                      <a:pPr algn="r">
                        <a:lnSpc>
                          <a:spcPct val="107000"/>
                        </a:lnSpc>
                        <a:spcAft>
                          <a:spcPts val="0"/>
                        </a:spcAft>
                      </a:pPr>
                      <a:r>
                        <a:rPr lang="en-GB" sz="1800" dirty="0">
                          <a:effectLst/>
                        </a:rPr>
                        <a:t>60.18</a:t>
                      </a:r>
                      <a:endParaRPr lang="en-GB" sz="1800" dirty="0">
                        <a:effectLst/>
                        <a:latin typeface="Calibri"/>
                        <a:ea typeface="Calibri"/>
                        <a:cs typeface="Arial"/>
                      </a:endParaRPr>
                    </a:p>
                  </a:txBody>
                  <a:tcPr marL="68580" marR="68580" marT="0" marB="0" anchor="b"/>
                </a:tc>
                <a:tc>
                  <a:txBody>
                    <a:bodyPr/>
                    <a:lstStyle/>
                    <a:p>
                      <a:pPr algn="r">
                        <a:lnSpc>
                          <a:spcPct val="107000"/>
                        </a:lnSpc>
                        <a:spcAft>
                          <a:spcPts val="0"/>
                        </a:spcAft>
                      </a:pPr>
                      <a:r>
                        <a:rPr lang="en-GB" sz="1800" dirty="0">
                          <a:effectLst/>
                        </a:rPr>
                        <a:t>18.02</a:t>
                      </a:r>
                      <a:endParaRPr lang="en-GB" sz="1800" dirty="0">
                        <a:effectLst/>
                        <a:latin typeface="Calibri"/>
                        <a:ea typeface="Calibri"/>
                        <a:cs typeface="Arial"/>
                      </a:endParaRPr>
                    </a:p>
                  </a:txBody>
                  <a:tcPr marL="68580" marR="68580" marT="0" marB="0" anchor="b"/>
                </a:tc>
                <a:tc>
                  <a:txBody>
                    <a:bodyPr/>
                    <a:lstStyle/>
                    <a:p>
                      <a:pPr algn="r">
                        <a:lnSpc>
                          <a:spcPct val="107000"/>
                        </a:lnSpc>
                        <a:spcAft>
                          <a:spcPts val="0"/>
                        </a:spcAft>
                      </a:pPr>
                      <a:r>
                        <a:rPr lang="en-GB" sz="1800" dirty="0">
                          <a:effectLst/>
                        </a:rPr>
                        <a:t>42.8</a:t>
                      </a:r>
                      <a:endParaRPr lang="en-GB" sz="1800" dirty="0">
                        <a:effectLst/>
                        <a:latin typeface="Calibri"/>
                        <a:ea typeface="Calibri"/>
                        <a:cs typeface="Arial"/>
                      </a:endParaRPr>
                    </a:p>
                  </a:txBody>
                  <a:tcPr marL="68580" marR="68580" marT="0" marB="0" anchor="b"/>
                </a:tc>
                <a:tc>
                  <a:txBody>
                    <a:bodyPr/>
                    <a:lstStyle/>
                    <a:p>
                      <a:pPr algn="r">
                        <a:lnSpc>
                          <a:spcPct val="107000"/>
                        </a:lnSpc>
                        <a:spcAft>
                          <a:spcPts val="0"/>
                        </a:spcAft>
                      </a:pPr>
                      <a:r>
                        <a:rPr lang="en-GB" sz="1800" dirty="0">
                          <a:effectLst/>
                        </a:rPr>
                        <a:t>100</a:t>
                      </a:r>
                      <a:endParaRPr lang="en-GB" sz="1800" dirty="0">
                        <a:effectLst/>
                        <a:latin typeface="Calibri"/>
                        <a:ea typeface="Calibri"/>
                        <a:cs typeface="Arial"/>
                      </a:endParaRPr>
                    </a:p>
                  </a:txBody>
                  <a:tcPr marL="68580" marR="68580" marT="0" marB="0" anchor="b"/>
                </a:tc>
              </a:tr>
              <a:tr h="326806">
                <a:tc gridSpan="5">
                  <a:txBody>
                    <a:bodyPr/>
                    <a:lstStyle/>
                    <a:p>
                      <a:pPr>
                        <a:lnSpc>
                          <a:spcPct val="107000"/>
                        </a:lnSpc>
                        <a:spcAft>
                          <a:spcPts val="0"/>
                        </a:spcAft>
                      </a:pPr>
                      <a:r>
                        <a:rPr lang="en-GB" sz="1800" dirty="0">
                          <a:effectLst/>
                        </a:rPr>
                        <a:t>Sample 2</a:t>
                      </a:r>
                      <a:endParaRPr lang="en-GB" sz="1800" dirty="0">
                        <a:effectLst/>
                        <a:latin typeface="Calibri"/>
                        <a:ea typeface="Calibri"/>
                        <a:cs typeface="Arial"/>
                      </a:endParaRPr>
                    </a:p>
                  </a:txBody>
                  <a:tcPr marL="68580" marR="68580" marT="0" marB="0" anchor="b"/>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r>
              <a:tr h="326806">
                <a:tc>
                  <a:txBody>
                    <a:bodyPr/>
                    <a:lstStyle/>
                    <a:p>
                      <a:pPr>
                        <a:lnSpc>
                          <a:spcPct val="107000"/>
                        </a:lnSpc>
                        <a:spcAft>
                          <a:spcPts val="0"/>
                        </a:spcAft>
                      </a:pPr>
                      <a:r>
                        <a:rPr lang="en-GB" sz="1800" dirty="0">
                          <a:effectLst/>
                        </a:rPr>
                        <a:t>Global</a:t>
                      </a:r>
                      <a:endParaRPr lang="en-GB" sz="1800" dirty="0">
                        <a:effectLst/>
                        <a:latin typeface="Calibri"/>
                        <a:ea typeface="Calibri"/>
                        <a:cs typeface="Arial"/>
                      </a:endParaRPr>
                    </a:p>
                  </a:txBody>
                  <a:tcPr marL="68580" marR="68580" marT="0" marB="0" anchor="b"/>
                </a:tc>
                <a:tc>
                  <a:txBody>
                    <a:bodyPr/>
                    <a:lstStyle/>
                    <a:p>
                      <a:pPr algn="r">
                        <a:lnSpc>
                          <a:spcPct val="107000"/>
                        </a:lnSpc>
                        <a:spcAft>
                          <a:spcPts val="0"/>
                        </a:spcAft>
                      </a:pPr>
                      <a:r>
                        <a:rPr lang="en-GB" sz="1800" dirty="0">
                          <a:effectLst/>
                        </a:rPr>
                        <a:t>62.75</a:t>
                      </a:r>
                      <a:endParaRPr lang="en-GB" sz="1800" dirty="0">
                        <a:effectLst/>
                        <a:latin typeface="Calibri"/>
                        <a:ea typeface="Calibri"/>
                        <a:cs typeface="Arial"/>
                      </a:endParaRPr>
                    </a:p>
                  </a:txBody>
                  <a:tcPr marL="68580" marR="68580" marT="0" marB="0" anchor="b"/>
                </a:tc>
                <a:tc>
                  <a:txBody>
                    <a:bodyPr/>
                    <a:lstStyle/>
                    <a:p>
                      <a:pPr algn="r">
                        <a:lnSpc>
                          <a:spcPct val="107000"/>
                        </a:lnSpc>
                        <a:spcAft>
                          <a:spcPts val="0"/>
                        </a:spcAft>
                      </a:pPr>
                      <a:r>
                        <a:rPr lang="en-GB" sz="1800" dirty="0">
                          <a:effectLst/>
                        </a:rPr>
                        <a:t>11.15</a:t>
                      </a:r>
                      <a:endParaRPr lang="en-GB" sz="1800" dirty="0">
                        <a:effectLst/>
                        <a:latin typeface="Calibri"/>
                        <a:ea typeface="Calibri"/>
                        <a:cs typeface="Arial"/>
                      </a:endParaRPr>
                    </a:p>
                  </a:txBody>
                  <a:tcPr marL="68580" marR="68580" marT="0" marB="0" anchor="b"/>
                </a:tc>
                <a:tc>
                  <a:txBody>
                    <a:bodyPr/>
                    <a:lstStyle/>
                    <a:p>
                      <a:pPr algn="r">
                        <a:lnSpc>
                          <a:spcPct val="107000"/>
                        </a:lnSpc>
                        <a:spcAft>
                          <a:spcPts val="0"/>
                        </a:spcAft>
                      </a:pPr>
                      <a:r>
                        <a:rPr lang="en-GB" sz="1800" dirty="0">
                          <a:effectLst/>
                        </a:rPr>
                        <a:t>41.6</a:t>
                      </a:r>
                      <a:endParaRPr lang="en-GB" sz="1800" dirty="0">
                        <a:effectLst/>
                        <a:latin typeface="Calibri"/>
                        <a:ea typeface="Calibri"/>
                        <a:cs typeface="Arial"/>
                      </a:endParaRPr>
                    </a:p>
                  </a:txBody>
                  <a:tcPr marL="68580" marR="68580" marT="0" marB="0" anchor="b"/>
                </a:tc>
                <a:tc>
                  <a:txBody>
                    <a:bodyPr/>
                    <a:lstStyle/>
                    <a:p>
                      <a:pPr algn="r">
                        <a:lnSpc>
                          <a:spcPct val="107000"/>
                        </a:lnSpc>
                        <a:spcAft>
                          <a:spcPts val="0"/>
                        </a:spcAft>
                      </a:pPr>
                      <a:r>
                        <a:rPr lang="en-GB" sz="1800" dirty="0">
                          <a:effectLst/>
                        </a:rPr>
                        <a:t>84.1</a:t>
                      </a:r>
                      <a:endParaRPr lang="en-GB" sz="1800" dirty="0">
                        <a:effectLst/>
                        <a:latin typeface="Calibri"/>
                        <a:ea typeface="Calibri"/>
                        <a:cs typeface="Arial"/>
                      </a:endParaRPr>
                    </a:p>
                  </a:txBody>
                  <a:tcPr marL="68580" marR="68580" marT="0" marB="0" anchor="b"/>
                </a:tc>
              </a:tr>
              <a:tr h="326806">
                <a:tc>
                  <a:txBody>
                    <a:bodyPr/>
                    <a:lstStyle/>
                    <a:p>
                      <a:pPr>
                        <a:lnSpc>
                          <a:spcPct val="107000"/>
                        </a:lnSpc>
                        <a:spcAft>
                          <a:spcPts val="0"/>
                        </a:spcAft>
                      </a:pPr>
                      <a:r>
                        <a:rPr lang="en-GB" sz="1800" dirty="0">
                          <a:effectLst/>
                        </a:rPr>
                        <a:t>Instrumental</a:t>
                      </a:r>
                      <a:endParaRPr lang="en-GB" sz="1800" dirty="0">
                        <a:effectLst/>
                        <a:latin typeface="Calibri"/>
                        <a:ea typeface="Calibri"/>
                        <a:cs typeface="Arial"/>
                      </a:endParaRPr>
                    </a:p>
                  </a:txBody>
                  <a:tcPr marL="68580" marR="68580" marT="0" marB="0" anchor="b"/>
                </a:tc>
                <a:tc>
                  <a:txBody>
                    <a:bodyPr/>
                    <a:lstStyle/>
                    <a:p>
                      <a:pPr algn="r">
                        <a:lnSpc>
                          <a:spcPct val="107000"/>
                        </a:lnSpc>
                        <a:spcAft>
                          <a:spcPts val="0"/>
                        </a:spcAft>
                      </a:pPr>
                      <a:r>
                        <a:rPr lang="en-GB" sz="1800" dirty="0">
                          <a:effectLst/>
                        </a:rPr>
                        <a:t>64.00</a:t>
                      </a:r>
                      <a:endParaRPr lang="en-GB" sz="1800" dirty="0">
                        <a:effectLst/>
                        <a:latin typeface="Calibri"/>
                        <a:ea typeface="Calibri"/>
                        <a:cs typeface="Arial"/>
                      </a:endParaRPr>
                    </a:p>
                  </a:txBody>
                  <a:tcPr marL="68580" marR="68580" marT="0" marB="0" anchor="b"/>
                </a:tc>
                <a:tc>
                  <a:txBody>
                    <a:bodyPr/>
                    <a:lstStyle/>
                    <a:p>
                      <a:pPr algn="r">
                        <a:lnSpc>
                          <a:spcPct val="107000"/>
                        </a:lnSpc>
                        <a:spcAft>
                          <a:spcPts val="0"/>
                        </a:spcAft>
                      </a:pPr>
                      <a:r>
                        <a:rPr lang="en-GB" sz="1800" dirty="0">
                          <a:effectLst/>
                        </a:rPr>
                        <a:t>14.86</a:t>
                      </a:r>
                      <a:endParaRPr lang="en-GB" sz="1800" dirty="0">
                        <a:effectLst/>
                        <a:latin typeface="Calibri"/>
                        <a:ea typeface="Calibri"/>
                        <a:cs typeface="Arial"/>
                      </a:endParaRPr>
                    </a:p>
                  </a:txBody>
                  <a:tcPr marL="68580" marR="68580" marT="0" marB="0" anchor="b"/>
                </a:tc>
                <a:tc>
                  <a:txBody>
                    <a:bodyPr/>
                    <a:lstStyle/>
                    <a:p>
                      <a:pPr algn="r">
                        <a:lnSpc>
                          <a:spcPct val="107000"/>
                        </a:lnSpc>
                        <a:spcAft>
                          <a:spcPts val="0"/>
                        </a:spcAft>
                      </a:pPr>
                      <a:r>
                        <a:rPr lang="en-GB" sz="1800" dirty="0">
                          <a:effectLst/>
                        </a:rPr>
                        <a:t>32.6</a:t>
                      </a:r>
                      <a:endParaRPr lang="en-GB" sz="1800" dirty="0">
                        <a:effectLst/>
                        <a:latin typeface="Calibri"/>
                        <a:ea typeface="Calibri"/>
                        <a:cs typeface="Arial"/>
                      </a:endParaRPr>
                    </a:p>
                  </a:txBody>
                  <a:tcPr marL="68580" marR="68580" marT="0" marB="0" anchor="b"/>
                </a:tc>
                <a:tc>
                  <a:txBody>
                    <a:bodyPr/>
                    <a:lstStyle/>
                    <a:p>
                      <a:pPr algn="r">
                        <a:lnSpc>
                          <a:spcPct val="107000"/>
                        </a:lnSpc>
                        <a:spcAft>
                          <a:spcPts val="0"/>
                        </a:spcAft>
                      </a:pPr>
                      <a:r>
                        <a:rPr lang="en-GB" sz="1800" dirty="0">
                          <a:effectLst/>
                        </a:rPr>
                        <a:t>87.5</a:t>
                      </a:r>
                      <a:endParaRPr lang="en-GB" sz="1800" dirty="0">
                        <a:effectLst/>
                        <a:latin typeface="Calibri"/>
                        <a:ea typeface="Calibri"/>
                        <a:cs typeface="Arial"/>
                      </a:endParaRPr>
                    </a:p>
                  </a:txBody>
                  <a:tcPr marL="68580" marR="68580" marT="0" marB="0" anchor="b"/>
                </a:tc>
              </a:tr>
              <a:tr h="326806">
                <a:tc>
                  <a:txBody>
                    <a:bodyPr/>
                    <a:lstStyle/>
                    <a:p>
                      <a:pPr>
                        <a:lnSpc>
                          <a:spcPct val="107000"/>
                        </a:lnSpc>
                        <a:spcAft>
                          <a:spcPts val="0"/>
                        </a:spcAft>
                      </a:pPr>
                      <a:r>
                        <a:rPr lang="en-GB" sz="1800" dirty="0">
                          <a:effectLst/>
                        </a:rPr>
                        <a:t>LDL</a:t>
                      </a:r>
                      <a:endParaRPr lang="en-GB" sz="1800" dirty="0">
                        <a:effectLst/>
                        <a:latin typeface="Calibri"/>
                        <a:ea typeface="Calibri"/>
                        <a:cs typeface="Arial"/>
                      </a:endParaRPr>
                    </a:p>
                  </a:txBody>
                  <a:tcPr marL="68580" marR="68580" marT="0" marB="0" anchor="b"/>
                </a:tc>
                <a:tc>
                  <a:txBody>
                    <a:bodyPr/>
                    <a:lstStyle/>
                    <a:p>
                      <a:pPr algn="r">
                        <a:lnSpc>
                          <a:spcPct val="107000"/>
                        </a:lnSpc>
                        <a:spcAft>
                          <a:spcPts val="0"/>
                        </a:spcAft>
                      </a:pPr>
                      <a:r>
                        <a:rPr lang="en-GB" sz="1800" dirty="0">
                          <a:effectLst/>
                        </a:rPr>
                        <a:t>68.98</a:t>
                      </a:r>
                      <a:endParaRPr lang="en-GB" sz="1800" dirty="0">
                        <a:effectLst/>
                        <a:latin typeface="Calibri"/>
                        <a:ea typeface="Calibri"/>
                        <a:cs typeface="Arial"/>
                      </a:endParaRPr>
                    </a:p>
                  </a:txBody>
                  <a:tcPr marL="68580" marR="68580" marT="0" marB="0" anchor="b"/>
                </a:tc>
                <a:tc>
                  <a:txBody>
                    <a:bodyPr/>
                    <a:lstStyle/>
                    <a:p>
                      <a:pPr algn="r">
                        <a:lnSpc>
                          <a:spcPct val="107000"/>
                        </a:lnSpc>
                        <a:spcAft>
                          <a:spcPts val="0"/>
                        </a:spcAft>
                      </a:pPr>
                      <a:r>
                        <a:rPr lang="en-GB" sz="1800" dirty="0">
                          <a:effectLst/>
                        </a:rPr>
                        <a:t>13.36</a:t>
                      </a:r>
                      <a:endParaRPr lang="en-GB" sz="1800" dirty="0">
                        <a:effectLst/>
                        <a:latin typeface="Calibri"/>
                        <a:ea typeface="Calibri"/>
                        <a:cs typeface="Arial"/>
                      </a:endParaRPr>
                    </a:p>
                  </a:txBody>
                  <a:tcPr marL="68580" marR="68580" marT="0" marB="0" anchor="b"/>
                </a:tc>
                <a:tc>
                  <a:txBody>
                    <a:bodyPr/>
                    <a:lstStyle/>
                    <a:p>
                      <a:pPr algn="r">
                        <a:lnSpc>
                          <a:spcPct val="107000"/>
                        </a:lnSpc>
                        <a:spcAft>
                          <a:spcPts val="0"/>
                        </a:spcAft>
                      </a:pPr>
                      <a:r>
                        <a:rPr lang="en-GB" sz="1800" dirty="0">
                          <a:effectLst/>
                        </a:rPr>
                        <a:t>47.9</a:t>
                      </a:r>
                      <a:endParaRPr lang="en-GB" sz="1800" dirty="0">
                        <a:effectLst/>
                        <a:latin typeface="Calibri"/>
                        <a:ea typeface="Calibri"/>
                        <a:cs typeface="Arial"/>
                      </a:endParaRPr>
                    </a:p>
                  </a:txBody>
                  <a:tcPr marL="68580" marR="68580" marT="0" marB="0" anchor="b"/>
                </a:tc>
                <a:tc>
                  <a:txBody>
                    <a:bodyPr/>
                    <a:lstStyle/>
                    <a:p>
                      <a:pPr algn="r">
                        <a:lnSpc>
                          <a:spcPct val="107000"/>
                        </a:lnSpc>
                        <a:spcAft>
                          <a:spcPts val="0"/>
                        </a:spcAft>
                      </a:pPr>
                      <a:r>
                        <a:rPr lang="en-GB" sz="1800" dirty="0">
                          <a:effectLst/>
                        </a:rPr>
                        <a:t>90.5</a:t>
                      </a:r>
                      <a:endParaRPr lang="en-GB" sz="1800" dirty="0">
                        <a:effectLst/>
                        <a:latin typeface="Calibri"/>
                        <a:ea typeface="Calibri"/>
                        <a:cs typeface="Arial"/>
                      </a:endParaRPr>
                    </a:p>
                  </a:txBody>
                  <a:tcPr marL="68580" marR="68580" marT="0" marB="0" anchor="b"/>
                </a:tc>
              </a:tr>
              <a:tr h="326806">
                <a:tc>
                  <a:txBody>
                    <a:bodyPr/>
                    <a:lstStyle/>
                    <a:p>
                      <a:pPr>
                        <a:lnSpc>
                          <a:spcPct val="107000"/>
                        </a:lnSpc>
                        <a:spcAft>
                          <a:spcPts val="0"/>
                        </a:spcAft>
                      </a:pPr>
                      <a:r>
                        <a:rPr lang="en-GB" sz="1800" dirty="0">
                          <a:effectLst/>
                        </a:rPr>
                        <a:t>HDL</a:t>
                      </a:r>
                      <a:endParaRPr lang="en-GB" sz="1800" dirty="0">
                        <a:effectLst/>
                        <a:latin typeface="Calibri"/>
                        <a:ea typeface="Calibri"/>
                        <a:cs typeface="Arial"/>
                      </a:endParaRPr>
                    </a:p>
                  </a:txBody>
                  <a:tcPr marL="68580" marR="68580" marT="0" marB="0" anchor="b"/>
                </a:tc>
                <a:tc>
                  <a:txBody>
                    <a:bodyPr/>
                    <a:lstStyle/>
                    <a:p>
                      <a:pPr algn="r">
                        <a:lnSpc>
                          <a:spcPct val="107000"/>
                        </a:lnSpc>
                        <a:spcAft>
                          <a:spcPts val="0"/>
                        </a:spcAft>
                      </a:pPr>
                      <a:r>
                        <a:rPr lang="en-GB" sz="1800" dirty="0">
                          <a:effectLst/>
                        </a:rPr>
                        <a:t>45.34</a:t>
                      </a:r>
                      <a:endParaRPr lang="en-GB" sz="1800" dirty="0">
                        <a:effectLst/>
                        <a:latin typeface="Calibri"/>
                        <a:ea typeface="Calibri"/>
                        <a:cs typeface="Arial"/>
                      </a:endParaRPr>
                    </a:p>
                  </a:txBody>
                  <a:tcPr marL="68580" marR="68580" marT="0" marB="0" anchor="b"/>
                </a:tc>
                <a:tc>
                  <a:txBody>
                    <a:bodyPr/>
                    <a:lstStyle/>
                    <a:p>
                      <a:pPr algn="r">
                        <a:lnSpc>
                          <a:spcPct val="107000"/>
                        </a:lnSpc>
                        <a:spcAft>
                          <a:spcPts val="0"/>
                        </a:spcAft>
                      </a:pPr>
                      <a:r>
                        <a:rPr lang="en-GB" sz="1800" dirty="0">
                          <a:effectLst/>
                        </a:rPr>
                        <a:t>16.43</a:t>
                      </a:r>
                      <a:endParaRPr lang="en-GB" sz="1800" dirty="0">
                        <a:effectLst/>
                        <a:latin typeface="Calibri"/>
                        <a:ea typeface="Calibri"/>
                        <a:cs typeface="Arial"/>
                      </a:endParaRPr>
                    </a:p>
                  </a:txBody>
                  <a:tcPr marL="68580" marR="68580" marT="0" marB="0" anchor="b"/>
                </a:tc>
                <a:tc>
                  <a:txBody>
                    <a:bodyPr/>
                    <a:lstStyle/>
                    <a:p>
                      <a:pPr algn="r">
                        <a:lnSpc>
                          <a:spcPct val="107000"/>
                        </a:lnSpc>
                        <a:spcAft>
                          <a:spcPts val="0"/>
                        </a:spcAft>
                      </a:pPr>
                      <a:r>
                        <a:rPr lang="en-GB" sz="1800" dirty="0">
                          <a:effectLst/>
                        </a:rPr>
                        <a:t>18.2</a:t>
                      </a:r>
                      <a:endParaRPr lang="en-GB" sz="1800" dirty="0">
                        <a:effectLst/>
                        <a:latin typeface="Calibri"/>
                        <a:ea typeface="Calibri"/>
                        <a:cs typeface="Arial"/>
                      </a:endParaRPr>
                    </a:p>
                  </a:txBody>
                  <a:tcPr marL="68580" marR="68580" marT="0" marB="0" anchor="b"/>
                </a:tc>
                <a:tc>
                  <a:txBody>
                    <a:bodyPr/>
                    <a:lstStyle/>
                    <a:p>
                      <a:pPr algn="r">
                        <a:lnSpc>
                          <a:spcPct val="107000"/>
                        </a:lnSpc>
                        <a:spcAft>
                          <a:spcPts val="0"/>
                        </a:spcAft>
                      </a:pPr>
                      <a:r>
                        <a:rPr lang="en-GB" sz="1800" dirty="0">
                          <a:effectLst/>
                        </a:rPr>
                        <a:t>75</a:t>
                      </a:r>
                      <a:endParaRPr lang="en-GB" sz="1800" dirty="0">
                        <a:effectLst/>
                        <a:latin typeface="Calibri"/>
                        <a:ea typeface="Calibri"/>
                        <a:cs typeface="Arial"/>
                      </a:endParaRPr>
                    </a:p>
                  </a:txBody>
                  <a:tcPr marL="68580" marR="68580" marT="0" marB="0" anchor="b"/>
                </a:tc>
              </a:tr>
              <a:tr h="326806">
                <a:tc>
                  <a:txBody>
                    <a:bodyPr/>
                    <a:lstStyle/>
                    <a:p>
                      <a:pPr>
                        <a:lnSpc>
                          <a:spcPct val="107000"/>
                        </a:lnSpc>
                        <a:spcAft>
                          <a:spcPts val="0"/>
                        </a:spcAft>
                      </a:pPr>
                      <a:r>
                        <a:rPr lang="en-GB" sz="1800" dirty="0">
                          <a:effectLst/>
                        </a:rPr>
                        <a:t>Social/Cultural</a:t>
                      </a:r>
                      <a:endParaRPr lang="en-GB" sz="1800" dirty="0">
                        <a:effectLst/>
                        <a:latin typeface="Calibri"/>
                        <a:ea typeface="Calibri"/>
                        <a:cs typeface="Arial"/>
                      </a:endParaRPr>
                    </a:p>
                  </a:txBody>
                  <a:tcPr marL="68580" marR="68580" marT="0" marB="0" anchor="b"/>
                </a:tc>
                <a:tc>
                  <a:txBody>
                    <a:bodyPr/>
                    <a:lstStyle/>
                    <a:p>
                      <a:pPr algn="r">
                        <a:lnSpc>
                          <a:spcPct val="107000"/>
                        </a:lnSpc>
                        <a:spcAft>
                          <a:spcPts val="0"/>
                        </a:spcAft>
                      </a:pPr>
                      <a:r>
                        <a:rPr lang="en-GB" sz="1800" dirty="0">
                          <a:effectLst/>
                        </a:rPr>
                        <a:t>62.58</a:t>
                      </a:r>
                      <a:endParaRPr lang="en-GB" sz="1800" dirty="0">
                        <a:effectLst/>
                        <a:latin typeface="Calibri"/>
                        <a:ea typeface="Calibri"/>
                        <a:cs typeface="Arial"/>
                      </a:endParaRPr>
                    </a:p>
                  </a:txBody>
                  <a:tcPr marL="68580" marR="68580" marT="0" marB="0" anchor="b"/>
                </a:tc>
                <a:tc>
                  <a:txBody>
                    <a:bodyPr/>
                    <a:lstStyle/>
                    <a:p>
                      <a:pPr algn="r">
                        <a:lnSpc>
                          <a:spcPct val="107000"/>
                        </a:lnSpc>
                        <a:spcAft>
                          <a:spcPts val="0"/>
                        </a:spcAft>
                      </a:pPr>
                      <a:r>
                        <a:rPr lang="en-GB" sz="1800" dirty="0">
                          <a:effectLst/>
                        </a:rPr>
                        <a:t>16.95</a:t>
                      </a:r>
                      <a:endParaRPr lang="en-GB" sz="1800" dirty="0">
                        <a:effectLst/>
                        <a:latin typeface="Calibri"/>
                        <a:ea typeface="Calibri"/>
                        <a:cs typeface="Arial"/>
                      </a:endParaRPr>
                    </a:p>
                  </a:txBody>
                  <a:tcPr marL="68580" marR="68580" marT="0" marB="0" anchor="b"/>
                </a:tc>
                <a:tc>
                  <a:txBody>
                    <a:bodyPr/>
                    <a:lstStyle/>
                    <a:p>
                      <a:pPr algn="r">
                        <a:lnSpc>
                          <a:spcPct val="107000"/>
                        </a:lnSpc>
                        <a:spcAft>
                          <a:spcPts val="0"/>
                        </a:spcAft>
                      </a:pPr>
                      <a:r>
                        <a:rPr lang="en-GB" sz="1800" dirty="0">
                          <a:effectLst/>
                        </a:rPr>
                        <a:t>35.7</a:t>
                      </a:r>
                      <a:endParaRPr lang="en-GB" sz="1800" dirty="0">
                        <a:effectLst/>
                        <a:latin typeface="Calibri"/>
                        <a:ea typeface="Calibri"/>
                        <a:cs typeface="Arial"/>
                      </a:endParaRPr>
                    </a:p>
                  </a:txBody>
                  <a:tcPr marL="68580" marR="68580" marT="0" marB="0" anchor="b"/>
                </a:tc>
                <a:tc>
                  <a:txBody>
                    <a:bodyPr/>
                    <a:lstStyle/>
                    <a:p>
                      <a:pPr algn="r">
                        <a:lnSpc>
                          <a:spcPct val="107000"/>
                        </a:lnSpc>
                        <a:spcAft>
                          <a:spcPts val="0"/>
                        </a:spcAft>
                      </a:pPr>
                      <a:r>
                        <a:rPr lang="en-GB" sz="1800" dirty="0">
                          <a:effectLst/>
                        </a:rPr>
                        <a:t>87.5</a:t>
                      </a:r>
                      <a:endParaRPr lang="en-GB" sz="1800" dirty="0">
                        <a:effectLst/>
                        <a:latin typeface="Calibri"/>
                        <a:ea typeface="Calibri"/>
                        <a:cs typeface="Arial"/>
                      </a:endParaRPr>
                    </a:p>
                  </a:txBody>
                  <a:tcPr marL="68580" marR="68580" marT="0" marB="0" anchor="b"/>
                </a:tc>
              </a:tr>
            </a:tbl>
          </a:graphicData>
        </a:graphic>
      </p:graphicFrame>
      <p:sp>
        <p:nvSpPr>
          <p:cNvPr id="4" name="TextBox 3"/>
          <p:cNvSpPr txBox="1"/>
          <p:nvPr/>
        </p:nvSpPr>
        <p:spPr>
          <a:xfrm>
            <a:off x="1187624" y="908720"/>
            <a:ext cx="7346627" cy="400110"/>
          </a:xfrm>
          <a:prstGeom prst="rect">
            <a:avLst/>
          </a:prstGeom>
          <a:noFill/>
        </p:spPr>
        <p:txBody>
          <a:bodyPr wrap="none" rtlCol="0">
            <a:spAutoFit/>
          </a:bodyPr>
          <a:lstStyle/>
          <a:p>
            <a:r>
              <a:rPr lang="en-GB" sz="2000" b="1" dirty="0"/>
              <a:t>Retained Activity Scores of the ACS-UK for Samples 1 and 2</a:t>
            </a:r>
            <a:endParaRPr lang="en-GB" sz="2000" dirty="0"/>
          </a:p>
        </p:txBody>
      </p:sp>
    </p:spTree>
    <p:extLst>
      <p:ext uri="{BB962C8B-B14F-4D97-AF65-F5344CB8AC3E}">
        <p14:creationId xmlns:p14="http://schemas.microsoft.com/office/powerpoint/2010/main" xmlns="" val="50537478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Key reference</a:t>
            </a:r>
            <a:endParaRPr lang="en-GB" dirty="0"/>
          </a:p>
        </p:txBody>
      </p:sp>
      <p:sp>
        <p:nvSpPr>
          <p:cNvPr id="3" name="Content Placeholder 2"/>
          <p:cNvSpPr>
            <a:spLocks noGrp="1"/>
          </p:cNvSpPr>
          <p:nvPr>
            <p:ph idx="1"/>
          </p:nvPr>
        </p:nvSpPr>
        <p:spPr/>
        <p:txBody>
          <a:bodyPr/>
          <a:lstStyle/>
          <a:p>
            <a:r>
              <a:rPr lang="en-GB" dirty="0">
                <a:cs typeface="Arial" charset="0"/>
              </a:rPr>
              <a:t>Laver-Fawcett AJ, Mallinson S (2013) </a:t>
            </a:r>
            <a:endParaRPr lang="en-GB" dirty="0" smtClean="0">
              <a:cs typeface="Arial" charset="0"/>
            </a:endParaRPr>
          </a:p>
          <a:p>
            <a:r>
              <a:rPr lang="en-GB" dirty="0" smtClean="0">
                <a:cs typeface="Arial" charset="0"/>
              </a:rPr>
              <a:t>The </a:t>
            </a:r>
            <a:r>
              <a:rPr lang="en-GB" dirty="0">
                <a:cs typeface="Arial" charset="0"/>
              </a:rPr>
              <a:t>Development of the Activity Card Sort – United Kingdom version (ACS-UK). </a:t>
            </a:r>
            <a:endParaRPr lang="en-GB" dirty="0" smtClean="0">
              <a:cs typeface="Arial" charset="0"/>
            </a:endParaRPr>
          </a:p>
          <a:p>
            <a:r>
              <a:rPr lang="en-GB" i="1" dirty="0" smtClean="0">
                <a:cs typeface="Arial" pitchFamily="34" charset="0"/>
              </a:rPr>
              <a:t>OTJR</a:t>
            </a:r>
            <a:r>
              <a:rPr lang="en-GB" i="1" dirty="0">
                <a:cs typeface="Arial" pitchFamily="34" charset="0"/>
              </a:rPr>
              <a:t>: Occupation, Participation, and Health</a:t>
            </a:r>
            <a:r>
              <a:rPr lang="en-GB" i="1" dirty="0"/>
              <a:t>, </a:t>
            </a:r>
            <a:r>
              <a:rPr lang="en-GB" dirty="0"/>
              <a:t>33 (3), 134-145</a:t>
            </a:r>
            <a:r>
              <a:rPr lang="en-GB" b="1" dirty="0"/>
              <a:t>. </a:t>
            </a:r>
            <a:endParaRPr lang="en-GB" b="1" dirty="0" smtClean="0"/>
          </a:p>
          <a:p>
            <a:r>
              <a:rPr lang="en-GB" dirty="0" smtClean="0"/>
              <a:t>DOI</a:t>
            </a:r>
            <a:r>
              <a:rPr lang="en-GB" dirty="0"/>
              <a:t>: 10.3928/15394492-20130614-02</a:t>
            </a:r>
          </a:p>
          <a:p>
            <a:pPr marL="82296" indent="0">
              <a:buNone/>
            </a:pPr>
            <a:endParaRPr lang="en-GB" dirty="0"/>
          </a:p>
        </p:txBody>
      </p:sp>
    </p:spTree>
    <p:extLst>
      <p:ext uri="{BB962C8B-B14F-4D97-AF65-F5344CB8AC3E}">
        <p14:creationId xmlns:p14="http://schemas.microsoft.com/office/powerpoint/2010/main" xmlns="" val="308932656"/>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Results summary</a:t>
            </a:r>
            <a:endParaRPr lang="en-GB" dirty="0"/>
          </a:p>
        </p:txBody>
      </p:sp>
      <p:sp>
        <p:nvSpPr>
          <p:cNvPr id="3" name="Content Placeholder 2"/>
          <p:cNvSpPr>
            <a:spLocks noGrp="1"/>
          </p:cNvSpPr>
          <p:nvPr>
            <p:ph idx="1"/>
          </p:nvPr>
        </p:nvSpPr>
        <p:spPr>
          <a:xfrm>
            <a:off x="1475656" y="1447800"/>
            <a:ext cx="7458032" cy="4800600"/>
          </a:xfrm>
        </p:spPr>
        <p:txBody>
          <a:bodyPr>
            <a:normAutofit fontScale="55000" lnSpcReduction="20000"/>
          </a:bodyPr>
          <a:lstStyle/>
          <a:p>
            <a:pPr>
              <a:lnSpc>
                <a:spcPct val="120000"/>
              </a:lnSpc>
            </a:pPr>
            <a:r>
              <a:rPr lang="en-GB" dirty="0"/>
              <a:t>The inter-rater and test-retest reliability findings suggest that the ACS-UK has good to excellent reliability with single measure Interclass Correlation Coefficient figures ranging from 0.64 to 0.86 for the </a:t>
            </a:r>
            <a:r>
              <a:rPr lang="en-GB" dirty="0" smtClean="0"/>
              <a:t>Global Retained Activity Scores (GRAS) </a:t>
            </a:r>
            <a:r>
              <a:rPr lang="en-GB" dirty="0"/>
              <a:t>of inter-rater reliability and 0.754 to 0.830 of test-retest reliability for Sample 1 and 2 </a:t>
            </a:r>
            <a:r>
              <a:rPr lang="en-GB" dirty="0" smtClean="0"/>
              <a:t>respectively</a:t>
            </a:r>
          </a:p>
          <a:p>
            <a:pPr>
              <a:lnSpc>
                <a:spcPct val="120000"/>
              </a:lnSpc>
            </a:pPr>
            <a:r>
              <a:rPr lang="en-GB" dirty="0" smtClean="0"/>
              <a:t>The </a:t>
            </a:r>
            <a:r>
              <a:rPr lang="en-GB" dirty="0"/>
              <a:t>mean retained activity percentage of the GRAS of Sample 2 was 62.75% which is slightly higher than the mean of GRAS for Sample 1 (62.45</a:t>
            </a:r>
            <a:r>
              <a:rPr lang="en-GB" dirty="0" smtClean="0"/>
              <a:t>%)</a:t>
            </a:r>
          </a:p>
          <a:p>
            <a:pPr>
              <a:lnSpc>
                <a:spcPct val="120000"/>
              </a:lnSpc>
            </a:pPr>
            <a:r>
              <a:rPr lang="en-GB" dirty="0" smtClean="0"/>
              <a:t>The </a:t>
            </a:r>
            <a:r>
              <a:rPr lang="en-GB" dirty="0"/>
              <a:t>mean for the top five activities for Sample 1 ranged from 39.36% to 56.67%. For Sample 2 the mean ranged from 38.17% to 40.63</a:t>
            </a:r>
            <a:r>
              <a:rPr lang="en-GB" dirty="0" smtClean="0"/>
              <a:t>%</a:t>
            </a:r>
          </a:p>
          <a:p>
            <a:pPr>
              <a:lnSpc>
                <a:spcPct val="120000"/>
              </a:lnSpc>
            </a:pPr>
            <a:r>
              <a:rPr lang="en-GB" dirty="0"/>
              <a:t>The results of this study demonstrate that the ACS-UK is a reliable, robust and client-centred assessment tool that can be used by occupational therapists, to detect participation restrictions in older British adults</a:t>
            </a:r>
            <a:r>
              <a:rPr lang="en-GB" dirty="0" smtClean="0"/>
              <a:t>.</a:t>
            </a:r>
          </a:p>
          <a:p>
            <a:pPr>
              <a:lnSpc>
                <a:spcPct val="120000"/>
              </a:lnSpc>
            </a:pPr>
            <a:r>
              <a:rPr lang="en-GB" dirty="0"/>
              <a:t>The study highlighted that the top five activities should only be used as a starting point for practitioners to collaboratively decide on what activities can potentially be used to aid </a:t>
            </a:r>
            <a:r>
              <a:rPr lang="en-GB" dirty="0" smtClean="0"/>
              <a:t>therapy.</a:t>
            </a:r>
            <a:endParaRPr lang="en-GB" dirty="0"/>
          </a:p>
          <a:p>
            <a:pPr marL="82296" indent="0">
              <a:lnSpc>
                <a:spcPct val="120000"/>
              </a:lnSpc>
              <a:buNone/>
            </a:pPr>
            <a:endParaRPr lang="en-GB" dirty="0"/>
          </a:p>
          <a:p>
            <a:pPr marL="82296" indent="0">
              <a:buNone/>
            </a:pPr>
            <a:endParaRPr lang="en-GB" dirty="0"/>
          </a:p>
        </p:txBody>
      </p:sp>
    </p:spTree>
    <p:extLst>
      <p:ext uri="{BB962C8B-B14F-4D97-AF65-F5344CB8AC3E}">
        <p14:creationId xmlns:p14="http://schemas.microsoft.com/office/powerpoint/2010/main" xmlns="" val="4134644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Limitations and future research</a:t>
            </a:r>
            <a:endParaRPr lang="en-GB" dirty="0"/>
          </a:p>
        </p:txBody>
      </p:sp>
      <p:sp>
        <p:nvSpPr>
          <p:cNvPr id="3" name="Content Placeholder 2"/>
          <p:cNvSpPr>
            <a:spLocks noGrp="1"/>
          </p:cNvSpPr>
          <p:nvPr>
            <p:ph idx="1"/>
          </p:nvPr>
        </p:nvSpPr>
        <p:spPr/>
        <p:txBody>
          <a:bodyPr>
            <a:normAutofit fontScale="55000" lnSpcReduction="20000"/>
          </a:bodyPr>
          <a:lstStyle/>
          <a:p>
            <a:pPr>
              <a:lnSpc>
                <a:spcPct val="120000"/>
              </a:lnSpc>
            </a:pPr>
            <a:r>
              <a:rPr lang="en-GB" dirty="0"/>
              <a:t>Convenience sample was homogeneous in terms of participants of varying ethnicities, as all participants were white British which consequently is not a full representation of the diversity of the UK’s older population (Office for National Statistics, 2011). </a:t>
            </a:r>
          </a:p>
          <a:p>
            <a:pPr>
              <a:lnSpc>
                <a:spcPct val="120000"/>
              </a:lnSpc>
            </a:pPr>
            <a:r>
              <a:rPr lang="en-GB" dirty="0"/>
              <a:t>Sampling strategy may have led to a biased sample because the majority of people who attend AGE-UK groups may be more engaged in some activities than people who do not, within this age group. </a:t>
            </a:r>
          </a:p>
          <a:p>
            <a:pPr>
              <a:lnSpc>
                <a:spcPct val="120000"/>
              </a:lnSpc>
            </a:pPr>
            <a:r>
              <a:rPr lang="en-GB" dirty="0"/>
              <a:t>Future ACS-UK studies should recruit participants from the wider community (e.g. from community centres, religious groups, coffee mornings, libraries and individuals’ homes)  </a:t>
            </a:r>
          </a:p>
          <a:p>
            <a:pPr>
              <a:lnSpc>
                <a:spcPct val="120000"/>
              </a:lnSpc>
            </a:pPr>
            <a:r>
              <a:rPr lang="en-GB" dirty="0"/>
              <a:t>Only the community living version (Form C) of the ACS-UK was investigated </a:t>
            </a:r>
          </a:p>
          <a:p>
            <a:pPr>
              <a:lnSpc>
                <a:spcPct val="120000"/>
              </a:lnSpc>
            </a:pPr>
            <a:r>
              <a:rPr lang="en-GB" dirty="0"/>
              <a:t>Evaluation of the reliability of the ACS-UK Institutional version (Form A) and Recovery version (Form B) is required</a:t>
            </a:r>
          </a:p>
          <a:p>
            <a:pPr marL="82296" indent="0">
              <a:buNone/>
            </a:pPr>
            <a:endParaRPr lang="en-GB" dirty="0"/>
          </a:p>
        </p:txBody>
      </p:sp>
    </p:spTree>
    <p:extLst>
      <p:ext uri="{BB962C8B-B14F-4D97-AF65-F5344CB8AC3E}">
        <p14:creationId xmlns:p14="http://schemas.microsoft.com/office/powerpoint/2010/main" xmlns="" val="1555631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GB" sz="3200" b="1" dirty="0" smtClean="0">
                <a:effectLst/>
              </a:rPr>
              <a:t>Face validity and clinical utility study: Students as Co-Researchers (SCoRe)</a:t>
            </a:r>
            <a:endParaRPr lang="en-GB" sz="3200" b="1" dirty="0">
              <a:effectLst/>
            </a:endParaRPr>
          </a:p>
        </p:txBody>
      </p:sp>
      <p:sp>
        <p:nvSpPr>
          <p:cNvPr id="5" name="Content Placeholder 4"/>
          <p:cNvSpPr>
            <a:spLocks noGrp="1"/>
          </p:cNvSpPr>
          <p:nvPr>
            <p:ph idx="1"/>
          </p:nvPr>
        </p:nvSpPr>
        <p:spPr>
          <a:xfrm>
            <a:off x="1435608" y="1772816"/>
            <a:ext cx="7498080" cy="4475584"/>
          </a:xfrm>
        </p:spPr>
        <p:txBody>
          <a:bodyPr>
            <a:normAutofit/>
          </a:bodyPr>
          <a:lstStyle/>
          <a:p>
            <a:pPr>
              <a:lnSpc>
                <a:spcPct val="120000"/>
              </a:lnSpc>
            </a:pPr>
            <a:r>
              <a:rPr lang="en-GB" sz="2800" dirty="0" smtClean="0"/>
              <a:t>8 x 3</a:t>
            </a:r>
            <a:r>
              <a:rPr lang="en-GB" sz="2800" baseline="30000" dirty="0" smtClean="0"/>
              <a:t>rd</a:t>
            </a:r>
            <a:r>
              <a:rPr lang="en-GB" sz="2800" dirty="0" smtClean="0"/>
              <a:t> year BHSc(Hons) Occupational Therapy students collaborated in this study for their final year project</a:t>
            </a:r>
          </a:p>
          <a:p>
            <a:pPr>
              <a:lnSpc>
                <a:spcPct val="120000"/>
              </a:lnSpc>
            </a:pPr>
            <a:r>
              <a:rPr lang="en-GB" sz="2800" dirty="0"/>
              <a:t>Laver-Fawcett A, Brain L, Brodie C, Cardy L and Manaton L. (in press) The Face Validity and Clinical Utility of the Activity Card Sort – United Kingdom (ACS-UK). </a:t>
            </a:r>
            <a:r>
              <a:rPr lang="en-GB" sz="2800" i="1" dirty="0"/>
              <a:t>British Journal of Occupational Therapy</a:t>
            </a:r>
            <a:endParaRPr lang="en-GB" sz="2800" dirty="0"/>
          </a:p>
          <a:p>
            <a:pPr>
              <a:lnSpc>
                <a:spcPct val="120000"/>
              </a:lnSpc>
            </a:pPr>
            <a:endParaRPr lang="en-GB" dirty="0" smtClean="0"/>
          </a:p>
        </p:txBody>
      </p:sp>
    </p:spTree>
    <p:extLst>
      <p:ext uri="{BB962C8B-B14F-4D97-AF65-F5344CB8AC3E}">
        <p14:creationId xmlns:p14="http://schemas.microsoft.com/office/powerpoint/2010/main" xmlns="" val="3847086681"/>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Acknowledgments</a:t>
            </a:r>
            <a:endParaRPr lang="en-GB" dirty="0"/>
          </a:p>
        </p:txBody>
      </p:sp>
      <p:sp>
        <p:nvSpPr>
          <p:cNvPr id="3" name="Content Placeholder 2"/>
          <p:cNvSpPr>
            <a:spLocks noGrp="1"/>
          </p:cNvSpPr>
          <p:nvPr>
            <p:ph idx="1"/>
          </p:nvPr>
        </p:nvSpPr>
        <p:spPr>
          <a:xfrm>
            <a:off x="1435608" y="1447800"/>
            <a:ext cx="7498080" cy="4861520"/>
          </a:xfrm>
        </p:spPr>
        <p:txBody>
          <a:bodyPr>
            <a:normAutofit fontScale="70000" lnSpcReduction="20000"/>
          </a:bodyPr>
          <a:lstStyle/>
          <a:p>
            <a:pPr>
              <a:lnSpc>
                <a:spcPct val="120000"/>
              </a:lnSpc>
            </a:pPr>
            <a:r>
              <a:rPr lang="en-GB" dirty="0" smtClean="0"/>
              <a:t>Data </a:t>
            </a:r>
            <a:r>
              <a:rPr lang="en-GB" dirty="0"/>
              <a:t>was collected through two dissertation projects undertaken by undergraduate occupational therapy </a:t>
            </a:r>
            <a:r>
              <a:rPr lang="en-GB" dirty="0" smtClean="0"/>
              <a:t>students </a:t>
            </a:r>
            <a:r>
              <a:rPr lang="en-GB" dirty="0"/>
              <a:t>in the academic years </a:t>
            </a:r>
            <a:r>
              <a:rPr lang="en-GB" dirty="0" smtClean="0"/>
              <a:t>2011-12 </a:t>
            </a:r>
            <a:r>
              <a:rPr lang="en-GB" dirty="0"/>
              <a:t>and </a:t>
            </a:r>
            <a:r>
              <a:rPr lang="en-GB" dirty="0" smtClean="0"/>
              <a:t>2012-13</a:t>
            </a:r>
            <a:r>
              <a:rPr lang="en-GB" dirty="0"/>
              <a:t>. </a:t>
            </a:r>
            <a:endParaRPr lang="en-GB" dirty="0" smtClean="0"/>
          </a:p>
          <a:p>
            <a:pPr>
              <a:lnSpc>
                <a:spcPct val="120000"/>
              </a:lnSpc>
            </a:pPr>
            <a:r>
              <a:rPr lang="en-GB" dirty="0" smtClean="0"/>
              <a:t>Grateful thanks to </a:t>
            </a:r>
            <a:r>
              <a:rPr lang="en-GB" dirty="0"/>
              <a:t>the 27 participants who gave up their time to participate in the data collection and the people who supported the recruitment of </a:t>
            </a:r>
            <a:r>
              <a:rPr lang="en-GB" dirty="0" smtClean="0"/>
              <a:t>participants.</a:t>
            </a:r>
          </a:p>
          <a:p>
            <a:pPr>
              <a:lnSpc>
                <a:spcPct val="120000"/>
              </a:lnSpc>
            </a:pPr>
            <a:r>
              <a:rPr lang="en-GB" dirty="0" smtClean="0"/>
              <a:t>The </a:t>
            </a:r>
            <a:r>
              <a:rPr lang="en-GB" dirty="0"/>
              <a:t>four occupational therapy undergraduate students who collected data during the </a:t>
            </a:r>
            <a:r>
              <a:rPr lang="en-GB" dirty="0" smtClean="0"/>
              <a:t>2nd </a:t>
            </a:r>
            <a:r>
              <a:rPr lang="en-GB" dirty="0"/>
              <a:t>study: </a:t>
            </a:r>
            <a:r>
              <a:rPr lang="en-GB" dirty="0" smtClean="0"/>
              <a:t>Leanne </a:t>
            </a:r>
            <a:r>
              <a:rPr lang="en-GB" dirty="0"/>
              <a:t>Brain, Courtney Brody, Lauren Cardy and Lisa </a:t>
            </a:r>
            <a:r>
              <a:rPr lang="en-GB" dirty="0" smtClean="0"/>
              <a:t>Manaton</a:t>
            </a:r>
          </a:p>
          <a:p>
            <a:pPr>
              <a:lnSpc>
                <a:spcPct val="120000"/>
              </a:lnSpc>
            </a:pPr>
            <a:r>
              <a:rPr lang="en-GB" dirty="0"/>
              <a:t>The four occupational therapy undergraduate students who collected data during the 1</a:t>
            </a:r>
            <a:r>
              <a:rPr lang="en-GB" baseline="30000" dirty="0"/>
              <a:t>st</a:t>
            </a:r>
            <a:r>
              <a:rPr lang="en-GB" dirty="0"/>
              <a:t>  face validity and clinical utility study: </a:t>
            </a:r>
            <a:r>
              <a:rPr lang="en-US" dirty="0"/>
              <a:t>Jessica Harrison, Hannah Lewis, Lucy Shaw and Debbie Agar (nee Smith).</a:t>
            </a:r>
          </a:p>
          <a:p>
            <a:pPr marL="82296" indent="0">
              <a:lnSpc>
                <a:spcPct val="120000"/>
              </a:lnSpc>
              <a:buNone/>
            </a:pPr>
            <a:endParaRPr lang="en-GB" dirty="0"/>
          </a:p>
        </p:txBody>
      </p:sp>
      <p:pic>
        <p:nvPicPr>
          <p:cNvPr id="4" name="Picture 2" descr="S:\Health and Life Sciences\Research\Individual staff folders\Alison LF\ACS\Dissertation Photos\23. Conducting Personal Business.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218040" y="133264"/>
            <a:ext cx="1691680" cy="1268760"/>
          </a:xfrm>
          <a:prstGeom prst="rect">
            <a:avLst/>
          </a:prstGeom>
          <a:noFill/>
          <a:ln w="25400">
            <a:solidFill>
              <a:schemeClr val="tx1"/>
            </a:solidFill>
          </a:ln>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347752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Objectives</a:t>
            </a:r>
            <a:endParaRPr lang="en-GB" dirty="0"/>
          </a:p>
        </p:txBody>
      </p:sp>
      <p:sp>
        <p:nvSpPr>
          <p:cNvPr id="3" name="Content Placeholder 2"/>
          <p:cNvSpPr>
            <a:spLocks noGrp="1"/>
          </p:cNvSpPr>
          <p:nvPr>
            <p:ph idx="1"/>
          </p:nvPr>
        </p:nvSpPr>
        <p:spPr/>
        <p:txBody>
          <a:bodyPr>
            <a:normAutofit fontScale="77500" lnSpcReduction="20000"/>
          </a:bodyPr>
          <a:lstStyle/>
          <a:p>
            <a:pPr lvl="0">
              <a:lnSpc>
                <a:spcPct val="120000"/>
              </a:lnSpc>
            </a:pPr>
            <a:r>
              <a:rPr lang="en-US" dirty="0"/>
              <a:t>Determine the time required to administer and score the ACS-UK </a:t>
            </a:r>
            <a:r>
              <a:rPr lang="en-US" dirty="0" smtClean="0"/>
              <a:t>(duration - clinical </a:t>
            </a:r>
            <a:r>
              <a:rPr lang="en-US" dirty="0"/>
              <a:t>utility)</a:t>
            </a:r>
            <a:endParaRPr lang="en-GB" dirty="0"/>
          </a:p>
          <a:p>
            <a:pPr lvl="0">
              <a:lnSpc>
                <a:spcPct val="120000"/>
              </a:lnSpc>
            </a:pPr>
            <a:r>
              <a:rPr lang="en-US" dirty="0"/>
              <a:t>Explore the ease of use of the ACS-UK for the people administering the assessment - occupational therapy students considering their future practice (clinical utility)</a:t>
            </a:r>
            <a:endParaRPr lang="en-GB" dirty="0"/>
          </a:p>
          <a:p>
            <a:pPr lvl="0">
              <a:lnSpc>
                <a:spcPct val="120000"/>
              </a:lnSpc>
            </a:pPr>
            <a:r>
              <a:rPr lang="en-US" dirty="0"/>
              <a:t>Explore the acceptability of the ACS-UK to community dwelling older people (face validity and clinical utility) </a:t>
            </a:r>
            <a:endParaRPr lang="en-GB" dirty="0"/>
          </a:p>
          <a:p>
            <a:pPr lvl="0">
              <a:lnSpc>
                <a:spcPct val="120000"/>
              </a:lnSpc>
            </a:pPr>
            <a:r>
              <a:rPr lang="en-US" dirty="0" smtClean="0"/>
              <a:t>Measure </a:t>
            </a:r>
            <a:r>
              <a:rPr lang="en-US" dirty="0"/>
              <a:t>the ACS-UK Global Activity Retention Scores among community dwelling older people.</a:t>
            </a:r>
            <a:endParaRPr lang="en-GB" dirty="0"/>
          </a:p>
          <a:p>
            <a:pPr marL="0" indent="0">
              <a:buNone/>
            </a:pPr>
            <a:endParaRPr lang="en-GB" dirty="0"/>
          </a:p>
        </p:txBody>
      </p:sp>
      <p:pic>
        <p:nvPicPr>
          <p:cNvPr id="4" name="Picture 2" descr="S:\Health and Life Sciences\Research\Individual staff folders\Alison LF\ACS\23_06_11 - ACS Photography Session 1\DSC_0143.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948264" y="116632"/>
            <a:ext cx="2016224" cy="1349657"/>
          </a:xfrm>
          <a:prstGeom prst="rect">
            <a:avLst/>
          </a:prstGeom>
          <a:noFill/>
          <a:ln w="19050">
            <a:solidFill>
              <a:schemeClr val="tx1"/>
            </a:solidFill>
          </a:ln>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905964514"/>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pPr eaLnBrk="1" hangingPunct="1"/>
            <a:r>
              <a:rPr lang="en-GB" dirty="0" smtClean="0"/>
              <a:t>Clinical Utility</a:t>
            </a:r>
          </a:p>
        </p:txBody>
      </p:sp>
      <p:sp>
        <p:nvSpPr>
          <p:cNvPr id="47107" name="Rectangle 3"/>
          <p:cNvSpPr>
            <a:spLocks noGrp="1" noChangeArrowheads="1"/>
          </p:cNvSpPr>
          <p:nvPr>
            <p:ph type="body" idx="1"/>
          </p:nvPr>
        </p:nvSpPr>
        <p:spPr/>
        <p:txBody>
          <a:bodyPr>
            <a:normAutofit fontScale="85000" lnSpcReduction="20000"/>
          </a:bodyPr>
          <a:lstStyle/>
          <a:p>
            <a:pPr eaLnBrk="1" hangingPunct="1">
              <a:lnSpc>
                <a:spcPct val="90000"/>
              </a:lnSpc>
            </a:pPr>
            <a:r>
              <a:rPr lang="en-GB" dirty="0" smtClean="0"/>
              <a:t>Ease of use</a:t>
            </a:r>
          </a:p>
          <a:p>
            <a:pPr eaLnBrk="1" hangingPunct="1">
              <a:lnSpc>
                <a:spcPct val="90000"/>
              </a:lnSpc>
            </a:pPr>
            <a:r>
              <a:rPr lang="en-GB" dirty="0" smtClean="0"/>
              <a:t>Cost</a:t>
            </a:r>
          </a:p>
          <a:p>
            <a:pPr eaLnBrk="1" hangingPunct="1">
              <a:lnSpc>
                <a:spcPct val="90000"/>
              </a:lnSpc>
            </a:pPr>
            <a:r>
              <a:rPr lang="en-GB" dirty="0" smtClean="0"/>
              <a:t>Portability</a:t>
            </a:r>
          </a:p>
          <a:p>
            <a:pPr eaLnBrk="1" hangingPunct="1">
              <a:lnSpc>
                <a:spcPct val="90000"/>
              </a:lnSpc>
            </a:pPr>
            <a:r>
              <a:rPr lang="en-GB" dirty="0" smtClean="0"/>
              <a:t>Interpretability of results</a:t>
            </a:r>
          </a:p>
          <a:p>
            <a:pPr eaLnBrk="1" hangingPunct="1">
              <a:lnSpc>
                <a:spcPct val="90000"/>
              </a:lnSpc>
            </a:pPr>
            <a:r>
              <a:rPr lang="en-GB" dirty="0" smtClean="0"/>
              <a:t>Time taken to complete administration and scoring</a:t>
            </a:r>
          </a:p>
          <a:p>
            <a:pPr eaLnBrk="1" hangingPunct="1">
              <a:lnSpc>
                <a:spcPct val="90000"/>
              </a:lnSpc>
            </a:pPr>
            <a:r>
              <a:rPr lang="en-GB" dirty="0" smtClean="0"/>
              <a:t>Equipment/ items needed to complete it</a:t>
            </a:r>
          </a:p>
          <a:p>
            <a:pPr eaLnBrk="1" hangingPunct="1">
              <a:lnSpc>
                <a:spcPct val="90000"/>
              </a:lnSpc>
            </a:pPr>
            <a:r>
              <a:rPr lang="en-GB" dirty="0" smtClean="0"/>
              <a:t>Level of skill required to complete it (do you need additional training)</a:t>
            </a:r>
          </a:p>
          <a:p>
            <a:pPr eaLnBrk="1" hangingPunct="1">
              <a:lnSpc>
                <a:spcPct val="90000"/>
              </a:lnSpc>
            </a:pPr>
            <a:r>
              <a:rPr lang="en-GB" dirty="0" smtClean="0"/>
              <a:t>The amount of participation required by the client</a:t>
            </a:r>
          </a:p>
          <a:p>
            <a:pPr eaLnBrk="1" hangingPunct="1">
              <a:lnSpc>
                <a:spcPct val="90000"/>
              </a:lnSpc>
            </a:pPr>
            <a:r>
              <a:rPr lang="en-GB" dirty="0" smtClean="0"/>
              <a:t>Acceptability to the practice setting and the client group (language and culture)</a:t>
            </a:r>
          </a:p>
        </p:txBody>
      </p:sp>
    </p:spTree>
    <p:extLst>
      <p:ext uri="{BB962C8B-B14F-4D97-AF65-F5344CB8AC3E}">
        <p14:creationId xmlns:p14="http://schemas.microsoft.com/office/powerpoint/2010/main" xmlns="" val="1850771463"/>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noFill/>
        </p:spPr>
        <p:txBody>
          <a:bodyPr lIns="90488" tIns="44450" rIns="90488" bIns="44450"/>
          <a:lstStyle/>
          <a:p>
            <a:pPr eaLnBrk="1" hangingPunct="1"/>
            <a:r>
              <a:rPr lang="en-GB" sz="4400" b="1" dirty="0" smtClean="0">
                <a:solidFill>
                  <a:srgbClr val="7030A0"/>
                </a:solidFill>
              </a:rPr>
              <a:t>Face validity</a:t>
            </a:r>
          </a:p>
        </p:txBody>
      </p:sp>
      <p:sp>
        <p:nvSpPr>
          <p:cNvPr id="21507" name="Rectangle 3"/>
          <p:cNvSpPr>
            <a:spLocks noGrp="1" noChangeArrowheads="1"/>
          </p:cNvSpPr>
          <p:nvPr>
            <p:ph type="body" idx="1"/>
          </p:nvPr>
        </p:nvSpPr>
        <p:spPr>
          <a:xfrm>
            <a:off x="1115616" y="1600200"/>
            <a:ext cx="7799784" cy="4495800"/>
          </a:xfrm>
          <a:noFill/>
        </p:spPr>
        <p:txBody>
          <a:bodyPr lIns="90488" tIns="44450" rIns="90488" bIns="44450">
            <a:normAutofit fontScale="92500"/>
          </a:bodyPr>
          <a:lstStyle/>
          <a:p>
            <a:r>
              <a:rPr lang="en-GB" sz="2800" dirty="0" smtClean="0"/>
              <a:t>whether a test </a:t>
            </a:r>
            <a:r>
              <a:rPr lang="en-GB" sz="2800" i="1" dirty="0" smtClean="0"/>
              <a:t>seems</a:t>
            </a:r>
            <a:r>
              <a:rPr lang="en-GB" sz="2800" dirty="0" smtClean="0"/>
              <a:t> to measure what it is intended to measure (Asher, 1996)</a:t>
            </a:r>
          </a:p>
          <a:p>
            <a:r>
              <a:rPr lang="en-GB" sz="2800" dirty="0" smtClean="0"/>
              <a:t>in particular face validity concerns the acceptability of a test to the test-taker (Anastasi, 1988).</a:t>
            </a:r>
            <a:endParaRPr lang="en-US" sz="2800" dirty="0" smtClean="0"/>
          </a:p>
          <a:p>
            <a:pPr eaLnBrk="1" hangingPunct="1">
              <a:lnSpc>
                <a:spcPct val="90000"/>
              </a:lnSpc>
              <a:buFont typeface="Wingdings" pitchFamily="2" charset="2"/>
              <a:buNone/>
            </a:pPr>
            <a:r>
              <a:rPr lang="en-GB" sz="2800" dirty="0" smtClean="0"/>
              <a:t>Test is acceptable to:</a:t>
            </a:r>
          </a:p>
          <a:p>
            <a:pPr eaLnBrk="1" hangingPunct="1">
              <a:lnSpc>
                <a:spcPct val="90000"/>
              </a:lnSpc>
            </a:pPr>
            <a:r>
              <a:rPr lang="en-GB" sz="2800" dirty="0" smtClean="0"/>
              <a:t>the test-taker (service user)</a:t>
            </a:r>
          </a:p>
          <a:p>
            <a:pPr eaLnBrk="1" hangingPunct="1">
              <a:lnSpc>
                <a:spcPct val="90000"/>
              </a:lnSpc>
            </a:pPr>
            <a:r>
              <a:rPr lang="en-GB" sz="2800" dirty="0" smtClean="0"/>
              <a:t>Clinicians and managers who decide on its use</a:t>
            </a:r>
          </a:p>
          <a:p>
            <a:pPr eaLnBrk="1" hangingPunct="1">
              <a:lnSpc>
                <a:spcPct val="90000"/>
              </a:lnSpc>
            </a:pPr>
            <a:r>
              <a:rPr lang="en-GB" sz="2800" dirty="0" smtClean="0"/>
              <a:t>people who look at the results</a:t>
            </a:r>
          </a:p>
          <a:p>
            <a:pPr marL="0" indent="0" eaLnBrk="1" hangingPunct="1">
              <a:lnSpc>
                <a:spcPct val="90000"/>
              </a:lnSpc>
              <a:buNone/>
            </a:pPr>
            <a:r>
              <a:rPr lang="en-GB" sz="2800" dirty="0" smtClean="0"/>
              <a:t>Usually evaluated through a survey method, e.g. interviews or questionnaires</a:t>
            </a:r>
          </a:p>
        </p:txBody>
      </p:sp>
    </p:spTree>
    <p:extLst>
      <p:ext uri="{BB962C8B-B14F-4D97-AF65-F5344CB8AC3E}">
        <p14:creationId xmlns:p14="http://schemas.microsoft.com/office/powerpoint/2010/main" xmlns="" val="2234957922"/>
      </p:ext>
    </p:extLst>
  </p:cSld>
  <p:clrMapOvr>
    <a:masterClrMapping/>
  </p:clrMapOvr>
  <p:transition>
    <p:cut/>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Method - interview</a:t>
            </a:r>
            <a:endParaRPr lang="en-GB" dirty="0"/>
          </a:p>
        </p:txBody>
      </p:sp>
      <p:sp>
        <p:nvSpPr>
          <p:cNvPr id="3" name="Content Placeholder 2"/>
          <p:cNvSpPr>
            <a:spLocks noGrp="1"/>
          </p:cNvSpPr>
          <p:nvPr>
            <p:ph idx="1"/>
          </p:nvPr>
        </p:nvSpPr>
        <p:spPr>
          <a:xfrm>
            <a:off x="1187624" y="1447800"/>
            <a:ext cx="7746064" cy="5005536"/>
          </a:xfrm>
        </p:spPr>
        <p:txBody>
          <a:bodyPr>
            <a:normAutofit fontScale="70000" lnSpcReduction="20000"/>
          </a:bodyPr>
          <a:lstStyle/>
          <a:p>
            <a:pPr>
              <a:lnSpc>
                <a:spcPct val="120000"/>
              </a:lnSpc>
            </a:pPr>
            <a:r>
              <a:rPr lang="en-GB" dirty="0"/>
              <a:t>Mixed methods approach (Creswell and Plano Clark, 2011</a:t>
            </a:r>
            <a:r>
              <a:rPr lang="en-GB" dirty="0" smtClean="0"/>
              <a:t>)</a:t>
            </a:r>
          </a:p>
          <a:p>
            <a:pPr>
              <a:lnSpc>
                <a:spcPct val="120000"/>
              </a:lnSpc>
            </a:pPr>
            <a:r>
              <a:rPr lang="en-GB" dirty="0" smtClean="0"/>
              <a:t>ACS-UK was administered, scores obtained for: </a:t>
            </a:r>
            <a:r>
              <a:rPr lang="en-GB" dirty="0"/>
              <a:t>Current Activity (CA), Previous Activity (PA) and Retained Activity (RA) </a:t>
            </a:r>
          </a:p>
          <a:p>
            <a:pPr>
              <a:lnSpc>
                <a:spcPct val="120000"/>
              </a:lnSpc>
            </a:pPr>
            <a:r>
              <a:rPr lang="en-GB" dirty="0" smtClean="0"/>
              <a:t>Time </a:t>
            </a:r>
            <a:r>
              <a:rPr lang="en-GB" dirty="0"/>
              <a:t>taken to administer and score the ACS-UK </a:t>
            </a:r>
            <a:r>
              <a:rPr lang="en-GB" dirty="0" smtClean="0"/>
              <a:t>(in seconds) </a:t>
            </a:r>
            <a:endParaRPr lang="en-GB" dirty="0"/>
          </a:p>
          <a:p>
            <a:pPr>
              <a:lnSpc>
                <a:spcPct val="120000"/>
              </a:lnSpc>
            </a:pPr>
            <a:r>
              <a:rPr lang="en-GB" dirty="0" smtClean="0"/>
              <a:t>A </a:t>
            </a:r>
            <a:r>
              <a:rPr lang="en-GB" dirty="0"/>
              <a:t>semi-structured interview was developed to explore aspects of face validity, content validity and clinical utility </a:t>
            </a:r>
          </a:p>
          <a:p>
            <a:pPr>
              <a:lnSpc>
                <a:spcPct val="120000"/>
              </a:lnSpc>
            </a:pPr>
            <a:r>
              <a:rPr lang="en-GB" dirty="0"/>
              <a:t>Open ended questions were used to allow participants to state opinions and explore ideas further</a:t>
            </a:r>
          </a:p>
          <a:p>
            <a:pPr>
              <a:lnSpc>
                <a:spcPct val="120000"/>
              </a:lnSpc>
            </a:pPr>
            <a:r>
              <a:rPr lang="en-GB" dirty="0" smtClean="0"/>
              <a:t>Students carried </a:t>
            </a:r>
            <a:r>
              <a:rPr lang="en-GB" dirty="0"/>
              <a:t>out interviews in pairs </a:t>
            </a:r>
            <a:r>
              <a:rPr lang="en-GB" dirty="0" smtClean="0"/>
              <a:t>for consistency </a:t>
            </a:r>
            <a:endParaRPr lang="en-GB" dirty="0"/>
          </a:p>
          <a:p>
            <a:pPr>
              <a:lnSpc>
                <a:spcPct val="120000"/>
              </a:lnSpc>
            </a:pPr>
            <a:r>
              <a:rPr lang="en-GB" dirty="0"/>
              <a:t>Interviews were audio recorded and transcribed </a:t>
            </a:r>
            <a:r>
              <a:rPr lang="en-GB" dirty="0" smtClean="0"/>
              <a:t>verb</a:t>
            </a:r>
          </a:p>
        </p:txBody>
      </p:sp>
      <p:pic>
        <p:nvPicPr>
          <p:cNvPr id="4" name="Picture 3" descr="S:\Health and Life Sciences\Research\Individual staff folders\Alison LF\ACS\ACS photos taken autumn 2012\ACS pics\P1150650.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164288" y="5445224"/>
            <a:ext cx="1691680" cy="1268760"/>
          </a:xfrm>
          <a:prstGeom prst="rect">
            <a:avLst/>
          </a:prstGeom>
          <a:noFill/>
          <a:ln w="19050">
            <a:solidFill>
              <a:schemeClr val="tx1"/>
            </a:solidFill>
          </a:ln>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721867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Interview questions</a:t>
            </a:r>
            <a:endParaRPr lang="en-GB" dirty="0"/>
          </a:p>
        </p:txBody>
      </p:sp>
      <p:sp>
        <p:nvSpPr>
          <p:cNvPr id="3" name="Content Placeholder 2"/>
          <p:cNvSpPr>
            <a:spLocks noGrp="1"/>
          </p:cNvSpPr>
          <p:nvPr>
            <p:ph idx="1"/>
          </p:nvPr>
        </p:nvSpPr>
        <p:spPr/>
        <p:txBody>
          <a:bodyPr>
            <a:normAutofit fontScale="92500" lnSpcReduction="10000"/>
          </a:bodyPr>
          <a:lstStyle/>
          <a:p>
            <a:pPr marL="596646" lvl="0" indent="-514350">
              <a:buFont typeface="+mj-lt"/>
              <a:buAutoNum type="arabicPeriod"/>
            </a:pPr>
            <a:r>
              <a:rPr lang="en-US" dirty="0"/>
              <a:t>What are your first impressions of the Activity Card Sort?</a:t>
            </a:r>
            <a:endParaRPr lang="en-GB" dirty="0"/>
          </a:p>
          <a:p>
            <a:pPr marL="596646" lvl="0" indent="-514350">
              <a:buFont typeface="+mj-lt"/>
              <a:buAutoNum type="arabicPeriod"/>
            </a:pPr>
            <a:r>
              <a:rPr lang="en-US" dirty="0"/>
              <a:t>Did you find the assessment straightforward to carry out?</a:t>
            </a:r>
            <a:endParaRPr lang="en-GB" dirty="0"/>
          </a:p>
          <a:p>
            <a:pPr marL="596646" lvl="0" indent="-514350">
              <a:buFont typeface="+mj-lt"/>
              <a:buAutoNum type="arabicPeriod"/>
            </a:pPr>
            <a:r>
              <a:rPr lang="en-US" dirty="0"/>
              <a:t>How easy were the instructions to follow, in relation to:</a:t>
            </a:r>
            <a:endParaRPr lang="en-GB" dirty="0"/>
          </a:p>
          <a:p>
            <a:pPr marL="1117854" lvl="2" indent="-514350"/>
            <a:r>
              <a:rPr lang="en-US" dirty="0"/>
              <a:t>Categories make sense</a:t>
            </a:r>
            <a:endParaRPr lang="en-GB" dirty="0"/>
          </a:p>
          <a:p>
            <a:pPr marL="1117854" lvl="2" indent="-514350"/>
            <a:r>
              <a:rPr lang="en-US" dirty="0"/>
              <a:t>Sorting the cards</a:t>
            </a:r>
            <a:endParaRPr lang="en-GB" dirty="0"/>
          </a:p>
          <a:p>
            <a:pPr marL="1117854" lvl="2" indent="-514350"/>
            <a:r>
              <a:rPr lang="en-US" dirty="0"/>
              <a:t>Choosing 5 most important / favourite activities</a:t>
            </a:r>
            <a:endParaRPr lang="en-GB" dirty="0"/>
          </a:p>
          <a:p>
            <a:pPr marL="596646" lvl="0" indent="-514350">
              <a:buFont typeface="+mj-lt"/>
              <a:buAutoNum type="arabicPeriod"/>
            </a:pPr>
            <a:r>
              <a:rPr lang="en-US" dirty="0"/>
              <a:t>What do you think the purpose of this assessment is</a:t>
            </a:r>
            <a:r>
              <a:rPr lang="en-US" dirty="0" smtClean="0"/>
              <a:t>?</a:t>
            </a:r>
            <a:endParaRPr lang="en-GB" dirty="0"/>
          </a:p>
        </p:txBody>
      </p:sp>
    </p:spTree>
    <p:extLst>
      <p:ext uri="{BB962C8B-B14F-4D97-AF65-F5344CB8AC3E}">
        <p14:creationId xmlns:p14="http://schemas.microsoft.com/office/powerpoint/2010/main" xmlns="" val="14220937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Interview questions (continued)</a:t>
            </a:r>
            <a:endParaRPr lang="en-GB" dirty="0"/>
          </a:p>
        </p:txBody>
      </p:sp>
      <p:sp>
        <p:nvSpPr>
          <p:cNvPr id="3" name="Content Placeholder 2"/>
          <p:cNvSpPr>
            <a:spLocks noGrp="1"/>
          </p:cNvSpPr>
          <p:nvPr>
            <p:ph idx="1"/>
          </p:nvPr>
        </p:nvSpPr>
        <p:spPr/>
        <p:txBody>
          <a:bodyPr>
            <a:normAutofit fontScale="77500" lnSpcReduction="20000"/>
          </a:bodyPr>
          <a:lstStyle/>
          <a:p>
            <a:pPr marL="596646" lvl="0" indent="-514350">
              <a:buFont typeface="+mj-lt"/>
              <a:buAutoNum type="arabicPeriod" startAt="5"/>
            </a:pPr>
            <a:r>
              <a:rPr lang="en-US" dirty="0" smtClean="0"/>
              <a:t>Do </a:t>
            </a:r>
            <a:r>
              <a:rPr lang="en-US" dirty="0"/>
              <a:t>the photographs look like the activities they are representing?</a:t>
            </a:r>
            <a:endParaRPr lang="en-GB" dirty="0"/>
          </a:p>
          <a:p>
            <a:pPr marL="596646" lvl="0" indent="-514350">
              <a:buFont typeface="+mj-lt"/>
              <a:buAutoNum type="arabicPeriod" startAt="5"/>
            </a:pPr>
            <a:r>
              <a:rPr lang="en-US" dirty="0"/>
              <a:t>Do the descriptions match the pictures on the cards?</a:t>
            </a:r>
            <a:endParaRPr lang="en-GB" dirty="0"/>
          </a:p>
          <a:p>
            <a:pPr marL="596646" lvl="0" indent="-514350">
              <a:buFont typeface="+mj-lt"/>
              <a:buAutoNum type="arabicPeriod" startAt="5"/>
            </a:pPr>
            <a:r>
              <a:rPr lang="en-US" dirty="0"/>
              <a:t>Have we missed any activities that you know older people participate in?</a:t>
            </a:r>
            <a:endParaRPr lang="en-GB" dirty="0"/>
          </a:p>
          <a:p>
            <a:pPr marL="596646" lvl="0" indent="-514350">
              <a:buFont typeface="+mj-lt"/>
              <a:buAutoNum type="arabicPeriod" startAt="5"/>
            </a:pPr>
            <a:r>
              <a:rPr lang="en-US" dirty="0"/>
              <a:t>What do you think about the time it took to complete the assessment?</a:t>
            </a:r>
            <a:endParaRPr lang="en-GB" dirty="0"/>
          </a:p>
          <a:p>
            <a:pPr marL="596646" lvl="0" indent="-514350">
              <a:buFont typeface="+mj-lt"/>
              <a:buAutoNum type="arabicPeriod" startAt="5"/>
            </a:pPr>
            <a:r>
              <a:rPr lang="en-US" dirty="0"/>
              <a:t>Was there anything you didn’t like about the assessment?</a:t>
            </a:r>
            <a:endParaRPr lang="en-GB" dirty="0"/>
          </a:p>
          <a:p>
            <a:pPr marL="596646" lvl="0" indent="-514350">
              <a:buFont typeface="+mj-lt"/>
              <a:buAutoNum type="arabicPeriod" startAt="5"/>
            </a:pPr>
            <a:r>
              <a:rPr lang="en-US" dirty="0"/>
              <a:t>Is there any way we can improve the assessment?</a:t>
            </a:r>
            <a:endParaRPr lang="en-GB" dirty="0"/>
          </a:p>
          <a:p>
            <a:pPr marL="596646" lvl="0" indent="-514350">
              <a:buFont typeface="+mj-lt"/>
              <a:buAutoNum type="arabicPeriod" startAt="5"/>
            </a:pPr>
            <a:r>
              <a:rPr lang="en-US" dirty="0"/>
              <a:t>Do you have any additional comments you would like to make?</a:t>
            </a:r>
            <a:endParaRPr lang="en-GB" dirty="0"/>
          </a:p>
          <a:p>
            <a:pPr marL="82296" indent="0">
              <a:buNone/>
            </a:pPr>
            <a:endParaRPr lang="en-GB" dirty="0"/>
          </a:p>
        </p:txBody>
      </p:sp>
    </p:spTree>
    <p:extLst>
      <p:ext uri="{BB962C8B-B14F-4D97-AF65-F5344CB8AC3E}">
        <p14:creationId xmlns:p14="http://schemas.microsoft.com/office/powerpoint/2010/main" xmlns="" val="17080996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b="1" dirty="0" smtClean="0">
                <a:solidFill>
                  <a:srgbClr val="0070C0"/>
                </a:solidFill>
              </a:rPr>
              <a:t>Introduction</a:t>
            </a:r>
            <a:endParaRPr lang="en-GB" b="1" dirty="0">
              <a:solidFill>
                <a:srgbClr val="0070C0"/>
              </a:solidFill>
            </a:endParaRPr>
          </a:p>
        </p:txBody>
      </p:sp>
      <p:sp>
        <p:nvSpPr>
          <p:cNvPr id="5" name="Content Placeholder 4"/>
          <p:cNvSpPr>
            <a:spLocks noGrp="1"/>
          </p:cNvSpPr>
          <p:nvPr>
            <p:ph idx="1"/>
          </p:nvPr>
        </p:nvSpPr>
        <p:spPr>
          <a:xfrm>
            <a:off x="467544" y="1772816"/>
            <a:ext cx="8229600" cy="4525963"/>
          </a:xfrm>
        </p:spPr>
        <p:txBody>
          <a:bodyPr>
            <a:normAutofit fontScale="70000" lnSpcReduction="20000"/>
          </a:bodyPr>
          <a:lstStyle/>
          <a:p>
            <a:r>
              <a:rPr lang="en-GB" dirty="0"/>
              <a:t>The World Health Organisation (WHO, 2012</a:t>
            </a:r>
            <a:r>
              <a:rPr lang="en-GB" dirty="0" smtClean="0"/>
              <a:t>): ‘</a:t>
            </a:r>
            <a:r>
              <a:rPr lang="en-GB" dirty="0"/>
              <a:t>everyone benefits from communities, workplaces and societies that encourage active and visible participation of older people’ (p.10</a:t>
            </a:r>
            <a:r>
              <a:rPr lang="en-GB" dirty="0" smtClean="0"/>
              <a:t>) </a:t>
            </a:r>
            <a:br>
              <a:rPr lang="en-GB" dirty="0" smtClean="0"/>
            </a:br>
            <a:endParaRPr lang="en-GB" dirty="0" smtClean="0"/>
          </a:p>
          <a:p>
            <a:r>
              <a:rPr lang="en-GB" b="1" dirty="0" smtClean="0"/>
              <a:t>Participation</a:t>
            </a:r>
            <a:r>
              <a:rPr lang="en-GB" dirty="0" smtClean="0"/>
              <a:t>: ‘engagement </a:t>
            </a:r>
            <a:r>
              <a:rPr lang="en-GB" dirty="0"/>
              <a:t>in work, play, or activities of daily living that are part of one’s socio-cultural context and that are desired and / or necessary to one’s </a:t>
            </a:r>
            <a:r>
              <a:rPr lang="en-GB" dirty="0" smtClean="0"/>
              <a:t>well-being.’ 								</a:t>
            </a:r>
            <a:r>
              <a:rPr lang="en-GB" sz="2300" dirty="0" smtClean="0"/>
              <a:t>(</a:t>
            </a:r>
            <a:r>
              <a:rPr lang="en-GB" sz="2300" dirty="0"/>
              <a:t>Kielhofner, 2002, p. 115</a:t>
            </a:r>
            <a:r>
              <a:rPr lang="en-GB" sz="2300" dirty="0" smtClean="0"/>
              <a:t>) </a:t>
            </a:r>
          </a:p>
          <a:p>
            <a:r>
              <a:rPr lang="en-GB" dirty="0" smtClean="0"/>
              <a:t>Participation </a:t>
            </a:r>
            <a:r>
              <a:rPr lang="en-GB" dirty="0"/>
              <a:t>in required activities, alongside engagement in active recreational interests, is associated </a:t>
            </a:r>
            <a:r>
              <a:rPr lang="en-GB" dirty="0" smtClean="0"/>
              <a:t>with:</a:t>
            </a:r>
          </a:p>
          <a:p>
            <a:pPr lvl="1"/>
            <a:r>
              <a:rPr lang="en-GB" dirty="0" smtClean="0"/>
              <a:t>lower </a:t>
            </a:r>
            <a:r>
              <a:rPr lang="en-GB" dirty="0"/>
              <a:t>levels of depression, </a:t>
            </a:r>
            <a:endParaRPr lang="en-GB" dirty="0" smtClean="0"/>
          </a:p>
          <a:p>
            <a:pPr lvl="1"/>
            <a:r>
              <a:rPr lang="en-GB" dirty="0" smtClean="0"/>
              <a:t>better </a:t>
            </a:r>
            <a:r>
              <a:rPr lang="en-GB" dirty="0"/>
              <a:t>cognition </a:t>
            </a:r>
            <a:r>
              <a:rPr lang="en-GB" dirty="0" smtClean="0"/>
              <a:t>	 </a:t>
            </a:r>
          </a:p>
          <a:p>
            <a:pPr lvl="1"/>
            <a:r>
              <a:rPr lang="en-GB" dirty="0" smtClean="0"/>
              <a:t>higher </a:t>
            </a:r>
            <a:r>
              <a:rPr lang="en-GB" dirty="0"/>
              <a:t>health-related quality of life in older people </a:t>
            </a:r>
            <a:endParaRPr lang="en-GB" dirty="0" smtClean="0"/>
          </a:p>
          <a:p>
            <a:pPr marL="3657600" lvl="8" indent="0">
              <a:buNone/>
            </a:pPr>
            <a:r>
              <a:rPr lang="en-GB" dirty="0" smtClean="0"/>
              <a:t>(</a:t>
            </a:r>
            <a:r>
              <a:rPr lang="en-GB" dirty="0"/>
              <a:t>Kalldalen, Marcusson &amp; Wressle, 2013</a:t>
            </a:r>
            <a:r>
              <a:rPr lang="en-GB" dirty="0" smtClean="0"/>
              <a:t>)</a:t>
            </a:r>
            <a:endParaRPr lang="en-GB" dirty="0"/>
          </a:p>
          <a:p>
            <a:endParaRPr lang="en-GB" dirty="0"/>
          </a:p>
        </p:txBody>
      </p:sp>
      <p:pic>
        <p:nvPicPr>
          <p:cNvPr id="2050" name="Picture 2" descr="S:\Health and Life Sciences\Research\Individual staff folders\Alison LF\ACS\16_10_11 - ACS Photography Session 4\080.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182290" y="4653136"/>
            <a:ext cx="1509632" cy="2012843"/>
          </a:xfrm>
          <a:prstGeom prst="rect">
            <a:avLst/>
          </a:prstGeom>
          <a:noFill/>
          <a:ln w="19050">
            <a:solidFill>
              <a:schemeClr val="tx1"/>
            </a:solidFill>
          </a:ln>
          <a:extLst>
            <a:ext uri="{909E8E84-426E-40DD-AFC4-6F175D3DCCD1}">
              <a14:hiddenFill xmlns:a14="http://schemas.microsoft.com/office/drawing/2010/main" xmlns="">
                <a:solidFill>
                  <a:srgbClr val="FFFFFF"/>
                </a:solidFill>
              </a14:hiddenFill>
            </a:ext>
          </a:extLst>
        </p:spPr>
      </p:pic>
      <p:pic>
        <p:nvPicPr>
          <p:cNvPr id="8194" name="Picture 2" descr="S:\Health and Life Sciences\Research\Individual staff folders\Alison LF\ACS\10_07_11 - ACS Photography Session 2\052.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323528" y="5723847"/>
            <a:ext cx="1187624" cy="890718"/>
          </a:xfrm>
          <a:prstGeom prst="rect">
            <a:avLst/>
          </a:prstGeom>
          <a:noFill/>
          <a:ln w="25400">
            <a:solidFill>
              <a:schemeClr val="tx1"/>
            </a:solidFill>
          </a:ln>
          <a:extLst>
            <a:ext uri="{909E8E84-426E-40DD-AFC4-6F175D3DCCD1}">
              <a14:hiddenFill xmlns:a14="http://schemas.microsoft.com/office/drawing/2010/main" xmlns="">
                <a:solidFill>
                  <a:srgbClr val="FFFFFF"/>
                </a:solidFill>
              </a14:hiddenFill>
            </a:ext>
          </a:extLst>
        </p:spPr>
      </p:pic>
      <p:pic>
        <p:nvPicPr>
          <p:cNvPr id="4098" name="Picture 2" descr="S:\Health and Life Sciences\Research\Individual staff folders\Alison LF\ACS\Dissertation Photos\74. Going on Outings.JPG"/>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6684023" y="261248"/>
            <a:ext cx="1666875" cy="1250157"/>
          </a:xfrm>
          <a:prstGeom prst="rect">
            <a:avLst/>
          </a:prstGeom>
          <a:noFill/>
          <a:ln w="25400">
            <a:solidFill>
              <a:schemeClr val="tx1"/>
            </a:solidFill>
          </a:ln>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6447408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Sample</a:t>
            </a:r>
            <a:endParaRPr lang="en-GB" dirty="0"/>
          </a:p>
        </p:txBody>
      </p:sp>
      <p:sp>
        <p:nvSpPr>
          <p:cNvPr id="3" name="Content Placeholder 2"/>
          <p:cNvSpPr>
            <a:spLocks noGrp="1"/>
          </p:cNvSpPr>
          <p:nvPr>
            <p:ph idx="1"/>
          </p:nvPr>
        </p:nvSpPr>
        <p:spPr/>
        <p:txBody>
          <a:bodyPr>
            <a:normAutofit fontScale="55000" lnSpcReduction="20000"/>
          </a:bodyPr>
          <a:lstStyle/>
          <a:p>
            <a:pPr>
              <a:lnSpc>
                <a:spcPct val="120000"/>
              </a:lnSpc>
            </a:pPr>
            <a:r>
              <a:rPr lang="en-GB" dirty="0"/>
              <a:t>27 White British participants (16 women; 11 men) aged 65 or over. </a:t>
            </a:r>
          </a:p>
          <a:p>
            <a:pPr lvl="0">
              <a:lnSpc>
                <a:spcPct val="120000"/>
              </a:lnSpc>
            </a:pPr>
            <a:r>
              <a:rPr lang="en-US" dirty="0" smtClean="0"/>
              <a:t>Convenience Sample (</a:t>
            </a:r>
            <a:r>
              <a:rPr lang="en-GB" dirty="0" smtClean="0"/>
              <a:t>recruited </a:t>
            </a:r>
            <a:r>
              <a:rPr lang="en-GB" dirty="0"/>
              <a:t>through local community centres, religious groups, coffee mornings, libraries and contacts known to the </a:t>
            </a:r>
            <a:r>
              <a:rPr lang="en-GB" dirty="0" smtClean="0"/>
              <a:t>researchers)</a:t>
            </a:r>
            <a:endParaRPr lang="en-US" dirty="0" smtClean="0"/>
          </a:p>
          <a:p>
            <a:pPr lvl="0">
              <a:lnSpc>
                <a:spcPct val="120000"/>
              </a:lnSpc>
            </a:pPr>
            <a:r>
              <a:rPr lang="en-US" dirty="0" smtClean="0"/>
              <a:t>Community </a:t>
            </a:r>
            <a:r>
              <a:rPr lang="en-US" dirty="0"/>
              <a:t>dwelling older adults (not living in a residential or nursing home</a:t>
            </a:r>
            <a:r>
              <a:rPr lang="en-US" dirty="0" smtClean="0"/>
              <a:t>)</a:t>
            </a:r>
            <a:endParaRPr lang="en-GB" dirty="0"/>
          </a:p>
          <a:p>
            <a:pPr lvl="0">
              <a:lnSpc>
                <a:spcPct val="120000"/>
              </a:lnSpc>
            </a:pPr>
            <a:r>
              <a:rPr lang="en-US" dirty="0"/>
              <a:t>over the age of </a:t>
            </a:r>
            <a:r>
              <a:rPr lang="en-US" dirty="0" smtClean="0"/>
              <a:t>65</a:t>
            </a:r>
            <a:endParaRPr lang="en-GB" dirty="0"/>
          </a:p>
          <a:p>
            <a:pPr lvl="0">
              <a:lnSpc>
                <a:spcPct val="120000"/>
              </a:lnSpc>
            </a:pPr>
            <a:r>
              <a:rPr lang="en-US" dirty="0"/>
              <a:t>who could comprehend and communicate in English (the project did not have the resources for translation and the ACS-UK activity labels on cards are written in English</a:t>
            </a:r>
            <a:r>
              <a:rPr lang="en-US" dirty="0" smtClean="0"/>
              <a:t>)</a:t>
            </a:r>
            <a:endParaRPr lang="en-GB" dirty="0"/>
          </a:p>
          <a:p>
            <a:pPr lvl="0">
              <a:lnSpc>
                <a:spcPct val="120000"/>
              </a:lnSpc>
            </a:pPr>
            <a:r>
              <a:rPr lang="en-US" dirty="0"/>
              <a:t>had capacity to provide informed consent (according to </a:t>
            </a:r>
            <a:r>
              <a:rPr lang="en-US" dirty="0" smtClean="0"/>
              <a:t>the Mental </a:t>
            </a:r>
            <a:r>
              <a:rPr lang="en-US" dirty="0"/>
              <a:t>Capacity Act </a:t>
            </a:r>
            <a:r>
              <a:rPr lang="en-US" dirty="0" smtClean="0"/>
              <a:t>2005 (English legislation)</a:t>
            </a:r>
          </a:p>
          <a:p>
            <a:pPr>
              <a:lnSpc>
                <a:spcPct val="120000"/>
              </a:lnSpc>
            </a:pPr>
            <a:r>
              <a:rPr lang="en-GB" dirty="0"/>
              <a:t>Exclusion </a:t>
            </a:r>
            <a:r>
              <a:rPr lang="en-GB" dirty="0" smtClean="0"/>
              <a:t>criteria: </a:t>
            </a:r>
            <a:r>
              <a:rPr lang="en-GB" dirty="0"/>
              <a:t>people who were currently receiving secondary </a:t>
            </a:r>
            <a:r>
              <a:rPr lang="en-GB" dirty="0" smtClean="0"/>
              <a:t>health </a:t>
            </a:r>
            <a:r>
              <a:rPr lang="en-GB" dirty="0"/>
              <a:t>care or social </a:t>
            </a:r>
            <a:r>
              <a:rPr lang="en-GB" dirty="0" smtClean="0"/>
              <a:t>services</a:t>
            </a:r>
            <a:endParaRPr lang="en-GB" dirty="0"/>
          </a:p>
          <a:p>
            <a:pPr>
              <a:lnSpc>
                <a:spcPct val="120000"/>
              </a:lnSpc>
            </a:pPr>
            <a:r>
              <a:rPr lang="en-GB" dirty="0"/>
              <a:t>Participants could be receiving check-ups/ routine care from their </a:t>
            </a:r>
            <a:r>
              <a:rPr lang="en-GB" dirty="0" smtClean="0"/>
              <a:t>General Practitioner </a:t>
            </a:r>
            <a:r>
              <a:rPr lang="en-GB" dirty="0"/>
              <a:t>(e.g. seasonal flu jabs</a:t>
            </a:r>
            <a:r>
              <a:rPr lang="en-GB" dirty="0" smtClean="0"/>
              <a:t>)</a:t>
            </a:r>
            <a:endParaRPr lang="en-GB" dirty="0"/>
          </a:p>
          <a:p>
            <a:pPr marL="82296" lvl="0" indent="0">
              <a:buNone/>
            </a:pPr>
            <a:endParaRPr lang="en-GB" dirty="0"/>
          </a:p>
        </p:txBody>
      </p:sp>
      <p:pic>
        <p:nvPicPr>
          <p:cNvPr id="4" name="Picture 2" descr="S:\Health and Life Sciences\Research\Individual staff folders\Alison LF\ACS\Dissertation Photos\66. Going to Gardens, Parks.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020272" y="260648"/>
            <a:ext cx="1463147" cy="1097360"/>
          </a:xfrm>
          <a:prstGeom prst="rect">
            <a:avLst/>
          </a:prstGeom>
          <a:noFill/>
          <a:ln w="25400">
            <a:solidFill>
              <a:schemeClr val="tx1"/>
            </a:solidFill>
          </a:ln>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780965358"/>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274638"/>
            <a:ext cx="8178112" cy="1143000"/>
          </a:xfrm>
        </p:spPr>
        <p:txBody>
          <a:bodyPr>
            <a:normAutofit/>
          </a:bodyPr>
          <a:lstStyle/>
          <a:p>
            <a:r>
              <a:rPr lang="en-GB" dirty="0" smtClean="0"/>
              <a:t>Qualitative Findings (n = 27)</a:t>
            </a:r>
            <a:endParaRPr lang="en-GB" dirty="0"/>
          </a:p>
        </p:txBody>
      </p:sp>
      <p:sp>
        <p:nvSpPr>
          <p:cNvPr id="3" name="Content Placeholder 2"/>
          <p:cNvSpPr>
            <a:spLocks noGrp="1"/>
          </p:cNvSpPr>
          <p:nvPr>
            <p:ph idx="1"/>
          </p:nvPr>
        </p:nvSpPr>
        <p:spPr/>
        <p:txBody>
          <a:bodyPr/>
          <a:lstStyle/>
          <a:p>
            <a:pPr marL="82296" indent="0">
              <a:buNone/>
            </a:pPr>
            <a:endParaRPr lang="en-GB" dirty="0"/>
          </a:p>
        </p:txBody>
      </p:sp>
      <p:sp>
        <p:nvSpPr>
          <p:cNvPr id="4" name="Oval Callout 3"/>
          <p:cNvSpPr/>
          <p:nvPr/>
        </p:nvSpPr>
        <p:spPr>
          <a:xfrm>
            <a:off x="1187624" y="1556792"/>
            <a:ext cx="2304256" cy="1800200"/>
          </a:xfrm>
          <a:prstGeom prst="wedgeEllipseCallout">
            <a:avLst>
              <a:gd name="adj1" fmla="val 49907"/>
              <a:gd name="adj2" fmla="val 6581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10 participants </a:t>
            </a:r>
            <a:r>
              <a:rPr lang="en-GB" dirty="0"/>
              <a:t>reported the ACS-UK was ‘</a:t>
            </a:r>
            <a:r>
              <a:rPr lang="en-GB" i="1" dirty="0"/>
              <a:t>good’</a:t>
            </a:r>
            <a:r>
              <a:rPr lang="en-GB" dirty="0"/>
              <a:t> or </a:t>
            </a:r>
            <a:r>
              <a:rPr lang="en-GB" i="1" dirty="0"/>
              <a:t>‘very good’</a:t>
            </a:r>
            <a:endParaRPr lang="en-GB" dirty="0"/>
          </a:p>
        </p:txBody>
      </p:sp>
      <p:sp>
        <p:nvSpPr>
          <p:cNvPr id="5" name="Oval Callout 4"/>
          <p:cNvSpPr/>
          <p:nvPr/>
        </p:nvSpPr>
        <p:spPr>
          <a:xfrm>
            <a:off x="6588224" y="1340768"/>
            <a:ext cx="2304256" cy="2016224"/>
          </a:xfrm>
          <a:prstGeom prst="wedgeEllipseCallout">
            <a:avLst>
              <a:gd name="adj1" fmla="val -48871"/>
              <a:gd name="adj2" fmla="val 5116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6 found it: </a:t>
            </a:r>
            <a:r>
              <a:rPr lang="en-GB" i="1" dirty="0" smtClean="0"/>
              <a:t>‘interesting</a:t>
            </a:r>
            <a:r>
              <a:rPr lang="en-GB" i="1" dirty="0"/>
              <a:t>’</a:t>
            </a:r>
            <a:r>
              <a:rPr lang="en-GB" dirty="0"/>
              <a:t> and / or </a:t>
            </a:r>
            <a:r>
              <a:rPr lang="en-GB" i="1" dirty="0"/>
              <a:t>‘straightforward’</a:t>
            </a:r>
            <a:endParaRPr lang="en-GB" dirty="0"/>
          </a:p>
        </p:txBody>
      </p:sp>
      <p:sp>
        <p:nvSpPr>
          <p:cNvPr id="6" name="Oval Callout 5"/>
          <p:cNvSpPr/>
          <p:nvPr/>
        </p:nvSpPr>
        <p:spPr>
          <a:xfrm>
            <a:off x="2051720" y="5229200"/>
            <a:ext cx="2016224" cy="936104"/>
          </a:xfrm>
          <a:prstGeom prst="wedgeEllipseCallout">
            <a:avLst>
              <a:gd name="adj1" fmla="val 54590"/>
              <a:gd name="adj2" fmla="val -13392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i="1" dirty="0"/>
              <a:t>‘well organised’</a:t>
            </a:r>
            <a:r>
              <a:rPr lang="en-GB" dirty="0"/>
              <a:t> (P23</a:t>
            </a:r>
            <a:r>
              <a:rPr lang="en-GB" dirty="0" smtClean="0"/>
              <a:t>)</a:t>
            </a:r>
            <a:endParaRPr lang="en-GB" dirty="0"/>
          </a:p>
        </p:txBody>
      </p:sp>
      <p:sp>
        <p:nvSpPr>
          <p:cNvPr id="7" name="Oval Callout 6"/>
          <p:cNvSpPr/>
          <p:nvPr/>
        </p:nvSpPr>
        <p:spPr>
          <a:xfrm>
            <a:off x="4355976" y="5013176"/>
            <a:ext cx="1922512" cy="936104"/>
          </a:xfrm>
          <a:prstGeom prst="wedgeEllipseCallout">
            <a:avLst>
              <a:gd name="adj1" fmla="val -154"/>
              <a:gd name="adj2" fmla="val -10525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t>
            </a:r>
            <a:r>
              <a:rPr lang="en-GB" i="1" dirty="0"/>
              <a:t>widespread’ </a:t>
            </a:r>
            <a:r>
              <a:rPr lang="en-GB" dirty="0"/>
              <a:t>(P12) </a:t>
            </a:r>
          </a:p>
        </p:txBody>
      </p:sp>
      <p:sp>
        <p:nvSpPr>
          <p:cNvPr id="8" name="Oval Callout 7"/>
          <p:cNvSpPr/>
          <p:nvPr/>
        </p:nvSpPr>
        <p:spPr>
          <a:xfrm>
            <a:off x="6696236" y="5295681"/>
            <a:ext cx="2088232" cy="828092"/>
          </a:xfrm>
          <a:prstGeom prst="wedgeEllipseCallout">
            <a:avLst>
              <a:gd name="adj1" fmla="val -56053"/>
              <a:gd name="adj2" fmla="val -14154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i="1" dirty="0"/>
              <a:t>‘very detailed’</a:t>
            </a:r>
            <a:r>
              <a:rPr lang="en-GB" dirty="0"/>
              <a:t> (P8)</a:t>
            </a:r>
          </a:p>
        </p:txBody>
      </p:sp>
      <p:sp>
        <p:nvSpPr>
          <p:cNvPr id="9" name="Rectangle 8"/>
          <p:cNvSpPr/>
          <p:nvPr/>
        </p:nvSpPr>
        <p:spPr>
          <a:xfrm>
            <a:off x="3563888" y="3429000"/>
            <a:ext cx="2880320" cy="914400"/>
          </a:xfrm>
          <a:prstGeom prst="rect">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t>Views </a:t>
            </a:r>
            <a:r>
              <a:rPr lang="en-GB" b="1" dirty="0"/>
              <a:t>of the ACS-UK (question 1)</a:t>
            </a:r>
          </a:p>
        </p:txBody>
      </p:sp>
      <p:sp>
        <p:nvSpPr>
          <p:cNvPr id="10" name="Oval Callout 9"/>
          <p:cNvSpPr/>
          <p:nvPr/>
        </p:nvSpPr>
        <p:spPr>
          <a:xfrm>
            <a:off x="4427984" y="1628800"/>
            <a:ext cx="1850504" cy="1332728"/>
          </a:xfrm>
          <a:prstGeom prst="wedgeEllipseCallout">
            <a:avLst>
              <a:gd name="adj1" fmla="val -3611"/>
              <a:gd name="adj2" fmla="val 7804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i="1" dirty="0"/>
              <a:t>‘amusing’</a:t>
            </a:r>
            <a:r>
              <a:rPr lang="en-GB" dirty="0"/>
              <a:t> and </a:t>
            </a:r>
            <a:r>
              <a:rPr lang="en-GB" i="1" dirty="0"/>
              <a:t>‘enlightening’</a:t>
            </a:r>
            <a:r>
              <a:rPr lang="en-GB" dirty="0"/>
              <a:t> (P1)</a:t>
            </a:r>
          </a:p>
        </p:txBody>
      </p:sp>
      <p:sp>
        <p:nvSpPr>
          <p:cNvPr id="11" name="Oval Callout 10"/>
          <p:cNvSpPr/>
          <p:nvPr/>
        </p:nvSpPr>
        <p:spPr>
          <a:xfrm>
            <a:off x="550404" y="3573016"/>
            <a:ext cx="2138536" cy="1494166"/>
          </a:xfrm>
          <a:prstGeom prst="wedgeEllipseCallout">
            <a:avLst>
              <a:gd name="adj1" fmla="val 82269"/>
              <a:gd name="adj2" fmla="val -16241"/>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i="1" dirty="0"/>
              <a:t>‘fine’</a:t>
            </a:r>
            <a:r>
              <a:rPr lang="en-GB" dirty="0"/>
              <a:t> but </a:t>
            </a:r>
            <a:r>
              <a:rPr lang="en-GB" dirty="0" smtClean="0"/>
              <a:t>it </a:t>
            </a:r>
            <a:r>
              <a:rPr lang="en-GB" i="1" dirty="0"/>
              <a:t>‘did not cover every eventuality’</a:t>
            </a:r>
            <a:r>
              <a:rPr lang="en-GB" dirty="0"/>
              <a:t> (P11). </a:t>
            </a:r>
          </a:p>
        </p:txBody>
      </p:sp>
      <p:sp>
        <p:nvSpPr>
          <p:cNvPr id="12" name="Oval Callout 11"/>
          <p:cNvSpPr/>
          <p:nvPr/>
        </p:nvSpPr>
        <p:spPr>
          <a:xfrm>
            <a:off x="7308304" y="3573016"/>
            <a:ext cx="1656184" cy="1296144"/>
          </a:xfrm>
          <a:prstGeom prst="wedgeEllipseCallout">
            <a:avLst>
              <a:gd name="adj1" fmla="val -87527"/>
              <a:gd name="adj2" fmla="val -21506"/>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i="1" dirty="0"/>
              <a:t>‘</a:t>
            </a:r>
            <a:r>
              <a:rPr lang="en-GB" i="1" dirty="0" smtClean="0"/>
              <a:t>confusing’</a:t>
            </a:r>
            <a:r>
              <a:rPr lang="en-GB" dirty="0" smtClean="0"/>
              <a:t> </a:t>
            </a:r>
            <a:r>
              <a:rPr lang="en-GB" dirty="0"/>
              <a:t>(P2</a:t>
            </a:r>
            <a:r>
              <a:rPr lang="en-GB" dirty="0" smtClean="0"/>
              <a:t>)</a:t>
            </a:r>
            <a:endParaRPr lang="en-GB" dirty="0"/>
          </a:p>
        </p:txBody>
      </p:sp>
    </p:spTree>
    <p:extLst>
      <p:ext uri="{BB962C8B-B14F-4D97-AF65-F5344CB8AC3E}">
        <p14:creationId xmlns:p14="http://schemas.microsoft.com/office/powerpoint/2010/main" xmlns="" val="1474238386"/>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274638"/>
            <a:ext cx="8322128" cy="1143000"/>
          </a:xfrm>
        </p:spPr>
        <p:txBody>
          <a:bodyPr>
            <a:normAutofit/>
          </a:bodyPr>
          <a:lstStyle/>
          <a:p>
            <a:r>
              <a:rPr lang="en-GB" dirty="0"/>
              <a:t>Qualitative Findings </a:t>
            </a:r>
            <a:r>
              <a:rPr lang="en-GB" dirty="0" smtClean="0"/>
              <a:t>(n =23 )</a:t>
            </a:r>
            <a:endParaRPr lang="en-GB" dirty="0"/>
          </a:p>
        </p:txBody>
      </p:sp>
      <p:sp>
        <p:nvSpPr>
          <p:cNvPr id="3" name="Content Placeholder 2"/>
          <p:cNvSpPr>
            <a:spLocks noGrp="1"/>
          </p:cNvSpPr>
          <p:nvPr>
            <p:ph idx="1"/>
          </p:nvPr>
        </p:nvSpPr>
        <p:spPr/>
        <p:txBody>
          <a:bodyPr/>
          <a:lstStyle/>
          <a:p>
            <a:pPr marL="82296" indent="0">
              <a:buNone/>
            </a:pPr>
            <a:endParaRPr lang="en-GB" dirty="0"/>
          </a:p>
        </p:txBody>
      </p:sp>
      <p:sp>
        <p:nvSpPr>
          <p:cNvPr id="4" name="Oval Callout 3"/>
          <p:cNvSpPr/>
          <p:nvPr/>
        </p:nvSpPr>
        <p:spPr>
          <a:xfrm>
            <a:off x="683568" y="1556792"/>
            <a:ext cx="2808312" cy="1800200"/>
          </a:xfrm>
          <a:prstGeom prst="wedgeEllipseCallout">
            <a:avLst>
              <a:gd name="adj1" fmla="val 49907"/>
              <a:gd name="adj2" fmla="val 6581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85% (n = 23) stated the ACS-UK was easy and straightforward to do</a:t>
            </a:r>
          </a:p>
        </p:txBody>
      </p:sp>
      <p:sp>
        <p:nvSpPr>
          <p:cNvPr id="5" name="Oval Callout 4"/>
          <p:cNvSpPr/>
          <p:nvPr/>
        </p:nvSpPr>
        <p:spPr>
          <a:xfrm>
            <a:off x="6732240" y="1772816"/>
            <a:ext cx="2304256" cy="2016224"/>
          </a:xfrm>
          <a:prstGeom prst="wedgeEllipseCallout">
            <a:avLst>
              <a:gd name="adj1" fmla="val -48871"/>
              <a:gd name="adj2" fmla="val 51163"/>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4 participants were unsure </a:t>
            </a:r>
            <a:r>
              <a:rPr lang="en-GB" dirty="0"/>
              <a:t>where certain cards should be placed</a:t>
            </a:r>
          </a:p>
        </p:txBody>
      </p:sp>
      <p:sp>
        <p:nvSpPr>
          <p:cNvPr id="7" name="Oval Callout 6"/>
          <p:cNvSpPr/>
          <p:nvPr/>
        </p:nvSpPr>
        <p:spPr>
          <a:xfrm>
            <a:off x="2627784" y="4985134"/>
            <a:ext cx="2952328" cy="1684226"/>
          </a:xfrm>
          <a:prstGeom prst="wedgeEllipseCallout">
            <a:avLst>
              <a:gd name="adj1" fmla="val 11734"/>
              <a:gd name="adj2" fmla="val -7988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9 said sorting </a:t>
            </a:r>
            <a:r>
              <a:rPr lang="en-GB" dirty="0"/>
              <a:t>category labels made </a:t>
            </a:r>
            <a:r>
              <a:rPr lang="en-GB" dirty="0" smtClean="0"/>
              <a:t>sense; </a:t>
            </a:r>
            <a:r>
              <a:rPr lang="en-GB" i="1" dirty="0" smtClean="0"/>
              <a:t>‘</a:t>
            </a:r>
            <a:r>
              <a:rPr lang="en-GB" i="1" dirty="0"/>
              <a:t>there couldn’t be any more alternatives’</a:t>
            </a:r>
            <a:r>
              <a:rPr lang="en-GB" dirty="0"/>
              <a:t> (P25)</a:t>
            </a:r>
          </a:p>
        </p:txBody>
      </p:sp>
      <p:sp>
        <p:nvSpPr>
          <p:cNvPr id="8" name="Oval Callout 7"/>
          <p:cNvSpPr/>
          <p:nvPr/>
        </p:nvSpPr>
        <p:spPr>
          <a:xfrm>
            <a:off x="5796136" y="4767614"/>
            <a:ext cx="3240360" cy="1674186"/>
          </a:xfrm>
          <a:prstGeom prst="wedgeEllipseCallout">
            <a:avLst>
              <a:gd name="adj1" fmla="val -44559"/>
              <a:gd name="adj2" fmla="val -66740"/>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3 had </a:t>
            </a:r>
            <a:r>
              <a:rPr lang="en-GB" dirty="0"/>
              <a:t>difficulty deciding which </a:t>
            </a:r>
            <a:r>
              <a:rPr lang="en-GB" dirty="0" smtClean="0"/>
              <a:t>5 activities </a:t>
            </a:r>
            <a:r>
              <a:rPr lang="en-GB" dirty="0"/>
              <a:t>to choose as their most </a:t>
            </a:r>
            <a:r>
              <a:rPr lang="en-GB" dirty="0" smtClean="0"/>
              <a:t>important</a:t>
            </a:r>
            <a:endParaRPr lang="en-GB" dirty="0"/>
          </a:p>
        </p:txBody>
      </p:sp>
      <p:sp>
        <p:nvSpPr>
          <p:cNvPr id="9" name="Rectangle 8"/>
          <p:cNvSpPr/>
          <p:nvPr/>
        </p:nvSpPr>
        <p:spPr>
          <a:xfrm>
            <a:off x="3579304" y="3429000"/>
            <a:ext cx="2880320" cy="914400"/>
          </a:xfrm>
          <a:prstGeom prst="rect">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t>Completing the ACS-UK (questions 2 and 3)</a:t>
            </a:r>
          </a:p>
        </p:txBody>
      </p:sp>
      <p:sp>
        <p:nvSpPr>
          <p:cNvPr id="10" name="Oval Callout 9"/>
          <p:cNvSpPr/>
          <p:nvPr/>
        </p:nvSpPr>
        <p:spPr>
          <a:xfrm>
            <a:off x="4283968" y="1268760"/>
            <a:ext cx="2354560" cy="1836784"/>
          </a:xfrm>
          <a:prstGeom prst="wedgeEllipseCallout">
            <a:avLst>
              <a:gd name="adj1" fmla="val -12476"/>
              <a:gd name="adj2" fmla="val 6180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100% agreed </a:t>
            </a:r>
            <a:r>
              <a:rPr lang="en-GB" dirty="0"/>
              <a:t>the ACS-UK instructions were easy to follow</a:t>
            </a:r>
          </a:p>
        </p:txBody>
      </p:sp>
      <p:sp>
        <p:nvSpPr>
          <p:cNvPr id="11" name="Oval Callout 10"/>
          <p:cNvSpPr/>
          <p:nvPr/>
        </p:nvSpPr>
        <p:spPr>
          <a:xfrm>
            <a:off x="107504" y="3573016"/>
            <a:ext cx="2581436" cy="2322258"/>
          </a:xfrm>
          <a:prstGeom prst="wedgeEllipseCallout">
            <a:avLst>
              <a:gd name="adj1" fmla="val 82269"/>
              <a:gd name="adj2" fmla="val -16241"/>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2 had </a:t>
            </a:r>
            <a:r>
              <a:rPr lang="en-GB" dirty="0"/>
              <a:t>difficulty </a:t>
            </a:r>
            <a:r>
              <a:rPr lang="en-GB" dirty="0" smtClean="0"/>
              <a:t>sorting item </a:t>
            </a:r>
            <a:r>
              <a:rPr lang="en-GB" dirty="0"/>
              <a:t>80 ‘being with your spouse or partner’ </a:t>
            </a:r>
            <a:r>
              <a:rPr lang="en-GB" dirty="0" smtClean="0"/>
              <a:t>(they were widowed)</a:t>
            </a:r>
            <a:endParaRPr lang="en-GB" dirty="0"/>
          </a:p>
        </p:txBody>
      </p:sp>
    </p:spTree>
    <p:extLst>
      <p:ext uri="{BB962C8B-B14F-4D97-AF65-F5344CB8AC3E}">
        <p14:creationId xmlns:p14="http://schemas.microsoft.com/office/powerpoint/2010/main" xmlns="" val="3860114952"/>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274638"/>
            <a:ext cx="8610160" cy="1143000"/>
          </a:xfrm>
        </p:spPr>
        <p:txBody>
          <a:bodyPr>
            <a:normAutofit/>
          </a:bodyPr>
          <a:lstStyle/>
          <a:p>
            <a:r>
              <a:rPr lang="en-GB" dirty="0"/>
              <a:t>Qualitative Findings </a:t>
            </a:r>
          </a:p>
        </p:txBody>
      </p:sp>
      <p:sp>
        <p:nvSpPr>
          <p:cNvPr id="3" name="Content Placeholder 2"/>
          <p:cNvSpPr>
            <a:spLocks noGrp="1"/>
          </p:cNvSpPr>
          <p:nvPr>
            <p:ph idx="1"/>
          </p:nvPr>
        </p:nvSpPr>
        <p:spPr/>
        <p:txBody>
          <a:bodyPr/>
          <a:lstStyle/>
          <a:p>
            <a:pPr marL="82296" indent="0">
              <a:buNone/>
            </a:pPr>
            <a:endParaRPr lang="en-GB" dirty="0"/>
          </a:p>
        </p:txBody>
      </p:sp>
      <p:sp>
        <p:nvSpPr>
          <p:cNvPr id="4" name="Oval Callout 3"/>
          <p:cNvSpPr/>
          <p:nvPr/>
        </p:nvSpPr>
        <p:spPr>
          <a:xfrm>
            <a:off x="1691680" y="1556792"/>
            <a:ext cx="2304256" cy="1800200"/>
          </a:xfrm>
          <a:prstGeom prst="wedgeEllipseCallout">
            <a:avLst>
              <a:gd name="adj1" fmla="val 59828"/>
              <a:gd name="adj2" fmla="val 49250"/>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37% (n = 10) thought the assessment was related to age</a:t>
            </a:r>
          </a:p>
        </p:txBody>
      </p:sp>
      <p:sp>
        <p:nvSpPr>
          <p:cNvPr id="5" name="Oval Callout 4"/>
          <p:cNvSpPr/>
          <p:nvPr/>
        </p:nvSpPr>
        <p:spPr>
          <a:xfrm>
            <a:off x="6588224" y="1340768"/>
            <a:ext cx="2304256" cy="2016224"/>
          </a:xfrm>
          <a:prstGeom prst="wedgeEllipseCallout">
            <a:avLst>
              <a:gd name="adj1" fmla="val -48871"/>
              <a:gd name="adj2" fmla="val 51163"/>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i="1" dirty="0" smtClean="0"/>
              <a:t>‘to </a:t>
            </a:r>
            <a:r>
              <a:rPr lang="en-GB" i="1" dirty="0"/>
              <a:t>test the level of intelligence for the age group’</a:t>
            </a:r>
            <a:r>
              <a:rPr lang="en-GB" dirty="0"/>
              <a:t> (P24)</a:t>
            </a:r>
          </a:p>
        </p:txBody>
      </p:sp>
      <p:sp>
        <p:nvSpPr>
          <p:cNvPr id="6" name="Oval Callout 5"/>
          <p:cNvSpPr/>
          <p:nvPr/>
        </p:nvSpPr>
        <p:spPr>
          <a:xfrm>
            <a:off x="2311150" y="5013176"/>
            <a:ext cx="2708313" cy="1584176"/>
          </a:xfrm>
          <a:prstGeom prst="wedgeEllipseCallout">
            <a:avLst>
              <a:gd name="adj1" fmla="val 29273"/>
              <a:gd name="adj2" fmla="val -7851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i="1" dirty="0"/>
              <a:t>‘to develop some sort of a system to help people come back into normal life’ </a:t>
            </a:r>
            <a:r>
              <a:rPr lang="en-GB" dirty="0"/>
              <a:t>(P20). </a:t>
            </a:r>
          </a:p>
        </p:txBody>
      </p:sp>
      <p:sp>
        <p:nvSpPr>
          <p:cNvPr id="7" name="Oval Callout 6"/>
          <p:cNvSpPr/>
          <p:nvPr/>
        </p:nvSpPr>
        <p:spPr>
          <a:xfrm>
            <a:off x="5317232" y="5013176"/>
            <a:ext cx="1922512" cy="1584176"/>
          </a:xfrm>
          <a:prstGeom prst="wedgeEllipseCallout">
            <a:avLst>
              <a:gd name="adj1" fmla="val -9977"/>
              <a:gd name="adj2" fmla="val -82671"/>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unsure of the purpose of the </a:t>
            </a:r>
            <a:r>
              <a:rPr lang="en-GB" dirty="0" smtClean="0"/>
              <a:t>assessment</a:t>
            </a:r>
          </a:p>
          <a:p>
            <a:pPr algn="ctr"/>
            <a:r>
              <a:rPr lang="en-GB" dirty="0" smtClean="0"/>
              <a:t>(n = 2) </a:t>
            </a:r>
            <a:endParaRPr lang="en-GB" dirty="0"/>
          </a:p>
        </p:txBody>
      </p:sp>
      <p:sp>
        <p:nvSpPr>
          <p:cNvPr id="8" name="Oval Callout 7"/>
          <p:cNvSpPr/>
          <p:nvPr/>
        </p:nvSpPr>
        <p:spPr>
          <a:xfrm>
            <a:off x="6831835" y="3717032"/>
            <a:ext cx="2088232" cy="1744216"/>
          </a:xfrm>
          <a:prstGeom prst="wedgeEllipseCallout">
            <a:avLst>
              <a:gd name="adj1" fmla="val -58909"/>
              <a:gd name="adj2" fmla="val -26636"/>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i="1" dirty="0"/>
              <a:t>‘accounting for people’s age and what their mind is like’</a:t>
            </a:r>
            <a:r>
              <a:rPr lang="en-GB" dirty="0"/>
              <a:t> (P15</a:t>
            </a:r>
            <a:r>
              <a:rPr lang="en-GB" dirty="0" smtClean="0"/>
              <a:t>)</a:t>
            </a:r>
            <a:endParaRPr lang="en-GB" dirty="0"/>
          </a:p>
        </p:txBody>
      </p:sp>
      <p:sp>
        <p:nvSpPr>
          <p:cNvPr id="9" name="Rectangle 8"/>
          <p:cNvSpPr/>
          <p:nvPr/>
        </p:nvSpPr>
        <p:spPr>
          <a:xfrm>
            <a:off x="3579304" y="3429000"/>
            <a:ext cx="2880320" cy="914400"/>
          </a:xfrm>
          <a:prstGeom prst="rect">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i="1" dirty="0"/>
              <a:t>Purpose of the Assessment (question 4)</a:t>
            </a:r>
            <a:endParaRPr lang="en-GB" dirty="0"/>
          </a:p>
        </p:txBody>
      </p:sp>
      <p:sp>
        <p:nvSpPr>
          <p:cNvPr id="10" name="Oval Callout 9"/>
          <p:cNvSpPr/>
          <p:nvPr/>
        </p:nvSpPr>
        <p:spPr>
          <a:xfrm>
            <a:off x="4427984" y="1628800"/>
            <a:ext cx="1850504" cy="1332728"/>
          </a:xfrm>
          <a:prstGeom prst="wedgeEllipseCallout">
            <a:avLst>
              <a:gd name="adj1" fmla="val -3611"/>
              <a:gd name="adj2" fmla="val 78041"/>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t>
            </a:r>
            <a:r>
              <a:rPr lang="en-GB" i="1" dirty="0"/>
              <a:t>to see if old age is setting in’</a:t>
            </a:r>
            <a:r>
              <a:rPr lang="en-GB" dirty="0"/>
              <a:t> (P22)</a:t>
            </a:r>
          </a:p>
        </p:txBody>
      </p:sp>
      <p:sp>
        <p:nvSpPr>
          <p:cNvPr id="11" name="Oval Callout 10"/>
          <p:cNvSpPr/>
          <p:nvPr/>
        </p:nvSpPr>
        <p:spPr>
          <a:xfrm>
            <a:off x="323528" y="3429000"/>
            <a:ext cx="2520280" cy="2160240"/>
          </a:xfrm>
          <a:prstGeom prst="wedgeEllipseCallout">
            <a:avLst>
              <a:gd name="adj1" fmla="val 72804"/>
              <a:gd name="adj2" fmla="val -1575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48% (n </a:t>
            </a:r>
            <a:r>
              <a:rPr lang="en-GB" dirty="0"/>
              <a:t>= 13) thought the assessment was to </a:t>
            </a:r>
            <a:r>
              <a:rPr lang="en-GB" i="1" dirty="0"/>
              <a:t>‘see what people over 65 do with their lives’</a:t>
            </a:r>
            <a:r>
              <a:rPr lang="en-GB" dirty="0"/>
              <a:t> (P23)</a:t>
            </a:r>
          </a:p>
        </p:txBody>
      </p:sp>
      <p:sp>
        <p:nvSpPr>
          <p:cNvPr id="12" name="Oval Callout 11"/>
          <p:cNvSpPr/>
          <p:nvPr/>
        </p:nvSpPr>
        <p:spPr>
          <a:xfrm>
            <a:off x="5811451" y="188640"/>
            <a:ext cx="1512168" cy="1296144"/>
          </a:xfrm>
          <a:prstGeom prst="wedgeEllipseCallout">
            <a:avLst>
              <a:gd name="adj1" fmla="val -9939"/>
              <a:gd name="adj2" fmla="val 73580"/>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help with student </a:t>
            </a:r>
            <a:r>
              <a:rPr lang="en-GB" dirty="0" smtClean="0"/>
              <a:t>studies (n=2)</a:t>
            </a:r>
            <a:endParaRPr lang="en-GB" dirty="0"/>
          </a:p>
        </p:txBody>
      </p:sp>
    </p:spTree>
    <p:extLst>
      <p:ext uri="{BB962C8B-B14F-4D97-AF65-F5344CB8AC3E}">
        <p14:creationId xmlns:p14="http://schemas.microsoft.com/office/powerpoint/2010/main" xmlns="" val="2073751087"/>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260648"/>
            <a:ext cx="7498080" cy="1143000"/>
          </a:xfrm>
        </p:spPr>
        <p:txBody>
          <a:bodyPr>
            <a:normAutofit/>
          </a:bodyPr>
          <a:lstStyle/>
          <a:p>
            <a:r>
              <a:rPr lang="en-GB" dirty="0"/>
              <a:t>Qualitative Findings </a:t>
            </a:r>
            <a:r>
              <a:rPr lang="en-GB" sz="3600" dirty="0" smtClean="0"/>
              <a:t>(n = 26)</a:t>
            </a:r>
            <a:endParaRPr lang="en-GB" sz="3600" dirty="0"/>
          </a:p>
        </p:txBody>
      </p:sp>
      <p:sp>
        <p:nvSpPr>
          <p:cNvPr id="3" name="Content Placeholder 2"/>
          <p:cNvSpPr>
            <a:spLocks noGrp="1"/>
          </p:cNvSpPr>
          <p:nvPr>
            <p:ph idx="1"/>
          </p:nvPr>
        </p:nvSpPr>
        <p:spPr/>
        <p:txBody>
          <a:bodyPr/>
          <a:lstStyle/>
          <a:p>
            <a:pPr marL="82296" indent="0">
              <a:buNone/>
            </a:pPr>
            <a:endParaRPr lang="en-GB" dirty="0"/>
          </a:p>
        </p:txBody>
      </p:sp>
      <p:sp>
        <p:nvSpPr>
          <p:cNvPr id="4" name="Oval Callout 3"/>
          <p:cNvSpPr/>
          <p:nvPr/>
        </p:nvSpPr>
        <p:spPr>
          <a:xfrm>
            <a:off x="1187624" y="1556792"/>
            <a:ext cx="2304256" cy="1800200"/>
          </a:xfrm>
          <a:prstGeom prst="wedgeEllipseCallout">
            <a:avLst>
              <a:gd name="adj1" fmla="val 49907"/>
              <a:gd name="adj2" fmla="val 6581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100% the </a:t>
            </a:r>
            <a:r>
              <a:rPr lang="en-GB" dirty="0"/>
              <a:t>photographs looked like the activities they were depicting</a:t>
            </a:r>
          </a:p>
        </p:txBody>
      </p:sp>
      <p:sp>
        <p:nvSpPr>
          <p:cNvPr id="5" name="Oval Callout 4"/>
          <p:cNvSpPr/>
          <p:nvPr/>
        </p:nvSpPr>
        <p:spPr>
          <a:xfrm>
            <a:off x="5724128" y="833466"/>
            <a:ext cx="3168352" cy="2592288"/>
          </a:xfrm>
          <a:prstGeom prst="wedgeEllipseCallout">
            <a:avLst>
              <a:gd name="adj1" fmla="val -60478"/>
              <a:gd name="adj2" fmla="val 4541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N = 2: age </a:t>
            </a:r>
            <a:r>
              <a:rPr lang="en-GB" dirty="0"/>
              <a:t>range of people in the photographs noting that they </a:t>
            </a:r>
            <a:r>
              <a:rPr lang="en-GB" i="1" dirty="0"/>
              <a:t>‘showed people a lot older than 65’</a:t>
            </a:r>
            <a:r>
              <a:rPr lang="en-GB" dirty="0"/>
              <a:t> (P19</a:t>
            </a:r>
            <a:r>
              <a:rPr lang="en-GB" dirty="0" smtClean="0"/>
              <a:t>)</a:t>
            </a:r>
            <a:endParaRPr lang="en-GB" dirty="0"/>
          </a:p>
        </p:txBody>
      </p:sp>
      <p:sp>
        <p:nvSpPr>
          <p:cNvPr id="7" name="Oval Callout 6"/>
          <p:cNvSpPr/>
          <p:nvPr/>
        </p:nvSpPr>
        <p:spPr>
          <a:xfrm>
            <a:off x="2555776" y="4869160"/>
            <a:ext cx="4464496" cy="1800200"/>
          </a:xfrm>
          <a:prstGeom prst="wedgeEllipseCallout">
            <a:avLst>
              <a:gd name="adj1" fmla="val -822"/>
              <a:gd name="adj2" fmla="val -67713"/>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i="1" dirty="0" smtClean="0"/>
              <a:t>Missing items: ‘volunteering </a:t>
            </a:r>
            <a:r>
              <a:rPr lang="en-GB" i="1" dirty="0"/>
              <a:t>with people’</a:t>
            </a:r>
            <a:r>
              <a:rPr lang="en-GB" dirty="0"/>
              <a:t> (P18); </a:t>
            </a:r>
            <a:r>
              <a:rPr lang="en-GB" i="1" dirty="0"/>
              <a:t>‘sleeping’</a:t>
            </a:r>
            <a:r>
              <a:rPr lang="en-GB" dirty="0"/>
              <a:t> (P7); </a:t>
            </a:r>
            <a:r>
              <a:rPr lang="en-GB" i="1" dirty="0"/>
              <a:t>‘football’</a:t>
            </a:r>
            <a:r>
              <a:rPr lang="en-GB" dirty="0"/>
              <a:t> (P14); </a:t>
            </a:r>
            <a:r>
              <a:rPr lang="en-GB" i="1" dirty="0"/>
              <a:t>‘jigsaws’</a:t>
            </a:r>
            <a:r>
              <a:rPr lang="en-GB" dirty="0"/>
              <a:t> (P14, P26); and </a:t>
            </a:r>
            <a:r>
              <a:rPr lang="en-GB" i="1" dirty="0"/>
              <a:t>‘playing an instrument’</a:t>
            </a:r>
            <a:r>
              <a:rPr lang="en-GB" dirty="0"/>
              <a:t> (P16) </a:t>
            </a:r>
          </a:p>
        </p:txBody>
      </p:sp>
      <p:sp>
        <p:nvSpPr>
          <p:cNvPr id="9" name="Rectangle 8"/>
          <p:cNvSpPr/>
          <p:nvPr/>
        </p:nvSpPr>
        <p:spPr>
          <a:xfrm>
            <a:off x="3579304" y="3429000"/>
            <a:ext cx="2880320" cy="914400"/>
          </a:xfrm>
          <a:prstGeom prst="rect">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i="1" dirty="0"/>
              <a:t>Views of the Activity Items (questions 5, 6 and 7)</a:t>
            </a:r>
            <a:endParaRPr lang="en-GB" dirty="0"/>
          </a:p>
        </p:txBody>
      </p:sp>
      <p:sp>
        <p:nvSpPr>
          <p:cNvPr id="11" name="Oval Callout 10"/>
          <p:cNvSpPr/>
          <p:nvPr/>
        </p:nvSpPr>
        <p:spPr>
          <a:xfrm>
            <a:off x="323528" y="3573016"/>
            <a:ext cx="2365412" cy="1800200"/>
          </a:xfrm>
          <a:prstGeom prst="wedgeEllipseCallout">
            <a:avLst>
              <a:gd name="adj1" fmla="val 82269"/>
              <a:gd name="adj2" fmla="val -1624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96% agreed </a:t>
            </a:r>
            <a:r>
              <a:rPr lang="en-GB" dirty="0"/>
              <a:t>the activity labels matched the photographs on the cards</a:t>
            </a:r>
          </a:p>
        </p:txBody>
      </p:sp>
      <p:sp>
        <p:nvSpPr>
          <p:cNvPr id="12" name="Oval Callout 11"/>
          <p:cNvSpPr/>
          <p:nvPr/>
        </p:nvSpPr>
        <p:spPr>
          <a:xfrm>
            <a:off x="7164288" y="3573016"/>
            <a:ext cx="1800200" cy="2124236"/>
          </a:xfrm>
          <a:prstGeom prst="wedgeEllipseCallout">
            <a:avLst>
              <a:gd name="adj1" fmla="val -74931"/>
              <a:gd name="adj2" fmla="val -1421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81% no </a:t>
            </a:r>
            <a:r>
              <a:rPr lang="en-GB" dirty="0"/>
              <a:t>activities that older people engage in had been missed</a:t>
            </a:r>
          </a:p>
        </p:txBody>
      </p:sp>
    </p:spTree>
    <p:extLst>
      <p:ext uri="{BB962C8B-B14F-4D97-AF65-F5344CB8AC3E}">
        <p14:creationId xmlns:p14="http://schemas.microsoft.com/office/powerpoint/2010/main" xmlns="" val="2073751087"/>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Qual. Findings (n = 26)</a:t>
            </a:r>
            <a:endParaRPr lang="en-GB" dirty="0"/>
          </a:p>
        </p:txBody>
      </p:sp>
      <p:sp>
        <p:nvSpPr>
          <p:cNvPr id="3" name="Content Placeholder 2"/>
          <p:cNvSpPr>
            <a:spLocks noGrp="1"/>
          </p:cNvSpPr>
          <p:nvPr>
            <p:ph idx="1"/>
          </p:nvPr>
        </p:nvSpPr>
        <p:spPr/>
        <p:txBody>
          <a:bodyPr/>
          <a:lstStyle/>
          <a:p>
            <a:pPr marL="82296" indent="0">
              <a:buNone/>
            </a:pPr>
            <a:endParaRPr lang="en-GB" dirty="0"/>
          </a:p>
        </p:txBody>
      </p:sp>
      <p:sp>
        <p:nvSpPr>
          <p:cNvPr id="4" name="Oval Callout 3"/>
          <p:cNvSpPr/>
          <p:nvPr/>
        </p:nvSpPr>
        <p:spPr>
          <a:xfrm>
            <a:off x="1187624" y="1556792"/>
            <a:ext cx="2304256" cy="1512168"/>
          </a:xfrm>
          <a:prstGeom prst="wedgeEllipseCallout">
            <a:avLst>
              <a:gd name="adj1" fmla="val 49907"/>
              <a:gd name="adj2" fmla="val 6581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i="1" dirty="0"/>
              <a:t>‘very quick’</a:t>
            </a:r>
            <a:r>
              <a:rPr lang="en-GB" dirty="0"/>
              <a:t> (P24)</a:t>
            </a:r>
          </a:p>
        </p:txBody>
      </p:sp>
      <p:sp>
        <p:nvSpPr>
          <p:cNvPr id="5" name="Oval Callout 4"/>
          <p:cNvSpPr/>
          <p:nvPr/>
        </p:nvSpPr>
        <p:spPr>
          <a:xfrm>
            <a:off x="6012160" y="1052736"/>
            <a:ext cx="2304256" cy="2232248"/>
          </a:xfrm>
          <a:prstGeom prst="wedgeEllipseCallout">
            <a:avLst>
              <a:gd name="adj1" fmla="val -48871"/>
              <a:gd name="adj2" fmla="val 5116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92.6% agreed </a:t>
            </a:r>
            <a:r>
              <a:rPr lang="en-GB" dirty="0"/>
              <a:t>the time to complete the assessment was reasonable</a:t>
            </a:r>
          </a:p>
        </p:txBody>
      </p:sp>
      <p:sp>
        <p:nvSpPr>
          <p:cNvPr id="6" name="Oval Callout 5"/>
          <p:cNvSpPr/>
          <p:nvPr/>
        </p:nvSpPr>
        <p:spPr>
          <a:xfrm>
            <a:off x="2051720" y="5229200"/>
            <a:ext cx="2016224" cy="936104"/>
          </a:xfrm>
          <a:prstGeom prst="wedgeEllipseCallout">
            <a:avLst>
              <a:gd name="adj1" fmla="val 54590"/>
              <a:gd name="adj2" fmla="val -13392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i="1" dirty="0"/>
              <a:t>‘just right’</a:t>
            </a:r>
            <a:r>
              <a:rPr lang="en-GB" dirty="0"/>
              <a:t> (P21)</a:t>
            </a:r>
          </a:p>
        </p:txBody>
      </p:sp>
      <p:sp>
        <p:nvSpPr>
          <p:cNvPr id="8" name="Oval Callout 7"/>
          <p:cNvSpPr/>
          <p:nvPr/>
        </p:nvSpPr>
        <p:spPr>
          <a:xfrm>
            <a:off x="6120172" y="5250498"/>
            <a:ext cx="2088232" cy="828092"/>
          </a:xfrm>
          <a:prstGeom prst="wedgeEllipseCallout">
            <a:avLst>
              <a:gd name="adj1" fmla="val -56053"/>
              <a:gd name="adj2" fmla="val -14154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i="1" dirty="0"/>
              <a:t>‘didn’t take long</a:t>
            </a:r>
            <a:r>
              <a:rPr lang="en-GB" dirty="0"/>
              <a:t>’ (P3)</a:t>
            </a:r>
          </a:p>
        </p:txBody>
      </p:sp>
      <p:sp>
        <p:nvSpPr>
          <p:cNvPr id="9" name="Rectangle 8"/>
          <p:cNvSpPr/>
          <p:nvPr/>
        </p:nvSpPr>
        <p:spPr>
          <a:xfrm>
            <a:off x="3579304" y="3429000"/>
            <a:ext cx="2880320" cy="914400"/>
          </a:xfrm>
          <a:prstGeom prst="rect">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i="1" dirty="0"/>
              <a:t>Time taken (question 8)</a:t>
            </a:r>
            <a:endParaRPr lang="en-GB" dirty="0"/>
          </a:p>
        </p:txBody>
      </p:sp>
      <p:sp>
        <p:nvSpPr>
          <p:cNvPr id="11" name="Oval Callout 10"/>
          <p:cNvSpPr/>
          <p:nvPr/>
        </p:nvSpPr>
        <p:spPr>
          <a:xfrm>
            <a:off x="550404" y="3573016"/>
            <a:ext cx="2138536" cy="1494166"/>
          </a:xfrm>
          <a:prstGeom prst="wedgeEllipseCallout">
            <a:avLst>
              <a:gd name="adj1" fmla="val 82269"/>
              <a:gd name="adj2" fmla="val -1624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i="1" dirty="0"/>
              <a:t>‘shorter than I thought it would be’</a:t>
            </a:r>
            <a:r>
              <a:rPr lang="en-GB" dirty="0"/>
              <a:t> (P19)</a:t>
            </a:r>
          </a:p>
        </p:txBody>
      </p:sp>
    </p:spTree>
    <p:extLst>
      <p:ext uri="{BB962C8B-B14F-4D97-AF65-F5344CB8AC3E}">
        <p14:creationId xmlns:p14="http://schemas.microsoft.com/office/powerpoint/2010/main" xmlns="" val="2073751087"/>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274638"/>
            <a:ext cx="8826184" cy="1143000"/>
          </a:xfrm>
        </p:spPr>
        <p:txBody>
          <a:bodyPr>
            <a:normAutofit/>
          </a:bodyPr>
          <a:lstStyle/>
          <a:p>
            <a:r>
              <a:rPr lang="en-GB" dirty="0" smtClean="0"/>
              <a:t>Qual. Findings </a:t>
            </a:r>
            <a:endParaRPr lang="en-GB" dirty="0"/>
          </a:p>
        </p:txBody>
      </p:sp>
      <p:sp>
        <p:nvSpPr>
          <p:cNvPr id="3" name="Content Placeholder 2"/>
          <p:cNvSpPr>
            <a:spLocks noGrp="1"/>
          </p:cNvSpPr>
          <p:nvPr>
            <p:ph idx="1"/>
          </p:nvPr>
        </p:nvSpPr>
        <p:spPr/>
        <p:txBody>
          <a:bodyPr/>
          <a:lstStyle/>
          <a:p>
            <a:pPr marL="82296" indent="0">
              <a:buNone/>
            </a:pPr>
            <a:endParaRPr lang="en-GB" dirty="0"/>
          </a:p>
        </p:txBody>
      </p:sp>
      <p:sp>
        <p:nvSpPr>
          <p:cNvPr id="4" name="Oval Callout 3"/>
          <p:cNvSpPr/>
          <p:nvPr/>
        </p:nvSpPr>
        <p:spPr>
          <a:xfrm>
            <a:off x="899592" y="1556792"/>
            <a:ext cx="2592288" cy="1800200"/>
          </a:xfrm>
          <a:prstGeom prst="wedgeEllipseCallout">
            <a:avLst>
              <a:gd name="adj1" fmla="val 49907"/>
              <a:gd name="adj2" fmla="val 6581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89% did </a:t>
            </a:r>
            <a:r>
              <a:rPr lang="en-GB" u="sng" dirty="0"/>
              <a:t>not</a:t>
            </a:r>
            <a:r>
              <a:rPr lang="en-GB" dirty="0"/>
              <a:t> identify anything they did not like about the assessment</a:t>
            </a:r>
          </a:p>
        </p:txBody>
      </p:sp>
      <p:sp>
        <p:nvSpPr>
          <p:cNvPr id="5" name="Oval Callout 4"/>
          <p:cNvSpPr/>
          <p:nvPr/>
        </p:nvSpPr>
        <p:spPr>
          <a:xfrm>
            <a:off x="5940152" y="901489"/>
            <a:ext cx="2304256" cy="2016224"/>
          </a:xfrm>
          <a:prstGeom prst="wedgeEllipseCallout">
            <a:avLst>
              <a:gd name="adj1" fmla="val -48871"/>
              <a:gd name="adj2" fmla="val 5116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70% could </a:t>
            </a:r>
            <a:r>
              <a:rPr lang="en-GB" u="sng" dirty="0"/>
              <a:t>not</a:t>
            </a:r>
            <a:r>
              <a:rPr lang="en-GB" dirty="0"/>
              <a:t> think of any way to make the assessment better</a:t>
            </a:r>
          </a:p>
        </p:txBody>
      </p:sp>
      <p:sp>
        <p:nvSpPr>
          <p:cNvPr id="7" name="Oval Callout 6"/>
          <p:cNvSpPr/>
          <p:nvPr/>
        </p:nvSpPr>
        <p:spPr>
          <a:xfrm>
            <a:off x="2688940" y="4734145"/>
            <a:ext cx="4979404" cy="1935215"/>
          </a:xfrm>
          <a:prstGeom prst="wedgeEllipseCallout">
            <a:avLst>
              <a:gd name="adj1" fmla="val 313"/>
              <a:gd name="adj2" fmla="val -65505"/>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Suggestion for further </a:t>
            </a:r>
            <a:r>
              <a:rPr lang="en-GB" dirty="0"/>
              <a:t>sorting categories </a:t>
            </a:r>
            <a:r>
              <a:rPr lang="en-GB" dirty="0" smtClean="0"/>
              <a:t>: </a:t>
            </a:r>
            <a:r>
              <a:rPr lang="en-GB" i="1" dirty="0"/>
              <a:t>‘wish I could do’</a:t>
            </a:r>
            <a:r>
              <a:rPr lang="en-GB" dirty="0"/>
              <a:t> (P18); </a:t>
            </a:r>
            <a:r>
              <a:rPr lang="en-GB" i="1" dirty="0"/>
              <a:t>‘aims for the future</a:t>
            </a:r>
            <a:r>
              <a:rPr lang="en-GB" dirty="0"/>
              <a:t>’ (P18); </a:t>
            </a:r>
            <a:r>
              <a:rPr lang="en-GB" i="1" dirty="0"/>
              <a:t>‘not applicable’</a:t>
            </a:r>
            <a:r>
              <a:rPr lang="en-GB" dirty="0"/>
              <a:t> (P3); </a:t>
            </a:r>
            <a:r>
              <a:rPr lang="en-GB" i="1" dirty="0"/>
              <a:t>‘not often’</a:t>
            </a:r>
            <a:r>
              <a:rPr lang="en-GB" dirty="0"/>
              <a:t> (P7); and </a:t>
            </a:r>
            <a:r>
              <a:rPr lang="en-GB" i="1" dirty="0"/>
              <a:t>‘sometimes’</a:t>
            </a:r>
            <a:r>
              <a:rPr lang="en-GB" dirty="0"/>
              <a:t> (P7</a:t>
            </a:r>
            <a:r>
              <a:rPr lang="en-GB" dirty="0" smtClean="0"/>
              <a:t>)</a:t>
            </a:r>
            <a:endParaRPr lang="en-GB" dirty="0"/>
          </a:p>
        </p:txBody>
      </p:sp>
      <p:sp>
        <p:nvSpPr>
          <p:cNvPr id="9" name="Rectangle 8"/>
          <p:cNvSpPr/>
          <p:nvPr/>
        </p:nvSpPr>
        <p:spPr>
          <a:xfrm>
            <a:off x="3579304" y="3429000"/>
            <a:ext cx="2880320" cy="914400"/>
          </a:xfrm>
          <a:prstGeom prst="rect">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i="1" dirty="0"/>
              <a:t>Suggestions to improve the assessment </a:t>
            </a:r>
            <a:endParaRPr lang="en-GB" i="1" dirty="0" smtClean="0"/>
          </a:p>
          <a:p>
            <a:pPr algn="ctr"/>
            <a:r>
              <a:rPr lang="en-GB" i="1" dirty="0" smtClean="0"/>
              <a:t>(</a:t>
            </a:r>
            <a:r>
              <a:rPr lang="en-GB" i="1" dirty="0"/>
              <a:t>questions 9, 10 and 11)</a:t>
            </a:r>
            <a:endParaRPr lang="en-GB" dirty="0"/>
          </a:p>
        </p:txBody>
      </p:sp>
      <p:sp>
        <p:nvSpPr>
          <p:cNvPr id="10" name="Oval Callout 9"/>
          <p:cNvSpPr/>
          <p:nvPr/>
        </p:nvSpPr>
        <p:spPr>
          <a:xfrm>
            <a:off x="3779912" y="513385"/>
            <a:ext cx="1850504" cy="2412848"/>
          </a:xfrm>
          <a:prstGeom prst="wedgeEllipseCallout">
            <a:avLst>
              <a:gd name="adj1" fmla="val -3074"/>
              <a:gd name="adj2" fmla="val 61564"/>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N = 1: pictures </a:t>
            </a:r>
            <a:r>
              <a:rPr lang="en-GB" dirty="0"/>
              <a:t>did not represent 65 year olds </a:t>
            </a:r>
          </a:p>
        </p:txBody>
      </p:sp>
      <p:sp>
        <p:nvSpPr>
          <p:cNvPr id="11" name="Oval Callout 10"/>
          <p:cNvSpPr/>
          <p:nvPr/>
        </p:nvSpPr>
        <p:spPr>
          <a:xfrm>
            <a:off x="251520" y="3573016"/>
            <a:ext cx="2437420" cy="2322258"/>
          </a:xfrm>
          <a:prstGeom prst="wedgeEllipseCallout">
            <a:avLst>
              <a:gd name="adj1" fmla="val 82269"/>
              <a:gd name="adj2" fmla="val -16241"/>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P16 </a:t>
            </a:r>
            <a:r>
              <a:rPr lang="en-GB" dirty="0"/>
              <a:t>was </a:t>
            </a:r>
            <a:endParaRPr lang="en-GB" dirty="0" smtClean="0"/>
          </a:p>
          <a:p>
            <a:pPr algn="ctr"/>
            <a:r>
              <a:rPr lang="en-GB" dirty="0" smtClean="0"/>
              <a:t>unsure </a:t>
            </a:r>
            <a:r>
              <a:rPr lang="en-GB" dirty="0"/>
              <a:t>of the purpose of the assessment and so felt unable to answer </a:t>
            </a:r>
            <a:r>
              <a:rPr lang="en-GB" dirty="0" smtClean="0"/>
              <a:t>question</a:t>
            </a:r>
            <a:endParaRPr lang="en-GB" dirty="0"/>
          </a:p>
        </p:txBody>
      </p:sp>
      <p:sp>
        <p:nvSpPr>
          <p:cNvPr id="12" name="Oval Callout 11"/>
          <p:cNvSpPr/>
          <p:nvPr/>
        </p:nvSpPr>
        <p:spPr>
          <a:xfrm>
            <a:off x="7236296" y="2996952"/>
            <a:ext cx="1728192" cy="2592288"/>
          </a:xfrm>
          <a:prstGeom prst="wedgeEllipseCallout">
            <a:avLst>
              <a:gd name="adj1" fmla="val -78871"/>
              <a:gd name="adj2" fmla="val -9237"/>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some photographs did not present people physically doing the activities</a:t>
            </a:r>
          </a:p>
        </p:txBody>
      </p:sp>
    </p:spTree>
    <p:extLst>
      <p:ext uri="{BB962C8B-B14F-4D97-AF65-F5344CB8AC3E}">
        <p14:creationId xmlns:p14="http://schemas.microsoft.com/office/powerpoint/2010/main" xmlns="" val="266107333"/>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Discussion: qualitative findings</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517659155"/>
              </p:ext>
            </p:extLst>
          </p:nvPr>
        </p:nvGraphicFramePr>
        <p:xfrm>
          <a:off x="1115615" y="1628800"/>
          <a:ext cx="7632848" cy="4389120"/>
        </p:xfrm>
        <a:graphic>
          <a:graphicData uri="http://schemas.openxmlformats.org/drawingml/2006/table">
            <a:tbl>
              <a:tblPr firstRow="1" firstCol="1" bandRow="1">
                <a:tableStyleId>{5C22544A-7EE6-4342-B048-85BDC9FD1C3A}</a:tableStyleId>
              </a:tblPr>
              <a:tblGrid>
                <a:gridCol w="2543732"/>
                <a:gridCol w="2544558"/>
                <a:gridCol w="2544558"/>
              </a:tblGrid>
              <a:tr h="294780">
                <a:tc>
                  <a:txBody>
                    <a:bodyPr/>
                    <a:lstStyle/>
                    <a:p>
                      <a:pPr>
                        <a:lnSpc>
                          <a:spcPct val="150000"/>
                        </a:lnSpc>
                        <a:spcAft>
                          <a:spcPts val="0"/>
                        </a:spcAft>
                      </a:pPr>
                      <a:r>
                        <a:rPr lang="en-GB" sz="1600" dirty="0">
                          <a:effectLst/>
                        </a:rPr>
                        <a:t>Feedback from study</a:t>
                      </a:r>
                      <a:endParaRPr lang="en-GB" sz="1600" dirty="0">
                        <a:effectLst/>
                        <a:latin typeface="Calibri"/>
                        <a:ea typeface="Calibri"/>
                        <a:cs typeface="Times New Roman"/>
                      </a:endParaRPr>
                    </a:p>
                  </a:txBody>
                  <a:tcPr marL="68580" marR="68580" marT="0" marB="0"/>
                </a:tc>
                <a:tc>
                  <a:txBody>
                    <a:bodyPr/>
                    <a:lstStyle/>
                    <a:p>
                      <a:pPr>
                        <a:lnSpc>
                          <a:spcPct val="150000"/>
                        </a:lnSpc>
                        <a:spcAft>
                          <a:spcPts val="0"/>
                        </a:spcAft>
                      </a:pPr>
                      <a:r>
                        <a:rPr lang="en-GB" sz="1600" dirty="0">
                          <a:effectLst/>
                        </a:rPr>
                        <a:t>Consideration </a:t>
                      </a:r>
                      <a:endParaRPr lang="en-GB" sz="1600" dirty="0">
                        <a:effectLst/>
                        <a:latin typeface="Calibri"/>
                        <a:ea typeface="Calibri"/>
                        <a:cs typeface="Times New Roman"/>
                      </a:endParaRPr>
                    </a:p>
                  </a:txBody>
                  <a:tcPr marL="68580" marR="68580" marT="0" marB="0"/>
                </a:tc>
                <a:tc>
                  <a:txBody>
                    <a:bodyPr/>
                    <a:lstStyle/>
                    <a:p>
                      <a:pPr>
                        <a:lnSpc>
                          <a:spcPct val="150000"/>
                        </a:lnSpc>
                        <a:spcAft>
                          <a:spcPts val="0"/>
                        </a:spcAft>
                      </a:pPr>
                      <a:r>
                        <a:rPr lang="en-GB" sz="1600" dirty="0">
                          <a:effectLst/>
                        </a:rPr>
                        <a:t>Decision </a:t>
                      </a:r>
                      <a:endParaRPr lang="en-GB" sz="1600" dirty="0">
                        <a:effectLst/>
                        <a:latin typeface="Calibri"/>
                        <a:ea typeface="Calibri"/>
                        <a:cs typeface="Times New Roman"/>
                      </a:endParaRPr>
                    </a:p>
                  </a:txBody>
                  <a:tcPr marL="68580" marR="68580" marT="0" marB="0"/>
                </a:tc>
              </a:tr>
              <a:tr h="1760927">
                <a:tc>
                  <a:txBody>
                    <a:bodyPr/>
                    <a:lstStyle/>
                    <a:p>
                      <a:pPr>
                        <a:lnSpc>
                          <a:spcPct val="150000"/>
                        </a:lnSpc>
                        <a:spcAft>
                          <a:spcPts val="0"/>
                        </a:spcAft>
                      </a:pPr>
                      <a:r>
                        <a:rPr lang="en-GB" sz="1600" b="0" dirty="0">
                          <a:effectLst/>
                        </a:rPr>
                        <a:t>ACS-UK item 80 ‘Being with your spouse / partner’ difficult to categorise for some participants</a:t>
                      </a:r>
                      <a:endParaRPr lang="en-GB" sz="1600" b="0" dirty="0">
                        <a:effectLst/>
                        <a:latin typeface="Calibri"/>
                        <a:ea typeface="Calibri"/>
                        <a:cs typeface="Times New Roman"/>
                      </a:endParaRPr>
                    </a:p>
                  </a:txBody>
                  <a:tcPr marL="68580" marR="68580" marT="0" marB="0"/>
                </a:tc>
                <a:tc>
                  <a:txBody>
                    <a:bodyPr/>
                    <a:lstStyle/>
                    <a:p>
                      <a:pPr>
                        <a:lnSpc>
                          <a:spcPct val="150000"/>
                        </a:lnSpc>
                        <a:spcAft>
                          <a:spcPts val="0"/>
                        </a:spcAft>
                      </a:pPr>
                      <a:r>
                        <a:rPr lang="en-GB" sz="1600" dirty="0">
                          <a:effectLst/>
                        </a:rPr>
                        <a:t>Identified as problematic for participants who had been widowed</a:t>
                      </a:r>
                      <a:endParaRPr lang="en-GB" sz="1600" dirty="0">
                        <a:effectLst/>
                        <a:latin typeface="Calibri"/>
                        <a:ea typeface="Calibri"/>
                        <a:cs typeface="Times New Roman"/>
                      </a:endParaRPr>
                    </a:p>
                  </a:txBody>
                  <a:tcPr marL="68580" marR="68580" marT="0" marB="0"/>
                </a:tc>
                <a:tc>
                  <a:txBody>
                    <a:bodyPr/>
                    <a:lstStyle/>
                    <a:p>
                      <a:pPr>
                        <a:lnSpc>
                          <a:spcPct val="150000"/>
                        </a:lnSpc>
                        <a:spcAft>
                          <a:spcPts val="0"/>
                        </a:spcAft>
                      </a:pPr>
                      <a:r>
                        <a:rPr lang="en-GB" sz="1600" dirty="0">
                          <a:effectLst/>
                        </a:rPr>
                        <a:t>Manual will suggest that therapists could remove this item if they are aware that the client has been widowed, divorced or separated</a:t>
                      </a:r>
                      <a:endParaRPr lang="en-GB" sz="1600" dirty="0">
                        <a:effectLst/>
                        <a:latin typeface="Calibri"/>
                        <a:ea typeface="Calibri"/>
                        <a:cs typeface="Times New Roman"/>
                      </a:endParaRPr>
                    </a:p>
                  </a:txBody>
                  <a:tcPr marL="68580" marR="68580" marT="0" marB="0"/>
                </a:tc>
              </a:tr>
              <a:tr h="2120758">
                <a:tc>
                  <a:txBody>
                    <a:bodyPr/>
                    <a:lstStyle/>
                    <a:p>
                      <a:pPr>
                        <a:lnSpc>
                          <a:spcPct val="150000"/>
                        </a:lnSpc>
                        <a:spcAft>
                          <a:spcPts val="0"/>
                        </a:spcAft>
                      </a:pPr>
                      <a:r>
                        <a:rPr lang="en-GB" sz="1600" b="0" dirty="0">
                          <a:effectLst/>
                        </a:rPr>
                        <a:t>Most difficult aspect of the assessment appeared to be choosing five most important activities</a:t>
                      </a:r>
                      <a:endParaRPr lang="en-GB" sz="1600" b="0" dirty="0">
                        <a:effectLst/>
                        <a:latin typeface="Calibri"/>
                        <a:ea typeface="Calibri"/>
                        <a:cs typeface="Times New Roman"/>
                      </a:endParaRPr>
                    </a:p>
                  </a:txBody>
                  <a:tcPr marL="68580" marR="68580" marT="0" marB="0"/>
                </a:tc>
                <a:tc>
                  <a:txBody>
                    <a:bodyPr/>
                    <a:lstStyle/>
                    <a:p>
                      <a:pPr>
                        <a:lnSpc>
                          <a:spcPct val="150000"/>
                        </a:lnSpc>
                        <a:spcAft>
                          <a:spcPts val="0"/>
                        </a:spcAft>
                      </a:pPr>
                      <a:r>
                        <a:rPr lang="en-GB" sz="1600" dirty="0">
                          <a:effectLst/>
                        </a:rPr>
                        <a:t>ACS-NL (Jong et al., 2012) has four overview cards which show smaller size photographs of all activity items for each domain on one sheet.</a:t>
                      </a:r>
                      <a:endParaRPr lang="en-GB" sz="1600" dirty="0">
                        <a:effectLst/>
                        <a:latin typeface="Calibri"/>
                        <a:ea typeface="Calibri"/>
                        <a:cs typeface="Times New Roman"/>
                      </a:endParaRPr>
                    </a:p>
                  </a:txBody>
                  <a:tcPr marL="68580" marR="68580" marT="0" marB="0"/>
                </a:tc>
                <a:tc>
                  <a:txBody>
                    <a:bodyPr/>
                    <a:lstStyle/>
                    <a:p>
                      <a:pPr>
                        <a:lnSpc>
                          <a:spcPct val="150000"/>
                        </a:lnSpc>
                        <a:spcAft>
                          <a:spcPts val="0"/>
                        </a:spcAft>
                      </a:pPr>
                      <a:r>
                        <a:rPr lang="en-GB" sz="1600" dirty="0">
                          <a:effectLst/>
                        </a:rPr>
                        <a:t>Overview sheets showing all the ACS-UK IADL, LDL, HDL and SC activities have now been produced </a:t>
                      </a:r>
                      <a:endParaRPr lang="en-GB" sz="1600" dirty="0">
                        <a:effectLst/>
                        <a:latin typeface="Calibri"/>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xmlns="" val="1128122665"/>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644650" y="274638"/>
            <a:ext cx="7499350" cy="1143000"/>
          </a:xfrm>
        </p:spPr>
        <p:txBody>
          <a:bodyPr/>
          <a:lstStyle/>
          <a:p>
            <a:r>
              <a:rPr lang="en-GB" dirty="0" smtClean="0"/>
              <a:t>Discussion: </a:t>
            </a:r>
            <a:r>
              <a:rPr lang="en-GB" dirty="0"/>
              <a:t>qualitative findings</a:t>
            </a:r>
          </a:p>
        </p:txBody>
      </p:sp>
      <p:graphicFrame>
        <p:nvGraphicFramePr>
          <p:cNvPr id="4" name="Table 3"/>
          <p:cNvGraphicFramePr>
            <a:graphicFrameLocks noGrp="1"/>
          </p:cNvGraphicFramePr>
          <p:nvPr>
            <p:extLst>
              <p:ext uri="{D42A27DB-BD31-4B8C-83A1-F6EECF244321}">
                <p14:modId xmlns:p14="http://schemas.microsoft.com/office/powerpoint/2010/main" xmlns="" val="2225325045"/>
              </p:ext>
            </p:extLst>
          </p:nvPr>
        </p:nvGraphicFramePr>
        <p:xfrm>
          <a:off x="395536" y="1340769"/>
          <a:ext cx="8610923" cy="4860429"/>
        </p:xfrm>
        <a:graphic>
          <a:graphicData uri="http://schemas.openxmlformats.org/drawingml/2006/table">
            <a:tbl>
              <a:tblPr firstRow="1" firstCol="1" bandRow="1">
                <a:tableStyleId>{5C22544A-7EE6-4342-B048-85BDC9FD1C3A}</a:tableStyleId>
              </a:tblPr>
              <a:tblGrid>
                <a:gridCol w="2770830"/>
                <a:gridCol w="2787443"/>
                <a:gridCol w="3052650"/>
              </a:tblGrid>
              <a:tr h="576063">
                <a:tc>
                  <a:txBody>
                    <a:bodyPr/>
                    <a:lstStyle/>
                    <a:p>
                      <a:pPr>
                        <a:lnSpc>
                          <a:spcPct val="150000"/>
                        </a:lnSpc>
                        <a:spcAft>
                          <a:spcPts val="0"/>
                        </a:spcAft>
                      </a:pPr>
                      <a:r>
                        <a:rPr lang="en-GB" sz="1400" b="1" dirty="0">
                          <a:effectLst/>
                        </a:rPr>
                        <a:t>Feedback from study</a:t>
                      </a:r>
                      <a:endParaRPr lang="en-GB" sz="1400" b="1" dirty="0">
                        <a:effectLst/>
                        <a:latin typeface="Calibri"/>
                        <a:ea typeface="Calibri"/>
                        <a:cs typeface="Times New Roman"/>
                      </a:endParaRPr>
                    </a:p>
                  </a:txBody>
                  <a:tcPr marL="68580" marR="68580" marT="0" marB="0"/>
                </a:tc>
                <a:tc>
                  <a:txBody>
                    <a:bodyPr/>
                    <a:lstStyle/>
                    <a:p>
                      <a:pPr>
                        <a:lnSpc>
                          <a:spcPct val="150000"/>
                        </a:lnSpc>
                        <a:spcAft>
                          <a:spcPts val="0"/>
                        </a:spcAft>
                      </a:pPr>
                      <a:r>
                        <a:rPr lang="en-GB" sz="1400" b="1" dirty="0">
                          <a:effectLst/>
                        </a:rPr>
                        <a:t>Consideration </a:t>
                      </a:r>
                      <a:endParaRPr lang="en-GB" sz="1400" b="1" dirty="0">
                        <a:effectLst/>
                        <a:latin typeface="Calibri"/>
                        <a:ea typeface="Calibri"/>
                        <a:cs typeface="Times New Roman"/>
                      </a:endParaRPr>
                    </a:p>
                  </a:txBody>
                  <a:tcPr marL="68580" marR="68580" marT="0" marB="0"/>
                </a:tc>
                <a:tc>
                  <a:txBody>
                    <a:bodyPr/>
                    <a:lstStyle/>
                    <a:p>
                      <a:pPr>
                        <a:lnSpc>
                          <a:spcPct val="150000"/>
                        </a:lnSpc>
                        <a:spcAft>
                          <a:spcPts val="0"/>
                        </a:spcAft>
                      </a:pPr>
                      <a:r>
                        <a:rPr lang="en-GB" sz="1400" b="1" dirty="0">
                          <a:effectLst/>
                        </a:rPr>
                        <a:t>Decision </a:t>
                      </a:r>
                      <a:endParaRPr lang="en-GB" sz="1400" b="1" dirty="0">
                        <a:effectLst/>
                        <a:latin typeface="Calibri"/>
                        <a:ea typeface="Calibri"/>
                        <a:cs typeface="Times New Roman"/>
                      </a:endParaRPr>
                    </a:p>
                  </a:txBody>
                  <a:tcPr marL="68580" marR="68580" marT="0" marB="0"/>
                </a:tc>
              </a:tr>
              <a:tr h="1315497">
                <a:tc>
                  <a:txBody>
                    <a:bodyPr/>
                    <a:lstStyle/>
                    <a:p>
                      <a:pPr>
                        <a:lnSpc>
                          <a:spcPct val="150000"/>
                        </a:lnSpc>
                        <a:spcAft>
                          <a:spcPts val="0"/>
                        </a:spcAft>
                      </a:pPr>
                      <a:r>
                        <a:rPr lang="en-GB" sz="1400" b="0" dirty="0">
                          <a:effectLst/>
                        </a:rPr>
                        <a:t>Items that cover a number of activities, such as ‘Managing financial matters’, need more clarity </a:t>
                      </a:r>
                      <a:endParaRPr lang="en-GB" sz="1400" b="0" dirty="0">
                        <a:effectLst/>
                        <a:latin typeface="Calibri"/>
                        <a:ea typeface="Calibri"/>
                        <a:cs typeface="Times New Roman"/>
                      </a:endParaRPr>
                    </a:p>
                  </a:txBody>
                  <a:tcPr marL="57877" marR="57877" marT="0" marB="0"/>
                </a:tc>
                <a:tc>
                  <a:txBody>
                    <a:bodyPr/>
                    <a:lstStyle/>
                    <a:p>
                      <a:pPr>
                        <a:lnSpc>
                          <a:spcPct val="150000"/>
                        </a:lnSpc>
                        <a:spcAft>
                          <a:spcPts val="0"/>
                        </a:spcAft>
                      </a:pPr>
                      <a:r>
                        <a:rPr lang="en-GB" sz="1400" dirty="0">
                          <a:effectLst/>
                        </a:rPr>
                        <a:t>Consider having more than one photograph on a card or add some examples in brackets under the activity label </a:t>
                      </a:r>
                      <a:endParaRPr lang="en-GB" sz="1400" dirty="0">
                        <a:effectLst/>
                        <a:latin typeface="Calibri"/>
                        <a:ea typeface="Calibri"/>
                        <a:cs typeface="Times New Roman"/>
                      </a:endParaRPr>
                    </a:p>
                  </a:txBody>
                  <a:tcPr marL="57877" marR="57877" marT="0" marB="0"/>
                </a:tc>
                <a:tc>
                  <a:txBody>
                    <a:bodyPr/>
                    <a:lstStyle/>
                    <a:p>
                      <a:pPr>
                        <a:lnSpc>
                          <a:spcPct val="150000"/>
                        </a:lnSpc>
                        <a:spcAft>
                          <a:spcPts val="0"/>
                        </a:spcAft>
                      </a:pPr>
                      <a:r>
                        <a:rPr lang="en-GB" sz="1400" dirty="0">
                          <a:effectLst/>
                        </a:rPr>
                        <a:t>To review combined activities and add examples</a:t>
                      </a:r>
                      <a:endParaRPr lang="en-GB" sz="1400" dirty="0">
                        <a:effectLst/>
                        <a:latin typeface="Calibri"/>
                        <a:ea typeface="Calibri"/>
                        <a:cs typeface="Times New Roman"/>
                      </a:endParaRPr>
                    </a:p>
                  </a:txBody>
                  <a:tcPr marL="57877" marR="57877" marT="0" marB="0"/>
                </a:tc>
              </a:tr>
              <a:tr h="1653372">
                <a:tc>
                  <a:txBody>
                    <a:bodyPr/>
                    <a:lstStyle/>
                    <a:p>
                      <a:pPr>
                        <a:lnSpc>
                          <a:spcPct val="150000"/>
                        </a:lnSpc>
                        <a:spcAft>
                          <a:spcPts val="0"/>
                        </a:spcAft>
                      </a:pPr>
                      <a:r>
                        <a:rPr lang="en-GB" sz="1400" b="0" dirty="0">
                          <a:effectLst/>
                        </a:rPr>
                        <a:t>Two participants who were under 70 years old commented that most of the people in the photographs appeared quite a bit older than 65 years. </a:t>
                      </a:r>
                      <a:endParaRPr lang="en-GB" sz="1400" b="0" dirty="0">
                        <a:effectLst/>
                        <a:latin typeface="Calibri"/>
                        <a:ea typeface="Calibri"/>
                        <a:cs typeface="Times New Roman"/>
                      </a:endParaRPr>
                    </a:p>
                  </a:txBody>
                  <a:tcPr marL="57877" marR="57877" marT="0" marB="0"/>
                </a:tc>
                <a:tc>
                  <a:txBody>
                    <a:bodyPr/>
                    <a:lstStyle/>
                    <a:p>
                      <a:pPr>
                        <a:lnSpc>
                          <a:spcPct val="150000"/>
                        </a:lnSpc>
                        <a:spcAft>
                          <a:spcPts val="0"/>
                        </a:spcAft>
                      </a:pPr>
                      <a:r>
                        <a:rPr lang="en-GB" sz="1400" dirty="0">
                          <a:effectLst/>
                        </a:rPr>
                        <a:t>As the assessment is for people aged 65 and over it is important that the photographs included are representative of the whole age group.</a:t>
                      </a:r>
                      <a:endParaRPr lang="en-GB" sz="1400" dirty="0">
                        <a:effectLst/>
                        <a:latin typeface="Calibri"/>
                        <a:ea typeface="Calibri"/>
                        <a:cs typeface="Times New Roman"/>
                      </a:endParaRPr>
                    </a:p>
                  </a:txBody>
                  <a:tcPr marL="57877" marR="57877" marT="0" marB="0"/>
                </a:tc>
                <a:tc>
                  <a:txBody>
                    <a:bodyPr/>
                    <a:lstStyle/>
                    <a:p>
                      <a:pPr>
                        <a:lnSpc>
                          <a:spcPct val="150000"/>
                        </a:lnSpc>
                        <a:spcAft>
                          <a:spcPts val="0"/>
                        </a:spcAft>
                      </a:pPr>
                      <a:r>
                        <a:rPr lang="en-GB" sz="1400" dirty="0">
                          <a:effectLst/>
                        </a:rPr>
                        <a:t>Several items have now been re-photographed to show people under 70 completing activities</a:t>
                      </a:r>
                      <a:endParaRPr lang="en-GB" sz="1400" dirty="0">
                        <a:effectLst/>
                        <a:latin typeface="Calibri"/>
                        <a:ea typeface="Calibri"/>
                        <a:cs typeface="Times New Roman"/>
                      </a:endParaRPr>
                    </a:p>
                  </a:txBody>
                  <a:tcPr marL="57877" marR="57877" marT="0" marB="0"/>
                </a:tc>
              </a:tr>
              <a:tr h="1315497">
                <a:tc>
                  <a:txBody>
                    <a:bodyPr/>
                    <a:lstStyle/>
                    <a:p>
                      <a:pPr>
                        <a:lnSpc>
                          <a:spcPct val="150000"/>
                        </a:lnSpc>
                        <a:spcAft>
                          <a:spcPts val="0"/>
                        </a:spcAft>
                      </a:pPr>
                      <a:r>
                        <a:rPr lang="en-GB" sz="1400" b="0" dirty="0">
                          <a:effectLst/>
                        </a:rPr>
                        <a:t>Several participants were unsure of the purpose or had not correctly identified the reason for the assessment</a:t>
                      </a:r>
                      <a:endParaRPr lang="en-GB" sz="1400" b="0" dirty="0">
                        <a:effectLst/>
                        <a:latin typeface="Calibri"/>
                        <a:ea typeface="Calibri"/>
                        <a:cs typeface="Times New Roman"/>
                      </a:endParaRPr>
                    </a:p>
                  </a:txBody>
                  <a:tcPr marL="57877" marR="57877" marT="0" marB="0"/>
                </a:tc>
                <a:tc>
                  <a:txBody>
                    <a:bodyPr/>
                    <a:lstStyle/>
                    <a:p>
                      <a:pPr>
                        <a:lnSpc>
                          <a:spcPct val="150000"/>
                        </a:lnSpc>
                        <a:spcAft>
                          <a:spcPts val="0"/>
                        </a:spcAft>
                      </a:pPr>
                      <a:r>
                        <a:rPr lang="en-GB" sz="1400" dirty="0">
                          <a:effectLst/>
                        </a:rPr>
                        <a:t>It is important that people fully understand the purpose of an assessment</a:t>
                      </a:r>
                      <a:endParaRPr lang="en-GB" sz="1400" dirty="0">
                        <a:effectLst/>
                        <a:latin typeface="Calibri"/>
                        <a:ea typeface="Calibri"/>
                        <a:cs typeface="Times New Roman"/>
                      </a:endParaRPr>
                    </a:p>
                  </a:txBody>
                  <a:tcPr marL="57877" marR="57877" marT="0" marB="0"/>
                </a:tc>
                <a:tc>
                  <a:txBody>
                    <a:bodyPr/>
                    <a:lstStyle/>
                    <a:p>
                      <a:pPr>
                        <a:lnSpc>
                          <a:spcPct val="150000"/>
                        </a:lnSpc>
                        <a:spcAft>
                          <a:spcPts val="0"/>
                        </a:spcAft>
                      </a:pPr>
                      <a:r>
                        <a:rPr lang="en-GB" sz="1400" dirty="0">
                          <a:effectLst/>
                        </a:rPr>
                        <a:t>More detailed guidelines provided in the ACS-UK test manual to instruct therapists how to explain the purpose of the ACS to clients </a:t>
                      </a:r>
                      <a:endParaRPr lang="en-GB" sz="1400" dirty="0">
                        <a:effectLst/>
                        <a:latin typeface="Calibri"/>
                        <a:ea typeface="Calibri"/>
                        <a:cs typeface="Times New Roman"/>
                      </a:endParaRPr>
                    </a:p>
                  </a:txBody>
                  <a:tcPr marL="57877" marR="57877" marT="0" marB="0"/>
                </a:tc>
              </a:tr>
            </a:tbl>
          </a:graphicData>
        </a:graphic>
      </p:graphicFrame>
    </p:spTree>
    <p:extLst>
      <p:ext uri="{BB962C8B-B14F-4D97-AF65-F5344CB8AC3E}">
        <p14:creationId xmlns:p14="http://schemas.microsoft.com/office/powerpoint/2010/main" xmlns="" val="715900590"/>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9218" name="Picture 2" descr="e78820c5-a761-4264-9e4e-1d3ffc01c450@yorksj"/>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251520" y="141714"/>
            <a:ext cx="8759668" cy="656975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Oval 1"/>
          <p:cNvSpPr/>
          <p:nvPr/>
        </p:nvSpPr>
        <p:spPr>
          <a:xfrm>
            <a:off x="6444208" y="836712"/>
            <a:ext cx="2566980" cy="14401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Example of a re-photographed activity</a:t>
            </a:r>
            <a:endParaRPr lang="en-GB" dirty="0"/>
          </a:p>
        </p:txBody>
      </p:sp>
    </p:spTree>
    <p:extLst>
      <p:ext uri="{BB962C8B-B14F-4D97-AF65-F5344CB8AC3E}">
        <p14:creationId xmlns:p14="http://schemas.microsoft.com/office/powerpoint/2010/main" xmlns="" val="418003248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solidFill>
                  <a:srgbClr val="0070C0"/>
                </a:solidFill>
              </a:rPr>
              <a:t>Occupational therapy </a:t>
            </a:r>
            <a:br>
              <a:rPr lang="en-GB" b="1" dirty="0" smtClean="0">
                <a:solidFill>
                  <a:srgbClr val="0070C0"/>
                </a:solidFill>
              </a:rPr>
            </a:br>
            <a:r>
              <a:rPr lang="en-GB" b="1" dirty="0" smtClean="0">
                <a:solidFill>
                  <a:srgbClr val="0070C0"/>
                </a:solidFill>
              </a:rPr>
              <a:t>and participation</a:t>
            </a:r>
            <a:endParaRPr lang="en-US" b="1" dirty="0">
              <a:solidFill>
                <a:srgbClr val="0070C0"/>
              </a:solidFill>
            </a:endParaRPr>
          </a:p>
        </p:txBody>
      </p:sp>
      <p:sp>
        <p:nvSpPr>
          <p:cNvPr id="3" name="Content Placeholder 2"/>
          <p:cNvSpPr>
            <a:spLocks noGrp="1"/>
          </p:cNvSpPr>
          <p:nvPr>
            <p:ph idx="1"/>
          </p:nvPr>
        </p:nvSpPr>
        <p:spPr>
          <a:xfrm>
            <a:off x="977346" y="1600200"/>
            <a:ext cx="7709454" cy="4781128"/>
          </a:xfrm>
        </p:spPr>
        <p:txBody>
          <a:bodyPr>
            <a:normAutofit fontScale="62500" lnSpcReduction="20000"/>
          </a:bodyPr>
          <a:lstStyle/>
          <a:p>
            <a:pPr>
              <a:lnSpc>
                <a:spcPct val="120000"/>
              </a:lnSpc>
            </a:pPr>
            <a:r>
              <a:rPr lang="en-GB" dirty="0"/>
              <a:t>Occupational therapists can make important contributions to both prevention and remediation services for older people through enabling participation in meaningful occupations </a:t>
            </a:r>
            <a:r>
              <a:rPr lang="en-GB" sz="2900" dirty="0"/>
              <a:t>(Clark et al., 2011</a:t>
            </a:r>
            <a:r>
              <a:rPr lang="en-GB" sz="2900" dirty="0" smtClean="0"/>
              <a:t>) </a:t>
            </a:r>
          </a:p>
          <a:p>
            <a:pPr>
              <a:lnSpc>
                <a:spcPct val="120000"/>
              </a:lnSpc>
            </a:pPr>
            <a:r>
              <a:rPr lang="en-GB" dirty="0"/>
              <a:t>F</a:t>
            </a:r>
            <a:r>
              <a:rPr lang="en-GB" dirty="0" smtClean="0"/>
              <a:t>urther </a:t>
            </a:r>
            <a:r>
              <a:rPr lang="en-GB" dirty="0"/>
              <a:t>research is required to increase understanding of the factors that facilitate participation and evaluate occupational therapy interventions that are directed at increasing participation </a:t>
            </a:r>
            <a:r>
              <a:rPr lang="en-GB" sz="2900" dirty="0"/>
              <a:t>(Law, 2013</a:t>
            </a:r>
            <a:r>
              <a:rPr lang="en-GB" sz="2900" dirty="0" smtClean="0"/>
              <a:t>)</a:t>
            </a:r>
          </a:p>
          <a:p>
            <a:pPr>
              <a:lnSpc>
                <a:spcPct val="120000"/>
              </a:lnSpc>
            </a:pPr>
            <a:r>
              <a:rPr lang="en-GB" dirty="0" smtClean="0"/>
              <a:t>This </a:t>
            </a:r>
            <a:r>
              <a:rPr lang="en-GB" dirty="0"/>
              <a:t>is a particular issue </a:t>
            </a:r>
            <a:r>
              <a:rPr lang="en-GB" dirty="0" smtClean="0"/>
              <a:t>for: </a:t>
            </a:r>
            <a:r>
              <a:rPr lang="en-GB" dirty="0"/>
              <a:t>older populations with stroke </a:t>
            </a:r>
            <a:r>
              <a:rPr lang="en-GB" sz="2900" dirty="0"/>
              <a:t>(Spitzer, Tse, Baum &amp; Carey, 2011) </a:t>
            </a:r>
            <a:r>
              <a:rPr lang="en-GB" dirty="0"/>
              <a:t>and mental health problems </a:t>
            </a:r>
            <a:r>
              <a:rPr lang="en-GB" sz="2900" dirty="0"/>
              <a:t>(Bannigan &amp; Laver-Fawcett, 2011</a:t>
            </a:r>
            <a:r>
              <a:rPr lang="en-GB" sz="2900" dirty="0" smtClean="0"/>
              <a:t>)</a:t>
            </a:r>
          </a:p>
          <a:p>
            <a:pPr>
              <a:lnSpc>
                <a:spcPct val="120000"/>
              </a:lnSpc>
            </a:pPr>
            <a:r>
              <a:rPr lang="en-GB" dirty="0" smtClean="0"/>
              <a:t>Reliable </a:t>
            </a:r>
            <a:r>
              <a:rPr lang="en-GB" dirty="0"/>
              <a:t>and valid measures of older people’s activity participation are essential for such </a:t>
            </a:r>
            <a:r>
              <a:rPr lang="en-GB" dirty="0" smtClean="0"/>
              <a:t>research</a:t>
            </a:r>
          </a:p>
          <a:p>
            <a:pPr>
              <a:lnSpc>
                <a:spcPct val="120000"/>
              </a:lnSpc>
            </a:pPr>
            <a:r>
              <a:rPr lang="en-GB" dirty="0" smtClean="0"/>
              <a:t>The </a:t>
            </a:r>
            <a:r>
              <a:rPr lang="en-GB" dirty="0"/>
              <a:t>Activity Card Sort </a:t>
            </a:r>
            <a:r>
              <a:rPr lang="en-GB" sz="2900" dirty="0"/>
              <a:t>(ACS; Baum &amp; Edwards, 2008) </a:t>
            </a:r>
            <a:r>
              <a:rPr lang="en-GB" dirty="0"/>
              <a:t>is recognised internationally as a useful self-report measure of participation for clinical practice and research </a:t>
            </a:r>
            <a:r>
              <a:rPr lang="en-GB" sz="2900" dirty="0"/>
              <a:t>(e.g., Eriksson, et al., 2011</a:t>
            </a:r>
            <a:r>
              <a:rPr lang="en-GB" sz="2900" dirty="0" smtClean="0"/>
              <a:t>)</a:t>
            </a:r>
            <a:endParaRPr lang="en-US" sz="2900" dirty="0"/>
          </a:p>
        </p:txBody>
      </p:sp>
      <p:pic>
        <p:nvPicPr>
          <p:cNvPr id="9219" name="Picture 3" descr="S:\Health and Life Sciences\Research\Individual staff folders\Alison LF\ACS\10_07_11 - ACS Photography Session 2\023.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236296" y="404664"/>
            <a:ext cx="1595669" cy="1196752"/>
          </a:xfrm>
          <a:prstGeom prst="rect">
            <a:avLst/>
          </a:prstGeom>
          <a:noFill/>
          <a:ln w="25400">
            <a:solidFill>
              <a:schemeClr val="tx1"/>
            </a:solidFill>
          </a:ln>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0029147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xmlns="" val="1943658130"/>
              </p:ext>
            </p:extLst>
          </p:nvPr>
        </p:nvGraphicFramePr>
        <p:xfrm>
          <a:off x="395537" y="116632"/>
          <a:ext cx="8466908" cy="6494511"/>
        </p:xfrm>
        <a:graphic>
          <a:graphicData uri="http://schemas.openxmlformats.org/drawingml/2006/table">
            <a:tbl>
              <a:tblPr firstRow="1" firstCol="1" bandRow="1">
                <a:tableStyleId>{5C22544A-7EE6-4342-B048-85BDC9FD1C3A}</a:tableStyleId>
              </a:tblPr>
              <a:tblGrid>
                <a:gridCol w="2871000"/>
                <a:gridCol w="2670895"/>
                <a:gridCol w="2925013"/>
              </a:tblGrid>
              <a:tr h="1008111">
                <a:tc>
                  <a:txBody>
                    <a:bodyPr/>
                    <a:lstStyle/>
                    <a:p>
                      <a:pPr>
                        <a:lnSpc>
                          <a:spcPct val="150000"/>
                        </a:lnSpc>
                        <a:spcAft>
                          <a:spcPts val="0"/>
                        </a:spcAft>
                      </a:pPr>
                      <a:r>
                        <a:rPr lang="en-GB" sz="1600" b="1" dirty="0">
                          <a:effectLst/>
                        </a:rPr>
                        <a:t>Feedback from study</a:t>
                      </a:r>
                      <a:endParaRPr lang="en-GB" sz="1600" b="1" dirty="0">
                        <a:effectLst/>
                        <a:latin typeface="Calibri"/>
                        <a:ea typeface="Calibri"/>
                        <a:cs typeface="Times New Roman"/>
                      </a:endParaRPr>
                    </a:p>
                  </a:txBody>
                  <a:tcPr marL="68580" marR="68580" marT="0" marB="0"/>
                </a:tc>
                <a:tc>
                  <a:txBody>
                    <a:bodyPr/>
                    <a:lstStyle/>
                    <a:p>
                      <a:pPr>
                        <a:lnSpc>
                          <a:spcPct val="150000"/>
                        </a:lnSpc>
                        <a:spcAft>
                          <a:spcPts val="0"/>
                        </a:spcAft>
                      </a:pPr>
                      <a:r>
                        <a:rPr lang="en-GB" sz="1600" b="1" dirty="0">
                          <a:effectLst/>
                        </a:rPr>
                        <a:t>Consideration </a:t>
                      </a:r>
                      <a:endParaRPr lang="en-GB" sz="1600" b="1" dirty="0">
                        <a:effectLst/>
                        <a:latin typeface="Calibri"/>
                        <a:ea typeface="Calibri"/>
                        <a:cs typeface="Times New Roman"/>
                      </a:endParaRPr>
                    </a:p>
                  </a:txBody>
                  <a:tcPr marL="68580" marR="68580" marT="0" marB="0"/>
                </a:tc>
                <a:tc>
                  <a:txBody>
                    <a:bodyPr/>
                    <a:lstStyle/>
                    <a:p>
                      <a:pPr>
                        <a:lnSpc>
                          <a:spcPct val="150000"/>
                        </a:lnSpc>
                        <a:spcAft>
                          <a:spcPts val="0"/>
                        </a:spcAft>
                      </a:pPr>
                      <a:r>
                        <a:rPr lang="en-GB" sz="1600" b="1" dirty="0">
                          <a:effectLst/>
                        </a:rPr>
                        <a:t>Decision </a:t>
                      </a:r>
                      <a:endParaRPr lang="en-GB" sz="1600" b="1" dirty="0">
                        <a:effectLst/>
                        <a:latin typeface="Calibri"/>
                        <a:ea typeface="Calibri"/>
                        <a:cs typeface="Times New Roman"/>
                      </a:endParaRPr>
                    </a:p>
                  </a:txBody>
                  <a:tcPr marL="68580" marR="68580" marT="0" marB="0"/>
                </a:tc>
              </a:tr>
              <a:tr h="1206134">
                <a:tc>
                  <a:txBody>
                    <a:bodyPr/>
                    <a:lstStyle/>
                    <a:p>
                      <a:pPr>
                        <a:lnSpc>
                          <a:spcPct val="150000"/>
                        </a:lnSpc>
                        <a:spcAft>
                          <a:spcPts val="0"/>
                        </a:spcAft>
                      </a:pPr>
                      <a:r>
                        <a:rPr lang="en-GB" sz="1600" b="0" dirty="0">
                          <a:effectLst/>
                        </a:rPr>
                        <a:t>Add an item for sleeping </a:t>
                      </a:r>
                      <a:endParaRPr lang="en-GB" sz="1600" b="0" dirty="0" smtClean="0">
                        <a:effectLst/>
                      </a:endParaRPr>
                    </a:p>
                    <a:p>
                      <a:pPr>
                        <a:lnSpc>
                          <a:spcPct val="150000"/>
                        </a:lnSpc>
                        <a:spcAft>
                          <a:spcPts val="0"/>
                        </a:spcAft>
                      </a:pPr>
                      <a:r>
                        <a:rPr lang="en-GB" sz="1600" b="0" dirty="0" smtClean="0">
                          <a:effectLst/>
                        </a:rPr>
                        <a:t>(</a:t>
                      </a:r>
                      <a:r>
                        <a:rPr lang="en-GB" sz="1600" b="0" dirty="0">
                          <a:effectLst/>
                        </a:rPr>
                        <a:t>n = 1)</a:t>
                      </a:r>
                      <a:endParaRPr lang="en-GB" sz="1600" b="0" dirty="0">
                        <a:effectLst/>
                        <a:latin typeface="Calibri"/>
                        <a:ea typeface="Calibri"/>
                        <a:cs typeface="Times New Roman"/>
                      </a:endParaRPr>
                    </a:p>
                  </a:txBody>
                  <a:tcPr marL="57877" marR="57877" marT="0" marB="0"/>
                </a:tc>
                <a:tc>
                  <a:txBody>
                    <a:bodyPr/>
                    <a:lstStyle/>
                    <a:p>
                      <a:pPr>
                        <a:lnSpc>
                          <a:spcPct val="150000"/>
                        </a:lnSpc>
                        <a:spcAft>
                          <a:spcPts val="0"/>
                        </a:spcAft>
                      </a:pPr>
                      <a:r>
                        <a:rPr lang="en-GB" sz="1600" dirty="0">
                          <a:effectLst/>
                        </a:rPr>
                        <a:t>The ACS-UK item 15 ‘Taking a rest’ shows someone sitting on a sofa with her eyes closed</a:t>
                      </a:r>
                      <a:r>
                        <a:rPr lang="en-GB" sz="1600" dirty="0" smtClean="0">
                          <a:effectLst/>
                        </a:rPr>
                        <a:t>.</a:t>
                      </a:r>
                    </a:p>
                    <a:p>
                      <a:pPr>
                        <a:lnSpc>
                          <a:spcPct val="150000"/>
                        </a:lnSpc>
                        <a:spcAft>
                          <a:spcPts val="0"/>
                        </a:spcAft>
                      </a:pPr>
                      <a:r>
                        <a:rPr lang="en-GB" sz="1600" dirty="0" smtClean="0">
                          <a:effectLst/>
                        </a:rPr>
                        <a:t>Literature review – sleeping as an occupation</a:t>
                      </a:r>
                      <a:endParaRPr lang="en-GB" sz="1600" dirty="0">
                        <a:effectLst/>
                      </a:endParaRPr>
                    </a:p>
                    <a:p>
                      <a:pPr>
                        <a:lnSpc>
                          <a:spcPct val="150000"/>
                        </a:lnSpc>
                        <a:spcAft>
                          <a:spcPts val="0"/>
                        </a:spcAft>
                      </a:pPr>
                      <a:r>
                        <a:rPr lang="en-GB" sz="1600" dirty="0">
                          <a:effectLst/>
                        </a:rPr>
                        <a:t> </a:t>
                      </a:r>
                      <a:endParaRPr lang="en-GB" sz="1600" dirty="0">
                        <a:effectLst/>
                        <a:latin typeface="Calibri"/>
                        <a:ea typeface="Calibri"/>
                        <a:cs typeface="Times New Roman"/>
                      </a:endParaRPr>
                    </a:p>
                  </a:txBody>
                  <a:tcPr marL="57877" marR="57877" marT="0" marB="0"/>
                </a:tc>
                <a:tc>
                  <a:txBody>
                    <a:bodyPr/>
                    <a:lstStyle/>
                    <a:p>
                      <a:pPr>
                        <a:lnSpc>
                          <a:spcPct val="150000"/>
                        </a:lnSpc>
                        <a:spcAft>
                          <a:spcPts val="0"/>
                        </a:spcAft>
                      </a:pPr>
                      <a:r>
                        <a:rPr lang="en-GB" sz="1600" dirty="0" smtClean="0">
                          <a:effectLst/>
                          <a:latin typeface="Calibri"/>
                          <a:ea typeface="Calibri"/>
                          <a:cs typeface="Times New Roman"/>
                        </a:rPr>
                        <a:t>Item for ‘Sleeping’</a:t>
                      </a:r>
                      <a:r>
                        <a:rPr lang="en-GB" sz="1600" baseline="0" dirty="0" smtClean="0">
                          <a:effectLst/>
                          <a:latin typeface="Calibri"/>
                          <a:ea typeface="Calibri"/>
                          <a:cs typeface="Times New Roman"/>
                        </a:rPr>
                        <a:t> to be added</a:t>
                      </a:r>
                      <a:endParaRPr lang="en-GB" sz="1600" dirty="0">
                        <a:effectLst/>
                        <a:latin typeface="Calibri"/>
                        <a:ea typeface="Calibri"/>
                        <a:cs typeface="Times New Roman"/>
                      </a:endParaRPr>
                    </a:p>
                  </a:txBody>
                  <a:tcPr marL="57877" marR="57877" marT="0" marB="0"/>
                </a:tc>
              </a:tr>
              <a:tr h="1206134">
                <a:tc>
                  <a:txBody>
                    <a:bodyPr/>
                    <a:lstStyle/>
                    <a:p>
                      <a:pPr>
                        <a:lnSpc>
                          <a:spcPct val="150000"/>
                        </a:lnSpc>
                        <a:spcAft>
                          <a:spcPts val="0"/>
                        </a:spcAft>
                      </a:pPr>
                      <a:r>
                        <a:rPr lang="en-GB" sz="1600" b="0" dirty="0">
                          <a:effectLst/>
                        </a:rPr>
                        <a:t>Add an item to represent volunteering with people  </a:t>
                      </a:r>
                      <a:endParaRPr lang="en-GB" sz="1600" b="0" dirty="0" smtClean="0">
                        <a:effectLst/>
                      </a:endParaRPr>
                    </a:p>
                    <a:p>
                      <a:pPr>
                        <a:lnSpc>
                          <a:spcPct val="150000"/>
                        </a:lnSpc>
                        <a:spcAft>
                          <a:spcPts val="0"/>
                        </a:spcAft>
                      </a:pPr>
                      <a:r>
                        <a:rPr lang="en-GB" sz="1600" b="0" dirty="0" smtClean="0">
                          <a:effectLst/>
                        </a:rPr>
                        <a:t>(</a:t>
                      </a:r>
                      <a:r>
                        <a:rPr lang="en-GB" sz="1600" b="0" dirty="0">
                          <a:effectLst/>
                        </a:rPr>
                        <a:t>n = 1) to show an active role of volunteering such as working with children or adults</a:t>
                      </a:r>
                      <a:endParaRPr lang="en-GB" sz="1600" b="0" dirty="0">
                        <a:effectLst/>
                        <a:latin typeface="Calibri"/>
                        <a:ea typeface="Calibri"/>
                        <a:cs typeface="Times New Roman"/>
                      </a:endParaRPr>
                    </a:p>
                  </a:txBody>
                  <a:tcPr marL="57877" marR="57877" marT="0" marB="0"/>
                </a:tc>
                <a:tc>
                  <a:txBody>
                    <a:bodyPr/>
                    <a:lstStyle/>
                    <a:p>
                      <a:pPr>
                        <a:lnSpc>
                          <a:spcPct val="150000"/>
                        </a:lnSpc>
                        <a:spcAft>
                          <a:spcPts val="0"/>
                        </a:spcAft>
                      </a:pPr>
                      <a:r>
                        <a:rPr lang="en-GB" sz="1600" dirty="0">
                          <a:effectLst/>
                        </a:rPr>
                        <a:t>ACS-UK item 78 ‘Volunteer Work’ can include a wider range of volunteering activities </a:t>
                      </a:r>
                      <a:endParaRPr lang="en-GB" sz="1600" dirty="0">
                        <a:effectLst/>
                        <a:latin typeface="Calibri"/>
                        <a:ea typeface="Calibri"/>
                        <a:cs typeface="Times New Roman"/>
                      </a:endParaRPr>
                    </a:p>
                  </a:txBody>
                  <a:tcPr marL="57877" marR="57877" marT="0" marB="0"/>
                </a:tc>
                <a:tc>
                  <a:txBody>
                    <a:bodyPr/>
                    <a:lstStyle/>
                    <a:p>
                      <a:pPr>
                        <a:lnSpc>
                          <a:spcPct val="150000"/>
                        </a:lnSpc>
                        <a:spcAft>
                          <a:spcPts val="0"/>
                        </a:spcAft>
                      </a:pPr>
                      <a:r>
                        <a:rPr lang="en-GB" sz="1600" dirty="0">
                          <a:effectLst/>
                        </a:rPr>
                        <a:t>Further written examples in brackets will be added to item 78</a:t>
                      </a:r>
                    </a:p>
                    <a:p>
                      <a:pPr>
                        <a:lnSpc>
                          <a:spcPct val="150000"/>
                        </a:lnSpc>
                        <a:spcAft>
                          <a:spcPts val="0"/>
                        </a:spcAft>
                      </a:pPr>
                      <a:r>
                        <a:rPr lang="en-GB" sz="1600" dirty="0">
                          <a:effectLst/>
                        </a:rPr>
                        <a:t> </a:t>
                      </a:r>
                      <a:endParaRPr lang="en-GB" sz="1600" dirty="0">
                        <a:effectLst/>
                        <a:latin typeface="Calibri"/>
                        <a:ea typeface="Calibri"/>
                        <a:cs typeface="Times New Roman"/>
                      </a:endParaRPr>
                    </a:p>
                  </a:txBody>
                  <a:tcPr marL="57877" marR="57877" marT="0" marB="0"/>
                </a:tc>
              </a:tr>
              <a:tr h="1206134">
                <a:tc>
                  <a:txBody>
                    <a:bodyPr/>
                    <a:lstStyle/>
                    <a:p>
                      <a:pPr>
                        <a:lnSpc>
                          <a:spcPct val="150000"/>
                        </a:lnSpc>
                        <a:spcAft>
                          <a:spcPts val="0"/>
                        </a:spcAft>
                      </a:pPr>
                      <a:r>
                        <a:rPr lang="en-GB" sz="1600" b="0" dirty="0">
                          <a:effectLst/>
                          <a:latin typeface="Calibri"/>
                          <a:ea typeface="Calibri"/>
                          <a:cs typeface="Times New Roman"/>
                        </a:rPr>
                        <a:t>Add item for ‘playing an instrument’ (n = 1)</a:t>
                      </a:r>
                    </a:p>
                  </a:txBody>
                  <a:tcPr marL="68580" marR="68580" marT="0" marB="0"/>
                </a:tc>
                <a:tc>
                  <a:txBody>
                    <a:bodyPr/>
                    <a:lstStyle/>
                    <a:p>
                      <a:pPr>
                        <a:lnSpc>
                          <a:spcPct val="150000"/>
                        </a:lnSpc>
                        <a:spcAft>
                          <a:spcPts val="0"/>
                        </a:spcAft>
                      </a:pPr>
                      <a:r>
                        <a:rPr lang="en-GB" sz="1600" dirty="0">
                          <a:effectLst/>
                          <a:latin typeface="Calibri"/>
                          <a:ea typeface="Calibri"/>
                          <a:cs typeface="Times New Roman"/>
                        </a:rPr>
                        <a:t>Playing instrument had not met the cut-off level for inclusion during content validity study</a:t>
                      </a:r>
                    </a:p>
                  </a:txBody>
                  <a:tcPr marL="68580" marR="68580" marT="0" marB="0"/>
                </a:tc>
                <a:tc>
                  <a:txBody>
                    <a:bodyPr/>
                    <a:lstStyle/>
                    <a:p>
                      <a:pPr>
                        <a:lnSpc>
                          <a:spcPct val="150000"/>
                        </a:lnSpc>
                        <a:spcAft>
                          <a:spcPts val="0"/>
                        </a:spcAft>
                      </a:pPr>
                      <a:r>
                        <a:rPr lang="en-GB" sz="1600" dirty="0" smtClean="0">
                          <a:effectLst/>
                          <a:latin typeface="Calibri"/>
                          <a:ea typeface="Calibri"/>
                          <a:cs typeface="Times New Roman"/>
                        </a:rPr>
                        <a:t>If the person mentions playing a n instrument</a:t>
                      </a:r>
                      <a:r>
                        <a:rPr lang="en-GB" sz="1600" baseline="0" dirty="0" smtClean="0">
                          <a:effectLst/>
                          <a:latin typeface="Calibri"/>
                          <a:ea typeface="Calibri"/>
                          <a:cs typeface="Times New Roman"/>
                        </a:rPr>
                        <a:t> this can be added as an ‘other’ activity</a:t>
                      </a:r>
                      <a:endParaRPr lang="en-GB" sz="1600" dirty="0">
                        <a:effectLst/>
                        <a:latin typeface="Calibri"/>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xmlns="" val="2676546391"/>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8194" name="Picture 2" descr="34c56914-bd18-4328-8331-7a625bf4a9fc@yorksj"/>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67544" y="18085"/>
            <a:ext cx="4916574" cy="65554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TextBox 2"/>
          <p:cNvSpPr txBox="1"/>
          <p:nvPr/>
        </p:nvSpPr>
        <p:spPr>
          <a:xfrm>
            <a:off x="5652120" y="1468735"/>
            <a:ext cx="3367845" cy="2031325"/>
          </a:xfrm>
          <a:prstGeom prst="rect">
            <a:avLst/>
          </a:prstGeom>
          <a:noFill/>
        </p:spPr>
        <p:txBody>
          <a:bodyPr wrap="none" rtlCol="0">
            <a:spAutoFit/>
          </a:bodyPr>
          <a:lstStyle/>
          <a:p>
            <a:r>
              <a:rPr lang="en-GB" dirty="0"/>
              <a:t>Further written examples in </a:t>
            </a:r>
            <a:endParaRPr lang="en-GB" dirty="0" smtClean="0"/>
          </a:p>
          <a:p>
            <a:r>
              <a:rPr lang="en-GB" dirty="0" smtClean="0"/>
              <a:t>brackets have been added </a:t>
            </a:r>
          </a:p>
          <a:p>
            <a:r>
              <a:rPr lang="en-GB" dirty="0" smtClean="0"/>
              <a:t>for several ACS-UK items</a:t>
            </a:r>
          </a:p>
          <a:p>
            <a:endParaRPr lang="en-GB" dirty="0"/>
          </a:p>
          <a:p>
            <a:r>
              <a:rPr lang="en-GB" dirty="0" smtClean="0"/>
              <a:t>This is an example of additional </a:t>
            </a:r>
          </a:p>
          <a:p>
            <a:r>
              <a:rPr lang="en-GB" dirty="0" smtClean="0"/>
              <a:t>descriptions for:</a:t>
            </a:r>
          </a:p>
          <a:p>
            <a:r>
              <a:rPr lang="en-GB" dirty="0" smtClean="0"/>
              <a:t>Taking Care of Pets (ACS-UK 13) </a:t>
            </a:r>
            <a:endParaRPr lang="en-GB" dirty="0"/>
          </a:p>
        </p:txBody>
      </p:sp>
    </p:spTree>
    <p:extLst>
      <p:ext uri="{BB962C8B-B14F-4D97-AF65-F5344CB8AC3E}">
        <p14:creationId xmlns:p14="http://schemas.microsoft.com/office/powerpoint/2010/main" xmlns="" val="4143425930"/>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xmlns="" val="3517687864"/>
              </p:ext>
            </p:extLst>
          </p:nvPr>
        </p:nvGraphicFramePr>
        <p:xfrm>
          <a:off x="683568" y="1484784"/>
          <a:ext cx="8250883" cy="5169646"/>
        </p:xfrm>
        <a:graphic>
          <a:graphicData uri="http://schemas.openxmlformats.org/drawingml/2006/table">
            <a:tbl>
              <a:tblPr firstRow="1" firstCol="1" bandRow="1">
                <a:tableStyleId>{5C22544A-7EE6-4342-B048-85BDC9FD1C3A}</a:tableStyleId>
              </a:tblPr>
              <a:tblGrid>
                <a:gridCol w="2654976"/>
                <a:gridCol w="2670895"/>
                <a:gridCol w="2925012"/>
              </a:tblGrid>
              <a:tr h="864323">
                <a:tc>
                  <a:txBody>
                    <a:bodyPr/>
                    <a:lstStyle/>
                    <a:p>
                      <a:pPr>
                        <a:lnSpc>
                          <a:spcPct val="150000"/>
                        </a:lnSpc>
                        <a:spcAft>
                          <a:spcPts val="0"/>
                        </a:spcAft>
                      </a:pPr>
                      <a:r>
                        <a:rPr lang="en-GB" sz="1600" b="1" dirty="0">
                          <a:effectLst/>
                        </a:rPr>
                        <a:t>Feedback from study</a:t>
                      </a:r>
                      <a:endParaRPr lang="en-GB" sz="1600" b="1" dirty="0">
                        <a:effectLst/>
                        <a:latin typeface="Calibri"/>
                        <a:ea typeface="Calibri"/>
                        <a:cs typeface="Times New Roman"/>
                      </a:endParaRPr>
                    </a:p>
                  </a:txBody>
                  <a:tcPr marL="68580" marR="68580" marT="0" marB="0"/>
                </a:tc>
                <a:tc>
                  <a:txBody>
                    <a:bodyPr/>
                    <a:lstStyle/>
                    <a:p>
                      <a:pPr>
                        <a:lnSpc>
                          <a:spcPct val="150000"/>
                        </a:lnSpc>
                        <a:spcAft>
                          <a:spcPts val="0"/>
                        </a:spcAft>
                      </a:pPr>
                      <a:r>
                        <a:rPr lang="en-GB" sz="1600" b="1" dirty="0">
                          <a:effectLst/>
                        </a:rPr>
                        <a:t>Consideration </a:t>
                      </a:r>
                      <a:endParaRPr lang="en-GB" sz="1600" b="1" dirty="0">
                        <a:effectLst/>
                        <a:latin typeface="Calibri"/>
                        <a:ea typeface="Calibri"/>
                        <a:cs typeface="Times New Roman"/>
                      </a:endParaRPr>
                    </a:p>
                  </a:txBody>
                  <a:tcPr marL="68580" marR="68580" marT="0" marB="0"/>
                </a:tc>
                <a:tc>
                  <a:txBody>
                    <a:bodyPr/>
                    <a:lstStyle/>
                    <a:p>
                      <a:pPr>
                        <a:lnSpc>
                          <a:spcPct val="150000"/>
                        </a:lnSpc>
                        <a:spcAft>
                          <a:spcPts val="0"/>
                        </a:spcAft>
                      </a:pPr>
                      <a:r>
                        <a:rPr lang="en-GB" sz="1600" b="1" dirty="0">
                          <a:effectLst/>
                        </a:rPr>
                        <a:t>Decision </a:t>
                      </a:r>
                      <a:endParaRPr lang="en-GB" sz="1600" b="1" dirty="0">
                        <a:effectLst/>
                        <a:latin typeface="Calibri"/>
                        <a:ea typeface="Calibri"/>
                        <a:cs typeface="Times New Roman"/>
                      </a:endParaRPr>
                    </a:p>
                  </a:txBody>
                  <a:tcPr marL="68580" marR="68580" marT="0" marB="0"/>
                </a:tc>
              </a:tr>
              <a:tr h="2352219">
                <a:tc>
                  <a:txBody>
                    <a:bodyPr/>
                    <a:lstStyle/>
                    <a:p>
                      <a:pPr>
                        <a:lnSpc>
                          <a:spcPct val="150000"/>
                        </a:lnSpc>
                        <a:spcAft>
                          <a:spcPts val="0"/>
                        </a:spcAft>
                      </a:pPr>
                      <a:r>
                        <a:rPr lang="en-GB" sz="1600" b="0" dirty="0">
                          <a:effectLst/>
                        </a:rPr>
                        <a:t>Add an item for doing jigsaw puzzles (n = 2)</a:t>
                      </a:r>
                      <a:endParaRPr lang="en-GB" sz="1600" b="0" dirty="0">
                        <a:effectLst/>
                        <a:latin typeface="Calibri"/>
                        <a:ea typeface="Calibri"/>
                        <a:cs typeface="Times New Roman"/>
                      </a:endParaRPr>
                    </a:p>
                  </a:txBody>
                  <a:tcPr marL="57877" marR="57877" marT="0" marB="0"/>
                </a:tc>
                <a:tc>
                  <a:txBody>
                    <a:bodyPr/>
                    <a:lstStyle/>
                    <a:p>
                      <a:pPr>
                        <a:lnSpc>
                          <a:spcPct val="150000"/>
                        </a:lnSpc>
                        <a:spcAft>
                          <a:spcPts val="0"/>
                        </a:spcAft>
                      </a:pPr>
                      <a:r>
                        <a:rPr lang="en-GB" sz="1600" dirty="0">
                          <a:effectLst/>
                        </a:rPr>
                        <a:t>In content validity study ‘Putting together puzzles’ had mean frequency above the cut-off during Round 1.  But had been combined: item 32 ‘Doing Puzzles / Crosswords’ </a:t>
                      </a:r>
                      <a:endParaRPr lang="en-GB" sz="1600" dirty="0">
                        <a:effectLst/>
                        <a:latin typeface="Calibri"/>
                        <a:ea typeface="Calibri"/>
                        <a:cs typeface="Times New Roman"/>
                      </a:endParaRPr>
                    </a:p>
                  </a:txBody>
                  <a:tcPr marL="57877" marR="57877" marT="0" marB="0"/>
                </a:tc>
                <a:tc>
                  <a:txBody>
                    <a:bodyPr/>
                    <a:lstStyle/>
                    <a:p>
                      <a:pPr>
                        <a:lnSpc>
                          <a:spcPct val="150000"/>
                        </a:lnSpc>
                        <a:spcAft>
                          <a:spcPts val="0"/>
                        </a:spcAft>
                      </a:pPr>
                      <a:r>
                        <a:rPr lang="en-GB" sz="1600" dirty="0">
                          <a:effectLst/>
                        </a:rPr>
                        <a:t>New item ‘Doing Jigsaws’ has been added as ACS-UK item in the Low Demand Leisure domain.</a:t>
                      </a:r>
                      <a:endParaRPr lang="en-GB" sz="1600" dirty="0">
                        <a:effectLst/>
                        <a:latin typeface="Calibri"/>
                        <a:ea typeface="Calibri"/>
                        <a:cs typeface="Times New Roman"/>
                      </a:endParaRPr>
                    </a:p>
                  </a:txBody>
                  <a:tcPr marL="57877" marR="57877" marT="0" marB="0"/>
                </a:tc>
              </a:tr>
              <a:tr h="1953104">
                <a:tc>
                  <a:txBody>
                    <a:bodyPr/>
                    <a:lstStyle/>
                    <a:p>
                      <a:pPr>
                        <a:lnSpc>
                          <a:spcPct val="150000"/>
                        </a:lnSpc>
                        <a:spcAft>
                          <a:spcPts val="0"/>
                        </a:spcAft>
                      </a:pPr>
                      <a:r>
                        <a:rPr lang="en-GB" sz="1600" b="0" dirty="0">
                          <a:effectLst/>
                        </a:rPr>
                        <a:t>Football was not included (n = 1); playing or watching football?</a:t>
                      </a:r>
                      <a:endParaRPr lang="en-GB" sz="1600" b="0" dirty="0">
                        <a:effectLst/>
                        <a:latin typeface="Calibri"/>
                        <a:ea typeface="Calibri"/>
                        <a:cs typeface="Times New Roman"/>
                      </a:endParaRPr>
                    </a:p>
                  </a:txBody>
                  <a:tcPr marL="57877" marR="57877" marT="0" marB="0"/>
                </a:tc>
                <a:tc>
                  <a:txBody>
                    <a:bodyPr/>
                    <a:lstStyle/>
                    <a:p>
                      <a:pPr>
                        <a:lnSpc>
                          <a:spcPct val="150000"/>
                        </a:lnSpc>
                        <a:spcAft>
                          <a:spcPts val="0"/>
                        </a:spcAft>
                      </a:pPr>
                      <a:r>
                        <a:rPr lang="en-GB" sz="1600" dirty="0">
                          <a:effectLst/>
                        </a:rPr>
                        <a:t>Item 30 ‘Going to watch a sports event’ and item 62 ‘Exercising’</a:t>
                      </a:r>
                      <a:endParaRPr lang="en-GB" sz="1600" dirty="0">
                        <a:effectLst/>
                        <a:latin typeface="Calibri"/>
                        <a:ea typeface="Calibri"/>
                        <a:cs typeface="Times New Roman"/>
                      </a:endParaRPr>
                    </a:p>
                  </a:txBody>
                  <a:tcPr marL="57877" marR="57877" marT="0" marB="0"/>
                </a:tc>
                <a:tc>
                  <a:txBody>
                    <a:bodyPr/>
                    <a:lstStyle/>
                    <a:p>
                      <a:pPr>
                        <a:lnSpc>
                          <a:spcPct val="150000"/>
                        </a:lnSpc>
                        <a:spcAft>
                          <a:spcPts val="0"/>
                        </a:spcAft>
                      </a:pPr>
                      <a:r>
                        <a:rPr lang="en-GB" sz="1600" dirty="0">
                          <a:effectLst/>
                        </a:rPr>
                        <a:t>Further written examples in brackets will be added to item 62. Do people perceive participating in team games, such as football, as ‘exercise’?</a:t>
                      </a:r>
                      <a:endParaRPr lang="en-GB" sz="1600" dirty="0">
                        <a:effectLst/>
                        <a:latin typeface="Calibri"/>
                        <a:ea typeface="Calibri"/>
                        <a:cs typeface="Times New Roman"/>
                      </a:endParaRPr>
                    </a:p>
                  </a:txBody>
                  <a:tcPr marL="57877" marR="57877" marT="0" marB="0"/>
                </a:tc>
              </a:tr>
            </a:tbl>
          </a:graphicData>
        </a:graphic>
      </p:graphicFrame>
      <p:sp>
        <p:nvSpPr>
          <p:cNvPr id="3" name="Title 2"/>
          <p:cNvSpPr>
            <a:spLocks noGrp="1"/>
          </p:cNvSpPr>
          <p:nvPr>
            <p:ph type="title"/>
          </p:nvPr>
        </p:nvSpPr>
        <p:spPr/>
        <p:txBody>
          <a:bodyPr/>
          <a:lstStyle/>
          <a:p>
            <a:r>
              <a:rPr lang="en-GB" dirty="0"/>
              <a:t>Discussion: qualitative findings</a:t>
            </a:r>
          </a:p>
        </p:txBody>
      </p:sp>
      <p:sp>
        <p:nvSpPr>
          <p:cNvPr id="4" name="Content Placeholder 3"/>
          <p:cNvSpPr>
            <a:spLocks noGrp="1"/>
          </p:cNvSpPr>
          <p:nvPr>
            <p:ph idx="1"/>
          </p:nvPr>
        </p:nvSpPr>
        <p:spPr/>
        <p:txBody>
          <a:bodyPr/>
          <a:lstStyle/>
          <a:p>
            <a:endParaRPr lang="en-GB" dirty="0">
              <a:latin typeface="Calibri"/>
              <a:ea typeface="Calibri"/>
              <a:cs typeface="Times New Roman"/>
            </a:endParaRPr>
          </a:p>
          <a:p>
            <a:endParaRPr lang="en-GB" dirty="0"/>
          </a:p>
        </p:txBody>
      </p:sp>
    </p:spTree>
    <p:extLst>
      <p:ext uri="{BB962C8B-B14F-4D97-AF65-F5344CB8AC3E}">
        <p14:creationId xmlns:p14="http://schemas.microsoft.com/office/powerpoint/2010/main" xmlns="" val="197926414"/>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274638"/>
            <a:ext cx="8538152" cy="1143000"/>
          </a:xfrm>
        </p:spPr>
        <p:txBody>
          <a:bodyPr>
            <a:normAutofit/>
          </a:bodyPr>
          <a:lstStyle/>
          <a:p>
            <a:pPr algn="ctr"/>
            <a:r>
              <a:rPr lang="en-GB" sz="3200" b="1" dirty="0" smtClean="0">
                <a:effectLst/>
              </a:rPr>
              <a:t>Qualitative findings: Summary </a:t>
            </a:r>
            <a:r>
              <a:rPr lang="en-GB" sz="3200" b="1" dirty="0">
                <a:effectLst/>
              </a:rPr>
              <a:t>of data for time taken to score the </a:t>
            </a:r>
            <a:r>
              <a:rPr lang="en-GB" sz="3200" b="1" dirty="0" smtClean="0">
                <a:effectLst/>
              </a:rPr>
              <a:t>ACS-UK</a:t>
            </a:r>
            <a:endParaRPr lang="en-GB" sz="32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2215804661"/>
              </p:ext>
            </p:extLst>
          </p:nvPr>
        </p:nvGraphicFramePr>
        <p:xfrm>
          <a:off x="395536" y="1412776"/>
          <a:ext cx="7776864" cy="4800600"/>
        </p:xfrm>
        <a:graphic>
          <a:graphicData uri="http://schemas.openxmlformats.org/drawingml/2006/table">
            <a:tbl>
              <a:tblPr firstRow="1" firstCol="1" bandRow="1">
                <a:tableStyleId>{5C22544A-7EE6-4342-B048-85BDC9FD1C3A}</a:tableStyleId>
              </a:tblPr>
              <a:tblGrid>
                <a:gridCol w="1944216"/>
                <a:gridCol w="2376264"/>
                <a:gridCol w="1656184"/>
                <a:gridCol w="1800200"/>
              </a:tblGrid>
              <a:tr h="1200150">
                <a:tc>
                  <a:txBody>
                    <a:bodyPr/>
                    <a:lstStyle/>
                    <a:p>
                      <a:pPr algn="ctr">
                        <a:lnSpc>
                          <a:spcPct val="200000"/>
                        </a:lnSpc>
                        <a:spcAft>
                          <a:spcPts val="0"/>
                        </a:spcAft>
                      </a:pPr>
                      <a:r>
                        <a:rPr lang="en-GB" sz="1400" dirty="0">
                          <a:effectLst/>
                        </a:rPr>
                        <a:t>Sample</a:t>
                      </a:r>
                      <a:endParaRPr lang="en-GB" sz="1400" dirty="0">
                        <a:effectLst/>
                        <a:latin typeface="Times New Roman"/>
                        <a:ea typeface="Times New Roman"/>
                      </a:endParaRPr>
                    </a:p>
                  </a:txBody>
                  <a:tcPr marL="56257" marR="56257" marT="0" marB="0"/>
                </a:tc>
                <a:tc>
                  <a:txBody>
                    <a:bodyPr/>
                    <a:lstStyle/>
                    <a:p>
                      <a:pPr algn="ctr">
                        <a:lnSpc>
                          <a:spcPct val="200000"/>
                        </a:lnSpc>
                        <a:spcAft>
                          <a:spcPts val="0"/>
                        </a:spcAft>
                      </a:pPr>
                      <a:r>
                        <a:rPr lang="en-GB" sz="1400" dirty="0">
                          <a:effectLst/>
                        </a:rPr>
                        <a:t>Range </a:t>
                      </a:r>
                      <a:r>
                        <a:rPr lang="en-GB" sz="1400" dirty="0" smtClean="0">
                          <a:effectLst/>
                        </a:rPr>
                        <a:t>in</a:t>
                      </a:r>
                      <a:r>
                        <a:rPr lang="en-GB" sz="1400" baseline="0" dirty="0" smtClean="0">
                          <a:effectLst/>
                        </a:rPr>
                        <a:t> </a:t>
                      </a:r>
                      <a:r>
                        <a:rPr lang="en-GB" sz="1400" dirty="0" smtClean="0">
                          <a:effectLst/>
                        </a:rPr>
                        <a:t>seconds</a:t>
                      </a:r>
                      <a:endParaRPr lang="en-GB" sz="1400" dirty="0">
                        <a:effectLst/>
                      </a:endParaRPr>
                    </a:p>
                    <a:p>
                      <a:pPr algn="ctr">
                        <a:lnSpc>
                          <a:spcPct val="200000"/>
                        </a:lnSpc>
                        <a:spcAft>
                          <a:spcPts val="0"/>
                        </a:spcAft>
                      </a:pPr>
                      <a:r>
                        <a:rPr lang="en-GB" sz="1400" dirty="0">
                          <a:effectLst/>
                        </a:rPr>
                        <a:t>(minutes and seconds)</a:t>
                      </a:r>
                      <a:endParaRPr lang="en-GB" sz="1400" dirty="0">
                        <a:effectLst/>
                        <a:latin typeface="Times New Roman"/>
                        <a:ea typeface="Times New Roman"/>
                      </a:endParaRPr>
                    </a:p>
                  </a:txBody>
                  <a:tcPr marL="56257" marR="56257" marT="0" marB="0"/>
                </a:tc>
                <a:tc>
                  <a:txBody>
                    <a:bodyPr/>
                    <a:lstStyle/>
                    <a:p>
                      <a:pPr algn="ctr">
                        <a:lnSpc>
                          <a:spcPct val="200000"/>
                        </a:lnSpc>
                        <a:spcAft>
                          <a:spcPts val="0"/>
                        </a:spcAft>
                      </a:pPr>
                      <a:r>
                        <a:rPr lang="en-GB" sz="1400" dirty="0" smtClean="0">
                          <a:effectLst/>
                        </a:rPr>
                        <a:t>Mean in </a:t>
                      </a:r>
                      <a:r>
                        <a:rPr lang="en-GB" sz="1400" dirty="0">
                          <a:effectLst/>
                        </a:rPr>
                        <a:t>seconds</a:t>
                      </a:r>
                    </a:p>
                    <a:p>
                      <a:pPr algn="ctr">
                        <a:lnSpc>
                          <a:spcPct val="200000"/>
                        </a:lnSpc>
                        <a:spcAft>
                          <a:spcPts val="0"/>
                        </a:spcAft>
                      </a:pPr>
                      <a:r>
                        <a:rPr lang="en-GB" sz="1400" dirty="0">
                          <a:effectLst/>
                        </a:rPr>
                        <a:t>(</a:t>
                      </a:r>
                      <a:r>
                        <a:rPr lang="en-GB" sz="1400" dirty="0" smtClean="0">
                          <a:effectLst/>
                        </a:rPr>
                        <a:t>mins </a:t>
                      </a:r>
                      <a:r>
                        <a:rPr lang="en-GB" sz="1400" dirty="0">
                          <a:effectLst/>
                        </a:rPr>
                        <a:t>and </a:t>
                      </a:r>
                      <a:r>
                        <a:rPr lang="en-GB" sz="1400" dirty="0" smtClean="0">
                          <a:effectLst/>
                        </a:rPr>
                        <a:t>secs</a:t>
                      </a:r>
                      <a:r>
                        <a:rPr lang="en-GB" sz="1400" dirty="0">
                          <a:effectLst/>
                        </a:rPr>
                        <a:t>)</a:t>
                      </a:r>
                      <a:endParaRPr lang="en-GB" sz="1400" dirty="0">
                        <a:effectLst/>
                        <a:latin typeface="Times New Roman"/>
                        <a:ea typeface="Times New Roman"/>
                      </a:endParaRPr>
                    </a:p>
                  </a:txBody>
                  <a:tcPr marL="56257" marR="56257" marT="0" marB="0"/>
                </a:tc>
                <a:tc>
                  <a:txBody>
                    <a:bodyPr/>
                    <a:lstStyle/>
                    <a:p>
                      <a:pPr algn="ctr">
                        <a:lnSpc>
                          <a:spcPct val="200000"/>
                        </a:lnSpc>
                        <a:spcAft>
                          <a:spcPts val="0"/>
                        </a:spcAft>
                      </a:pPr>
                      <a:r>
                        <a:rPr lang="en-GB" sz="1400" dirty="0">
                          <a:effectLst/>
                        </a:rPr>
                        <a:t>Standard deviation</a:t>
                      </a:r>
                    </a:p>
                    <a:p>
                      <a:pPr algn="ctr">
                        <a:lnSpc>
                          <a:spcPct val="200000"/>
                        </a:lnSpc>
                        <a:spcAft>
                          <a:spcPts val="0"/>
                        </a:spcAft>
                      </a:pPr>
                      <a:r>
                        <a:rPr lang="en-GB" sz="1400" dirty="0">
                          <a:effectLst/>
                        </a:rPr>
                        <a:t>(seconds)</a:t>
                      </a:r>
                      <a:endParaRPr lang="en-GB" sz="1400" dirty="0">
                        <a:effectLst/>
                        <a:latin typeface="Times New Roman"/>
                        <a:ea typeface="Times New Roman"/>
                      </a:endParaRPr>
                    </a:p>
                  </a:txBody>
                  <a:tcPr marL="56257" marR="56257" marT="0" marB="0"/>
                </a:tc>
              </a:tr>
              <a:tr h="1200150">
                <a:tc>
                  <a:txBody>
                    <a:bodyPr/>
                    <a:lstStyle/>
                    <a:p>
                      <a:pPr algn="ctr">
                        <a:lnSpc>
                          <a:spcPct val="200000"/>
                        </a:lnSpc>
                        <a:spcAft>
                          <a:spcPts val="0"/>
                        </a:spcAft>
                      </a:pPr>
                      <a:r>
                        <a:rPr lang="en-GB" sz="1400" dirty="0">
                          <a:effectLst/>
                        </a:rPr>
                        <a:t>Sample 1 (n = 16)</a:t>
                      </a:r>
                      <a:endParaRPr lang="en-GB" sz="1400" dirty="0">
                        <a:effectLst/>
                        <a:latin typeface="Times New Roman"/>
                        <a:ea typeface="Times New Roman"/>
                      </a:endParaRPr>
                    </a:p>
                  </a:txBody>
                  <a:tcPr marL="56257" marR="56257" marT="0" marB="0"/>
                </a:tc>
                <a:tc>
                  <a:txBody>
                    <a:bodyPr/>
                    <a:lstStyle/>
                    <a:p>
                      <a:pPr algn="ctr">
                        <a:lnSpc>
                          <a:spcPct val="200000"/>
                        </a:lnSpc>
                        <a:spcAft>
                          <a:spcPts val="0"/>
                        </a:spcAft>
                      </a:pPr>
                      <a:r>
                        <a:rPr lang="en-GB" sz="1400" dirty="0">
                          <a:effectLst/>
                        </a:rPr>
                        <a:t>208-368</a:t>
                      </a:r>
                    </a:p>
                    <a:p>
                      <a:pPr algn="ctr">
                        <a:lnSpc>
                          <a:spcPct val="200000"/>
                        </a:lnSpc>
                        <a:spcAft>
                          <a:spcPts val="0"/>
                        </a:spcAft>
                      </a:pPr>
                      <a:r>
                        <a:rPr lang="en-GB" sz="1400" dirty="0" smtClean="0">
                          <a:effectLst/>
                        </a:rPr>
                        <a:t>(</a:t>
                      </a:r>
                      <a:r>
                        <a:rPr lang="en-GB" sz="1400" dirty="0">
                          <a:effectLst/>
                        </a:rPr>
                        <a:t>3 m 28 s – </a:t>
                      </a:r>
                      <a:r>
                        <a:rPr lang="en-GB" sz="1400" dirty="0" smtClean="0">
                          <a:effectLst/>
                        </a:rPr>
                        <a:t>6 </a:t>
                      </a:r>
                      <a:r>
                        <a:rPr lang="en-GB" sz="1400" dirty="0">
                          <a:effectLst/>
                        </a:rPr>
                        <a:t>m 8 s)</a:t>
                      </a:r>
                      <a:endParaRPr lang="en-GB" sz="1400" dirty="0">
                        <a:effectLst/>
                        <a:latin typeface="Times New Roman"/>
                        <a:ea typeface="Times New Roman"/>
                      </a:endParaRPr>
                    </a:p>
                  </a:txBody>
                  <a:tcPr marL="56257" marR="56257" marT="0" marB="0"/>
                </a:tc>
                <a:tc>
                  <a:txBody>
                    <a:bodyPr/>
                    <a:lstStyle/>
                    <a:p>
                      <a:pPr algn="ctr">
                        <a:lnSpc>
                          <a:spcPct val="200000"/>
                        </a:lnSpc>
                        <a:spcAft>
                          <a:spcPts val="0"/>
                        </a:spcAft>
                      </a:pPr>
                      <a:r>
                        <a:rPr lang="en-GB" sz="1400" dirty="0">
                          <a:effectLst/>
                        </a:rPr>
                        <a:t>277</a:t>
                      </a:r>
                    </a:p>
                    <a:p>
                      <a:pPr algn="ctr">
                        <a:lnSpc>
                          <a:spcPct val="200000"/>
                        </a:lnSpc>
                        <a:spcAft>
                          <a:spcPts val="0"/>
                        </a:spcAft>
                      </a:pPr>
                      <a:r>
                        <a:rPr lang="en-GB" sz="1400" dirty="0">
                          <a:effectLst/>
                        </a:rPr>
                        <a:t> </a:t>
                      </a:r>
                      <a:r>
                        <a:rPr lang="en-GB" sz="1400" dirty="0" smtClean="0">
                          <a:effectLst/>
                        </a:rPr>
                        <a:t>(</a:t>
                      </a:r>
                      <a:r>
                        <a:rPr lang="en-GB" sz="1400" dirty="0">
                          <a:effectLst/>
                        </a:rPr>
                        <a:t>4 m 37 s)</a:t>
                      </a:r>
                      <a:endParaRPr lang="en-GB" sz="1400" dirty="0">
                        <a:effectLst/>
                        <a:latin typeface="Times New Roman"/>
                        <a:ea typeface="Times New Roman"/>
                      </a:endParaRPr>
                    </a:p>
                  </a:txBody>
                  <a:tcPr marL="56257" marR="56257" marT="0" marB="0"/>
                </a:tc>
                <a:tc>
                  <a:txBody>
                    <a:bodyPr/>
                    <a:lstStyle/>
                    <a:p>
                      <a:pPr algn="ctr">
                        <a:lnSpc>
                          <a:spcPct val="200000"/>
                        </a:lnSpc>
                        <a:spcAft>
                          <a:spcPts val="0"/>
                        </a:spcAft>
                      </a:pPr>
                      <a:r>
                        <a:rPr lang="en-GB" sz="1400" dirty="0">
                          <a:effectLst/>
                        </a:rPr>
                        <a:t>47</a:t>
                      </a:r>
                      <a:endParaRPr lang="en-GB" sz="1400" dirty="0">
                        <a:effectLst/>
                        <a:latin typeface="Times New Roman"/>
                        <a:ea typeface="Times New Roman"/>
                      </a:endParaRPr>
                    </a:p>
                  </a:txBody>
                  <a:tcPr marL="56257" marR="56257" marT="0" marB="0"/>
                </a:tc>
              </a:tr>
              <a:tr h="1200150">
                <a:tc>
                  <a:txBody>
                    <a:bodyPr/>
                    <a:lstStyle/>
                    <a:p>
                      <a:pPr algn="ctr">
                        <a:lnSpc>
                          <a:spcPct val="200000"/>
                        </a:lnSpc>
                        <a:spcAft>
                          <a:spcPts val="0"/>
                        </a:spcAft>
                      </a:pPr>
                      <a:r>
                        <a:rPr lang="en-GB" sz="1400" dirty="0">
                          <a:effectLst/>
                        </a:rPr>
                        <a:t>Sample 2 (n = 11)</a:t>
                      </a:r>
                      <a:endParaRPr lang="en-GB" sz="1400" dirty="0">
                        <a:effectLst/>
                        <a:latin typeface="Times New Roman"/>
                        <a:ea typeface="Times New Roman"/>
                      </a:endParaRPr>
                    </a:p>
                  </a:txBody>
                  <a:tcPr marL="56257" marR="56257" marT="0" marB="0"/>
                </a:tc>
                <a:tc>
                  <a:txBody>
                    <a:bodyPr/>
                    <a:lstStyle/>
                    <a:p>
                      <a:pPr algn="ctr">
                        <a:lnSpc>
                          <a:spcPct val="200000"/>
                        </a:lnSpc>
                        <a:spcAft>
                          <a:spcPts val="0"/>
                        </a:spcAft>
                      </a:pPr>
                      <a:r>
                        <a:rPr lang="en-GB" sz="1400" dirty="0">
                          <a:effectLst/>
                        </a:rPr>
                        <a:t>255-415</a:t>
                      </a:r>
                    </a:p>
                    <a:p>
                      <a:pPr algn="ctr">
                        <a:lnSpc>
                          <a:spcPct val="200000"/>
                        </a:lnSpc>
                        <a:spcAft>
                          <a:spcPts val="0"/>
                        </a:spcAft>
                      </a:pPr>
                      <a:r>
                        <a:rPr lang="en-GB" sz="1400" dirty="0" smtClean="0">
                          <a:effectLst/>
                        </a:rPr>
                        <a:t>(</a:t>
                      </a:r>
                      <a:r>
                        <a:rPr lang="en-GB" sz="1400" dirty="0">
                          <a:effectLst/>
                        </a:rPr>
                        <a:t>4 m 15 s – </a:t>
                      </a:r>
                      <a:r>
                        <a:rPr lang="en-GB" sz="1400" dirty="0" smtClean="0">
                          <a:effectLst/>
                        </a:rPr>
                        <a:t> 6 </a:t>
                      </a:r>
                      <a:r>
                        <a:rPr lang="en-GB" sz="1400" dirty="0">
                          <a:effectLst/>
                        </a:rPr>
                        <a:t>m 55 s)</a:t>
                      </a:r>
                      <a:endParaRPr lang="en-GB" sz="1400" dirty="0">
                        <a:effectLst/>
                        <a:latin typeface="Times New Roman"/>
                        <a:ea typeface="Times New Roman"/>
                      </a:endParaRPr>
                    </a:p>
                  </a:txBody>
                  <a:tcPr marL="56257" marR="56257" marT="0" marB="0"/>
                </a:tc>
                <a:tc>
                  <a:txBody>
                    <a:bodyPr/>
                    <a:lstStyle/>
                    <a:p>
                      <a:pPr algn="ctr">
                        <a:lnSpc>
                          <a:spcPct val="200000"/>
                        </a:lnSpc>
                        <a:spcAft>
                          <a:spcPts val="0"/>
                        </a:spcAft>
                      </a:pPr>
                      <a:r>
                        <a:rPr lang="en-GB" sz="1400" dirty="0">
                          <a:effectLst/>
                        </a:rPr>
                        <a:t>310</a:t>
                      </a:r>
                    </a:p>
                    <a:p>
                      <a:pPr algn="ctr">
                        <a:lnSpc>
                          <a:spcPct val="200000"/>
                        </a:lnSpc>
                        <a:spcAft>
                          <a:spcPts val="0"/>
                        </a:spcAft>
                      </a:pPr>
                      <a:r>
                        <a:rPr lang="en-GB" sz="1400" dirty="0" smtClean="0">
                          <a:effectLst/>
                        </a:rPr>
                        <a:t>(</a:t>
                      </a:r>
                      <a:r>
                        <a:rPr lang="en-GB" sz="1400" dirty="0">
                          <a:effectLst/>
                        </a:rPr>
                        <a:t>5 m 10 s)</a:t>
                      </a:r>
                      <a:endParaRPr lang="en-GB" sz="1400" dirty="0">
                        <a:effectLst/>
                        <a:latin typeface="Times New Roman"/>
                        <a:ea typeface="Times New Roman"/>
                      </a:endParaRPr>
                    </a:p>
                  </a:txBody>
                  <a:tcPr marL="56257" marR="56257" marT="0" marB="0"/>
                </a:tc>
                <a:tc>
                  <a:txBody>
                    <a:bodyPr/>
                    <a:lstStyle/>
                    <a:p>
                      <a:pPr algn="ctr">
                        <a:lnSpc>
                          <a:spcPct val="200000"/>
                        </a:lnSpc>
                        <a:spcAft>
                          <a:spcPts val="0"/>
                        </a:spcAft>
                      </a:pPr>
                      <a:r>
                        <a:rPr lang="en-GB" sz="1400" dirty="0">
                          <a:effectLst/>
                        </a:rPr>
                        <a:t>50</a:t>
                      </a:r>
                      <a:endParaRPr lang="en-GB" sz="1400" dirty="0">
                        <a:effectLst/>
                        <a:latin typeface="Times New Roman"/>
                        <a:ea typeface="Times New Roman"/>
                      </a:endParaRPr>
                    </a:p>
                  </a:txBody>
                  <a:tcPr marL="56257" marR="56257" marT="0" marB="0"/>
                </a:tc>
              </a:tr>
              <a:tr h="1200150">
                <a:tc>
                  <a:txBody>
                    <a:bodyPr/>
                    <a:lstStyle/>
                    <a:p>
                      <a:pPr algn="ctr">
                        <a:lnSpc>
                          <a:spcPct val="200000"/>
                        </a:lnSpc>
                        <a:spcAft>
                          <a:spcPts val="0"/>
                        </a:spcAft>
                      </a:pPr>
                      <a:r>
                        <a:rPr lang="en-GB" sz="1400" dirty="0">
                          <a:effectLst/>
                        </a:rPr>
                        <a:t>Combined sample </a:t>
                      </a:r>
                      <a:endParaRPr lang="en-GB" sz="1400" dirty="0" smtClean="0">
                        <a:effectLst/>
                      </a:endParaRPr>
                    </a:p>
                    <a:p>
                      <a:pPr algn="ctr">
                        <a:lnSpc>
                          <a:spcPct val="200000"/>
                        </a:lnSpc>
                        <a:spcAft>
                          <a:spcPts val="0"/>
                        </a:spcAft>
                      </a:pPr>
                      <a:r>
                        <a:rPr lang="en-GB" sz="1400" dirty="0" smtClean="0">
                          <a:effectLst/>
                        </a:rPr>
                        <a:t>(</a:t>
                      </a:r>
                      <a:r>
                        <a:rPr lang="en-GB" sz="1400" dirty="0">
                          <a:effectLst/>
                        </a:rPr>
                        <a:t>N = 27)</a:t>
                      </a:r>
                      <a:endParaRPr lang="en-GB" sz="1400" dirty="0">
                        <a:effectLst/>
                        <a:latin typeface="Times New Roman"/>
                        <a:ea typeface="Times New Roman"/>
                      </a:endParaRPr>
                    </a:p>
                  </a:txBody>
                  <a:tcPr marL="56257" marR="56257" marT="0" marB="0"/>
                </a:tc>
                <a:tc>
                  <a:txBody>
                    <a:bodyPr/>
                    <a:lstStyle/>
                    <a:p>
                      <a:pPr algn="ctr">
                        <a:lnSpc>
                          <a:spcPct val="200000"/>
                        </a:lnSpc>
                        <a:spcAft>
                          <a:spcPts val="0"/>
                        </a:spcAft>
                      </a:pPr>
                      <a:r>
                        <a:rPr lang="en-GB" sz="1400" dirty="0">
                          <a:effectLst/>
                        </a:rPr>
                        <a:t>208-415</a:t>
                      </a:r>
                    </a:p>
                    <a:p>
                      <a:pPr algn="ctr">
                        <a:lnSpc>
                          <a:spcPct val="200000"/>
                        </a:lnSpc>
                        <a:spcAft>
                          <a:spcPts val="0"/>
                        </a:spcAft>
                      </a:pPr>
                      <a:r>
                        <a:rPr lang="en-GB" sz="1400" dirty="0" smtClean="0">
                          <a:effectLst/>
                        </a:rPr>
                        <a:t>(</a:t>
                      </a:r>
                      <a:r>
                        <a:rPr lang="en-GB" sz="1400" dirty="0">
                          <a:effectLst/>
                        </a:rPr>
                        <a:t>3 m 28 s </a:t>
                      </a:r>
                      <a:r>
                        <a:rPr lang="en-GB" sz="1400" dirty="0" smtClean="0">
                          <a:effectLst/>
                        </a:rPr>
                        <a:t>– 6 </a:t>
                      </a:r>
                      <a:r>
                        <a:rPr lang="en-GB" sz="1400" dirty="0">
                          <a:effectLst/>
                        </a:rPr>
                        <a:t>m 55 s)</a:t>
                      </a:r>
                      <a:endParaRPr lang="en-GB" sz="1400" dirty="0">
                        <a:effectLst/>
                        <a:latin typeface="Times New Roman"/>
                        <a:ea typeface="Times New Roman"/>
                      </a:endParaRPr>
                    </a:p>
                  </a:txBody>
                  <a:tcPr marL="56257" marR="56257" marT="0" marB="0"/>
                </a:tc>
                <a:tc>
                  <a:txBody>
                    <a:bodyPr/>
                    <a:lstStyle/>
                    <a:p>
                      <a:pPr algn="ctr">
                        <a:lnSpc>
                          <a:spcPct val="200000"/>
                        </a:lnSpc>
                        <a:spcAft>
                          <a:spcPts val="0"/>
                        </a:spcAft>
                      </a:pPr>
                      <a:r>
                        <a:rPr lang="en-GB" sz="1400" dirty="0">
                          <a:effectLst/>
                        </a:rPr>
                        <a:t>290</a:t>
                      </a:r>
                    </a:p>
                    <a:p>
                      <a:pPr algn="ctr">
                        <a:lnSpc>
                          <a:spcPct val="200000"/>
                        </a:lnSpc>
                        <a:spcAft>
                          <a:spcPts val="0"/>
                        </a:spcAft>
                      </a:pPr>
                      <a:r>
                        <a:rPr lang="en-GB" sz="1400" dirty="0" smtClean="0">
                          <a:effectLst/>
                        </a:rPr>
                        <a:t>(</a:t>
                      </a:r>
                      <a:r>
                        <a:rPr lang="en-GB" sz="1400" dirty="0">
                          <a:effectLst/>
                        </a:rPr>
                        <a:t>4 m 50 s)</a:t>
                      </a:r>
                      <a:endParaRPr lang="en-GB" sz="1400" dirty="0">
                        <a:effectLst/>
                        <a:latin typeface="Times New Roman"/>
                        <a:ea typeface="Times New Roman"/>
                      </a:endParaRPr>
                    </a:p>
                  </a:txBody>
                  <a:tcPr marL="56257" marR="56257" marT="0" marB="0"/>
                </a:tc>
                <a:tc>
                  <a:txBody>
                    <a:bodyPr/>
                    <a:lstStyle/>
                    <a:p>
                      <a:pPr algn="ctr">
                        <a:lnSpc>
                          <a:spcPct val="200000"/>
                        </a:lnSpc>
                        <a:spcAft>
                          <a:spcPts val="0"/>
                        </a:spcAft>
                      </a:pPr>
                      <a:r>
                        <a:rPr lang="en-GB" sz="1400" dirty="0">
                          <a:effectLst/>
                        </a:rPr>
                        <a:t>50</a:t>
                      </a:r>
                      <a:endParaRPr lang="en-GB" sz="1400" dirty="0">
                        <a:effectLst/>
                        <a:latin typeface="Times New Roman"/>
                        <a:ea typeface="Times New Roman"/>
                      </a:endParaRPr>
                    </a:p>
                  </a:txBody>
                  <a:tcPr marL="56257" marR="56257" marT="0" marB="0"/>
                </a:tc>
              </a:tr>
            </a:tbl>
          </a:graphicData>
        </a:graphic>
      </p:graphicFrame>
    </p:spTree>
    <p:extLst>
      <p:ext uri="{BB962C8B-B14F-4D97-AF65-F5344CB8AC3E}">
        <p14:creationId xmlns:p14="http://schemas.microsoft.com/office/powerpoint/2010/main" xmlns="" val="1355481029"/>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b="1" dirty="0">
                <a:effectLst/>
              </a:rPr>
              <a:t>Table 2: Summary of data for time taken to administer the ACS-UK </a:t>
            </a:r>
            <a:endParaRPr lang="en-GB" sz="32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1995275160"/>
              </p:ext>
            </p:extLst>
          </p:nvPr>
        </p:nvGraphicFramePr>
        <p:xfrm>
          <a:off x="899592" y="2385060"/>
          <a:ext cx="7776864" cy="3413760"/>
        </p:xfrm>
        <a:graphic>
          <a:graphicData uri="http://schemas.openxmlformats.org/drawingml/2006/table">
            <a:tbl>
              <a:tblPr firstRow="1" firstCol="1" bandRow="1">
                <a:tableStyleId>{5C22544A-7EE6-4342-B048-85BDC9FD1C3A}</a:tableStyleId>
              </a:tblPr>
              <a:tblGrid>
                <a:gridCol w="1943953"/>
                <a:gridCol w="1943953"/>
                <a:gridCol w="1943953"/>
                <a:gridCol w="1945005"/>
              </a:tblGrid>
              <a:tr h="0">
                <a:tc>
                  <a:txBody>
                    <a:bodyPr/>
                    <a:lstStyle/>
                    <a:p>
                      <a:pPr algn="ctr">
                        <a:lnSpc>
                          <a:spcPct val="200000"/>
                        </a:lnSpc>
                        <a:spcAft>
                          <a:spcPts val="0"/>
                        </a:spcAft>
                      </a:pPr>
                      <a:r>
                        <a:rPr lang="en-GB" sz="1600" dirty="0">
                          <a:effectLst/>
                        </a:rPr>
                        <a:t>Sample</a:t>
                      </a:r>
                      <a:endParaRPr lang="en-GB" sz="1600" dirty="0">
                        <a:effectLst/>
                        <a:latin typeface="Times New Roman"/>
                        <a:ea typeface="Times New Roman"/>
                      </a:endParaRPr>
                    </a:p>
                  </a:txBody>
                  <a:tcPr marL="68580" marR="68580" marT="0" marB="0"/>
                </a:tc>
                <a:tc>
                  <a:txBody>
                    <a:bodyPr/>
                    <a:lstStyle/>
                    <a:p>
                      <a:pPr algn="ctr">
                        <a:lnSpc>
                          <a:spcPct val="200000"/>
                        </a:lnSpc>
                        <a:spcAft>
                          <a:spcPts val="0"/>
                        </a:spcAft>
                      </a:pPr>
                      <a:r>
                        <a:rPr lang="en-GB" sz="1600" dirty="0">
                          <a:effectLst/>
                        </a:rPr>
                        <a:t>Range in seconds</a:t>
                      </a:r>
                    </a:p>
                    <a:p>
                      <a:pPr algn="ctr">
                        <a:lnSpc>
                          <a:spcPct val="200000"/>
                        </a:lnSpc>
                        <a:spcAft>
                          <a:spcPts val="0"/>
                        </a:spcAft>
                      </a:pPr>
                      <a:r>
                        <a:rPr lang="en-GB" sz="1600" dirty="0">
                          <a:effectLst/>
                        </a:rPr>
                        <a:t>(minutes and seconds)</a:t>
                      </a:r>
                      <a:endParaRPr lang="en-GB" sz="1600" dirty="0">
                        <a:effectLst/>
                        <a:latin typeface="Times New Roman"/>
                        <a:ea typeface="Times New Roman"/>
                      </a:endParaRPr>
                    </a:p>
                  </a:txBody>
                  <a:tcPr marL="68580" marR="68580" marT="0" marB="0"/>
                </a:tc>
                <a:tc>
                  <a:txBody>
                    <a:bodyPr/>
                    <a:lstStyle/>
                    <a:p>
                      <a:pPr algn="ctr">
                        <a:lnSpc>
                          <a:spcPct val="200000"/>
                        </a:lnSpc>
                        <a:spcAft>
                          <a:spcPts val="0"/>
                        </a:spcAft>
                      </a:pPr>
                      <a:r>
                        <a:rPr lang="en-GB" sz="1600" dirty="0">
                          <a:effectLst/>
                        </a:rPr>
                        <a:t>Mean</a:t>
                      </a:r>
                    </a:p>
                    <a:p>
                      <a:pPr algn="ctr">
                        <a:lnSpc>
                          <a:spcPct val="200000"/>
                        </a:lnSpc>
                        <a:spcAft>
                          <a:spcPts val="0"/>
                        </a:spcAft>
                      </a:pPr>
                      <a:r>
                        <a:rPr lang="en-GB" sz="1600" dirty="0">
                          <a:effectLst/>
                        </a:rPr>
                        <a:t>in seconds</a:t>
                      </a:r>
                    </a:p>
                    <a:p>
                      <a:pPr algn="ctr">
                        <a:lnSpc>
                          <a:spcPct val="200000"/>
                        </a:lnSpc>
                        <a:spcAft>
                          <a:spcPts val="0"/>
                        </a:spcAft>
                      </a:pPr>
                      <a:r>
                        <a:rPr lang="en-GB" sz="1600" dirty="0">
                          <a:effectLst/>
                        </a:rPr>
                        <a:t>(</a:t>
                      </a:r>
                      <a:r>
                        <a:rPr lang="en-GB" sz="1600" dirty="0" smtClean="0">
                          <a:effectLst/>
                        </a:rPr>
                        <a:t>mins </a:t>
                      </a:r>
                      <a:r>
                        <a:rPr lang="en-GB" sz="1600" dirty="0">
                          <a:effectLst/>
                        </a:rPr>
                        <a:t>and </a:t>
                      </a:r>
                      <a:r>
                        <a:rPr lang="en-GB" sz="1600" dirty="0" smtClean="0">
                          <a:effectLst/>
                        </a:rPr>
                        <a:t>secs)</a:t>
                      </a:r>
                    </a:p>
                    <a:p>
                      <a:pPr algn="ctr">
                        <a:lnSpc>
                          <a:spcPct val="200000"/>
                        </a:lnSpc>
                        <a:spcAft>
                          <a:spcPts val="0"/>
                        </a:spcAft>
                      </a:pPr>
                      <a:endParaRPr lang="en-GB" sz="1600" dirty="0">
                        <a:effectLst/>
                        <a:latin typeface="Times New Roman"/>
                        <a:ea typeface="Times New Roman"/>
                      </a:endParaRPr>
                    </a:p>
                  </a:txBody>
                  <a:tcPr marL="68580" marR="68580" marT="0" marB="0"/>
                </a:tc>
                <a:tc>
                  <a:txBody>
                    <a:bodyPr/>
                    <a:lstStyle/>
                    <a:p>
                      <a:pPr algn="ctr">
                        <a:lnSpc>
                          <a:spcPct val="200000"/>
                        </a:lnSpc>
                        <a:spcAft>
                          <a:spcPts val="0"/>
                        </a:spcAft>
                      </a:pPr>
                      <a:r>
                        <a:rPr lang="en-GB" sz="1600" dirty="0">
                          <a:effectLst/>
                        </a:rPr>
                        <a:t>Standard deviation</a:t>
                      </a:r>
                    </a:p>
                    <a:p>
                      <a:pPr algn="ctr">
                        <a:lnSpc>
                          <a:spcPct val="200000"/>
                        </a:lnSpc>
                        <a:spcAft>
                          <a:spcPts val="0"/>
                        </a:spcAft>
                      </a:pPr>
                      <a:r>
                        <a:rPr lang="en-GB" sz="1600" dirty="0">
                          <a:effectLst/>
                        </a:rPr>
                        <a:t>(seconds)</a:t>
                      </a:r>
                      <a:endParaRPr lang="en-GB" sz="1600" dirty="0">
                        <a:effectLst/>
                        <a:latin typeface="Times New Roman"/>
                        <a:ea typeface="Times New Roman"/>
                      </a:endParaRPr>
                    </a:p>
                  </a:txBody>
                  <a:tcPr marL="68580" marR="68580" marT="0" marB="0"/>
                </a:tc>
              </a:tr>
              <a:tr h="0">
                <a:tc>
                  <a:txBody>
                    <a:bodyPr/>
                    <a:lstStyle/>
                    <a:p>
                      <a:pPr algn="ctr">
                        <a:lnSpc>
                          <a:spcPct val="200000"/>
                        </a:lnSpc>
                        <a:spcAft>
                          <a:spcPts val="0"/>
                        </a:spcAft>
                      </a:pPr>
                      <a:r>
                        <a:rPr lang="en-GB" sz="1600" dirty="0">
                          <a:effectLst/>
                        </a:rPr>
                        <a:t>Sample 2</a:t>
                      </a:r>
                      <a:endParaRPr lang="en-GB" sz="1600" dirty="0">
                        <a:effectLst/>
                        <a:latin typeface="Times New Roman"/>
                        <a:ea typeface="Times New Roman"/>
                      </a:endParaRPr>
                    </a:p>
                  </a:txBody>
                  <a:tcPr marL="68580" marR="68580" marT="0" marB="0"/>
                </a:tc>
                <a:tc>
                  <a:txBody>
                    <a:bodyPr/>
                    <a:lstStyle/>
                    <a:p>
                      <a:pPr algn="ctr">
                        <a:lnSpc>
                          <a:spcPct val="200000"/>
                        </a:lnSpc>
                        <a:spcAft>
                          <a:spcPts val="0"/>
                        </a:spcAft>
                      </a:pPr>
                      <a:r>
                        <a:rPr lang="en-GB" sz="1600" dirty="0">
                          <a:effectLst/>
                        </a:rPr>
                        <a:t>290-1020</a:t>
                      </a:r>
                    </a:p>
                    <a:p>
                      <a:pPr algn="ctr">
                        <a:lnSpc>
                          <a:spcPct val="200000"/>
                        </a:lnSpc>
                        <a:spcAft>
                          <a:spcPts val="0"/>
                        </a:spcAft>
                      </a:pPr>
                      <a:r>
                        <a:rPr lang="en-GB" sz="1600" dirty="0" smtClean="0">
                          <a:effectLst/>
                        </a:rPr>
                        <a:t>(</a:t>
                      </a:r>
                      <a:r>
                        <a:rPr lang="en-GB" sz="1600" dirty="0">
                          <a:effectLst/>
                        </a:rPr>
                        <a:t>4 m 50 s – </a:t>
                      </a:r>
                      <a:r>
                        <a:rPr lang="en-GB" sz="1600" dirty="0" smtClean="0">
                          <a:effectLst/>
                        </a:rPr>
                        <a:t>17 </a:t>
                      </a:r>
                      <a:r>
                        <a:rPr lang="en-GB" sz="1600" dirty="0">
                          <a:effectLst/>
                        </a:rPr>
                        <a:t>m</a:t>
                      </a:r>
                      <a:r>
                        <a:rPr lang="en-GB" sz="1600" dirty="0" smtClean="0">
                          <a:effectLst/>
                        </a:rPr>
                        <a:t>)</a:t>
                      </a:r>
                    </a:p>
                    <a:p>
                      <a:pPr algn="ctr">
                        <a:lnSpc>
                          <a:spcPct val="200000"/>
                        </a:lnSpc>
                        <a:spcAft>
                          <a:spcPts val="0"/>
                        </a:spcAft>
                      </a:pPr>
                      <a:endParaRPr lang="en-GB" sz="1600" dirty="0">
                        <a:effectLst/>
                        <a:latin typeface="Times New Roman"/>
                        <a:ea typeface="Times New Roman"/>
                      </a:endParaRPr>
                    </a:p>
                  </a:txBody>
                  <a:tcPr marL="68580" marR="68580" marT="0" marB="0"/>
                </a:tc>
                <a:tc>
                  <a:txBody>
                    <a:bodyPr/>
                    <a:lstStyle/>
                    <a:p>
                      <a:pPr algn="ctr">
                        <a:lnSpc>
                          <a:spcPct val="200000"/>
                        </a:lnSpc>
                        <a:spcAft>
                          <a:spcPts val="0"/>
                        </a:spcAft>
                      </a:pPr>
                      <a:r>
                        <a:rPr lang="en-GB" sz="1600" dirty="0">
                          <a:effectLst/>
                        </a:rPr>
                        <a:t>581</a:t>
                      </a:r>
                    </a:p>
                    <a:p>
                      <a:pPr algn="ctr">
                        <a:lnSpc>
                          <a:spcPct val="200000"/>
                        </a:lnSpc>
                        <a:spcAft>
                          <a:spcPts val="0"/>
                        </a:spcAft>
                      </a:pPr>
                      <a:r>
                        <a:rPr lang="en-GB" sz="1600" dirty="0" smtClean="0">
                          <a:effectLst/>
                        </a:rPr>
                        <a:t>(</a:t>
                      </a:r>
                      <a:r>
                        <a:rPr lang="en-GB" sz="1600" dirty="0">
                          <a:effectLst/>
                        </a:rPr>
                        <a:t>9 m 41 s)</a:t>
                      </a:r>
                      <a:endParaRPr lang="en-GB" sz="1600" dirty="0">
                        <a:effectLst/>
                        <a:latin typeface="Times New Roman"/>
                        <a:ea typeface="Times New Roman"/>
                      </a:endParaRPr>
                    </a:p>
                  </a:txBody>
                  <a:tcPr marL="68580" marR="68580" marT="0" marB="0"/>
                </a:tc>
                <a:tc>
                  <a:txBody>
                    <a:bodyPr/>
                    <a:lstStyle/>
                    <a:p>
                      <a:pPr algn="ctr">
                        <a:lnSpc>
                          <a:spcPct val="200000"/>
                        </a:lnSpc>
                        <a:spcAft>
                          <a:spcPts val="0"/>
                        </a:spcAft>
                      </a:pPr>
                      <a:r>
                        <a:rPr lang="en-GB" sz="1600" dirty="0">
                          <a:effectLst/>
                        </a:rPr>
                        <a:t>225</a:t>
                      </a:r>
                    </a:p>
                    <a:p>
                      <a:pPr algn="ctr">
                        <a:lnSpc>
                          <a:spcPct val="200000"/>
                        </a:lnSpc>
                        <a:spcAft>
                          <a:spcPts val="0"/>
                        </a:spcAft>
                      </a:pPr>
                      <a:r>
                        <a:rPr lang="en-GB" sz="1600" dirty="0" smtClean="0">
                          <a:effectLst/>
                        </a:rPr>
                        <a:t>(</a:t>
                      </a:r>
                      <a:r>
                        <a:rPr lang="en-GB" sz="1600" dirty="0">
                          <a:effectLst/>
                        </a:rPr>
                        <a:t>3 m 45 s)</a:t>
                      </a:r>
                      <a:endParaRPr lang="en-GB" sz="1600" dirty="0">
                        <a:effectLst/>
                        <a:latin typeface="Times New Roman"/>
                        <a:ea typeface="Times New Roman"/>
                      </a:endParaRPr>
                    </a:p>
                  </a:txBody>
                  <a:tcPr marL="68580" marR="68580" marT="0" marB="0"/>
                </a:tc>
              </a:tr>
            </a:tbl>
          </a:graphicData>
        </a:graphic>
      </p:graphicFrame>
      <p:sp>
        <p:nvSpPr>
          <p:cNvPr id="6" name="TextBox 5"/>
          <p:cNvSpPr txBox="1"/>
          <p:nvPr/>
        </p:nvSpPr>
        <p:spPr>
          <a:xfrm>
            <a:off x="1619672" y="1782228"/>
            <a:ext cx="6040288" cy="369332"/>
          </a:xfrm>
          <a:prstGeom prst="rect">
            <a:avLst/>
          </a:prstGeom>
          <a:noFill/>
        </p:spPr>
        <p:txBody>
          <a:bodyPr wrap="square" rtlCol="0">
            <a:spAutoFit/>
          </a:bodyPr>
          <a:lstStyle/>
          <a:p>
            <a:pPr algn="ctr"/>
            <a:r>
              <a:rPr lang="en-GB" dirty="0"/>
              <a:t>(n =11 participants and 4 assessors)</a:t>
            </a:r>
          </a:p>
        </p:txBody>
      </p:sp>
      <p:sp>
        <p:nvSpPr>
          <p:cNvPr id="7" name="TextBox 6"/>
          <p:cNvSpPr txBox="1"/>
          <p:nvPr/>
        </p:nvSpPr>
        <p:spPr>
          <a:xfrm>
            <a:off x="611560" y="6058162"/>
            <a:ext cx="7992888" cy="646331"/>
          </a:xfrm>
          <a:prstGeom prst="rect">
            <a:avLst/>
          </a:prstGeom>
          <a:noFill/>
        </p:spPr>
        <p:txBody>
          <a:bodyPr wrap="square" rtlCol="0">
            <a:spAutoFit/>
          </a:bodyPr>
          <a:lstStyle/>
          <a:p>
            <a:r>
              <a:rPr lang="en-GB" dirty="0" smtClean="0"/>
              <a:t>Mean </a:t>
            </a:r>
            <a:r>
              <a:rPr lang="en-GB" dirty="0"/>
              <a:t>time for administering and for scoring the ACS-UK was </a:t>
            </a:r>
            <a:r>
              <a:rPr lang="en-GB" dirty="0" smtClean="0"/>
              <a:t>combined</a:t>
            </a:r>
          </a:p>
          <a:p>
            <a:r>
              <a:rPr lang="en-GB" dirty="0"/>
              <a:t>T</a:t>
            </a:r>
            <a:r>
              <a:rPr lang="en-GB" dirty="0" smtClean="0"/>
              <a:t>he </a:t>
            </a:r>
            <a:r>
              <a:rPr lang="en-GB" dirty="0"/>
              <a:t>average duration was 14 minutes 31 seconds</a:t>
            </a:r>
          </a:p>
        </p:txBody>
      </p:sp>
    </p:spTree>
    <p:extLst>
      <p:ext uri="{BB962C8B-B14F-4D97-AF65-F5344CB8AC3E}">
        <p14:creationId xmlns:p14="http://schemas.microsoft.com/office/powerpoint/2010/main" xmlns="" val="709393290"/>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Discussion: duration</a:t>
            </a:r>
            <a:endParaRPr lang="en-GB" dirty="0"/>
          </a:p>
        </p:txBody>
      </p:sp>
      <p:sp>
        <p:nvSpPr>
          <p:cNvPr id="3" name="Content Placeholder 2"/>
          <p:cNvSpPr>
            <a:spLocks noGrp="1"/>
          </p:cNvSpPr>
          <p:nvPr>
            <p:ph idx="1"/>
          </p:nvPr>
        </p:nvSpPr>
        <p:spPr/>
        <p:txBody>
          <a:bodyPr>
            <a:normAutofit fontScale="85000" lnSpcReduction="10000"/>
          </a:bodyPr>
          <a:lstStyle/>
          <a:p>
            <a:pPr>
              <a:lnSpc>
                <a:spcPct val="120000"/>
              </a:lnSpc>
            </a:pPr>
            <a:r>
              <a:rPr lang="en-GB" dirty="0"/>
              <a:t>Despite having the most items of any ACS versions, the average time for administering and scoring the ACS-UK was </a:t>
            </a:r>
            <a:r>
              <a:rPr lang="en-GB" dirty="0" smtClean="0"/>
              <a:t>approx.14 ½ minutes </a:t>
            </a:r>
          </a:p>
          <a:p>
            <a:pPr>
              <a:lnSpc>
                <a:spcPct val="120000"/>
              </a:lnSpc>
            </a:pPr>
            <a:r>
              <a:rPr lang="en-GB" dirty="0" smtClean="0"/>
              <a:t>longest </a:t>
            </a:r>
            <a:r>
              <a:rPr lang="en-GB" dirty="0"/>
              <a:t>scoring time </a:t>
            </a:r>
            <a:r>
              <a:rPr lang="en-GB" dirty="0" smtClean="0"/>
              <a:t>&lt; 7 </a:t>
            </a:r>
            <a:r>
              <a:rPr lang="en-GB" dirty="0"/>
              <a:t>minutes </a:t>
            </a:r>
            <a:endParaRPr lang="en-GB" dirty="0" smtClean="0"/>
          </a:p>
          <a:p>
            <a:pPr>
              <a:lnSpc>
                <a:spcPct val="120000"/>
              </a:lnSpc>
            </a:pPr>
            <a:r>
              <a:rPr lang="en-GB" dirty="0" smtClean="0"/>
              <a:t>longest </a:t>
            </a:r>
            <a:r>
              <a:rPr lang="en-GB" dirty="0"/>
              <a:t>administration time was 17 </a:t>
            </a:r>
            <a:r>
              <a:rPr lang="en-GB" dirty="0" smtClean="0"/>
              <a:t>minutes</a:t>
            </a:r>
          </a:p>
          <a:p>
            <a:pPr>
              <a:lnSpc>
                <a:spcPct val="120000"/>
              </a:lnSpc>
            </a:pPr>
            <a:r>
              <a:rPr lang="en-GB" dirty="0" smtClean="0"/>
              <a:t>total </a:t>
            </a:r>
            <a:r>
              <a:rPr lang="en-GB" dirty="0"/>
              <a:t>assessment time </a:t>
            </a:r>
            <a:r>
              <a:rPr lang="en-GB" dirty="0" smtClean="0"/>
              <a:t>approx. </a:t>
            </a:r>
            <a:r>
              <a:rPr lang="en-GB" dirty="0"/>
              <a:t>24 </a:t>
            </a:r>
            <a:r>
              <a:rPr lang="en-GB" dirty="0" smtClean="0"/>
              <a:t>minutes</a:t>
            </a:r>
          </a:p>
          <a:p>
            <a:pPr>
              <a:lnSpc>
                <a:spcPct val="120000"/>
              </a:lnSpc>
            </a:pPr>
            <a:r>
              <a:rPr lang="en-GB" dirty="0" smtClean="0"/>
              <a:t>total ACS-UK </a:t>
            </a:r>
            <a:r>
              <a:rPr lang="en-GB" dirty="0"/>
              <a:t>time was </a:t>
            </a:r>
            <a:r>
              <a:rPr lang="en-GB" dirty="0" smtClean="0"/>
              <a:t>4 minutes </a:t>
            </a:r>
            <a:r>
              <a:rPr lang="en-GB" dirty="0"/>
              <a:t>longer than the 20 minutes reported for the ACS-HK (Chan et al., 2006) and ACS (Baum and Edwards, 2008) </a:t>
            </a:r>
            <a:endParaRPr lang="en-GB" dirty="0" smtClean="0"/>
          </a:p>
        </p:txBody>
      </p:sp>
      <p:pic>
        <p:nvPicPr>
          <p:cNvPr id="4" name="Picture 3" descr="S:\Health and Life Sciences\Research\Individual staff folders\Alison LF\ACS\ACS photos taken autumn 2012\ACS pics\P1020957.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660232" y="188640"/>
            <a:ext cx="2011715" cy="1131590"/>
          </a:xfrm>
          <a:prstGeom prst="rect">
            <a:avLst/>
          </a:prstGeom>
          <a:noFill/>
          <a:ln w="19050">
            <a:solidFill>
              <a:schemeClr val="tx1"/>
            </a:solidFill>
          </a:ln>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1462380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Discussion: duration</a:t>
            </a:r>
            <a:endParaRPr lang="en-GB" dirty="0"/>
          </a:p>
        </p:txBody>
      </p:sp>
      <p:sp>
        <p:nvSpPr>
          <p:cNvPr id="3" name="Content Placeholder 2"/>
          <p:cNvSpPr>
            <a:spLocks noGrp="1"/>
          </p:cNvSpPr>
          <p:nvPr>
            <p:ph idx="1"/>
          </p:nvPr>
        </p:nvSpPr>
        <p:spPr/>
        <p:txBody>
          <a:bodyPr>
            <a:normAutofit fontScale="85000" lnSpcReduction="20000"/>
          </a:bodyPr>
          <a:lstStyle/>
          <a:p>
            <a:pPr>
              <a:lnSpc>
                <a:spcPct val="120000"/>
              </a:lnSpc>
            </a:pPr>
            <a:r>
              <a:rPr lang="en-GB" dirty="0" smtClean="0"/>
              <a:t>ACS-UK was less </a:t>
            </a:r>
            <a:r>
              <a:rPr lang="en-GB" dirty="0"/>
              <a:t>time consuming than the Israeli </a:t>
            </a:r>
            <a:r>
              <a:rPr lang="en-GB" dirty="0" smtClean="0"/>
              <a:t>ACS</a:t>
            </a:r>
          </a:p>
          <a:p>
            <a:pPr>
              <a:lnSpc>
                <a:spcPct val="120000"/>
              </a:lnSpc>
            </a:pPr>
            <a:r>
              <a:rPr lang="en-GB" dirty="0" smtClean="0"/>
              <a:t>Katz </a:t>
            </a:r>
            <a:r>
              <a:rPr lang="en-GB" dirty="0"/>
              <a:t>et al. (2003) reported </a:t>
            </a:r>
            <a:r>
              <a:rPr lang="en-GB" dirty="0" smtClean="0"/>
              <a:t>I-ACS took </a:t>
            </a:r>
            <a:r>
              <a:rPr lang="en-GB" dirty="0"/>
              <a:t>between 30-60 </a:t>
            </a:r>
            <a:r>
              <a:rPr lang="en-GB" dirty="0" smtClean="0"/>
              <a:t>minutes</a:t>
            </a:r>
          </a:p>
          <a:p>
            <a:pPr>
              <a:lnSpc>
                <a:spcPct val="120000"/>
              </a:lnSpc>
            </a:pPr>
            <a:r>
              <a:rPr lang="en-GB" dirty="0" smtClean="0"/>
              <a:t>However</a:t>
            </a:r>
            <a:r>
              <a:rPr lang="en-GB" dirty="0"/>
              <a:t>, Katz et al. undertook a discriminant validity study with healthy adults and older adults, caregivers and people with Alzheimer’s, stroke, or multiple sclerosis. </a:t>
            </a:r>
            <a:endParaRPr lang="en-GB" dirty="0" smtClean="0"/>
          </a:p>
          <a:p>
            <a:pPr>
              <a:lnSpc>
                <a:spcPct val="120000"/>
              </a:lnSpc>
            </a:pPr>
            <a:r>
              <a:rPr lang="en-GB" dirty="0" smtClean="0"/>
              <a:t>It </a:t>
            </a:r>
            <a:r>
              <a:rPr lang="en-GB" dirty="0"/>
              <a:t>may be that test administration will take longer with some client groups.</a:t>
            </a:r>
          </a:p>
          <a:p>
            <a:endParaRPr lang="en-GB" dirty="0"/>
          </a:p>
        </p:txBody>
      </p:sp>
    </p:spTree>
    <p:extLst>
      <p:ext uri="{BB962C8B-B14F-4D97-AF65-F5344CB8AC3E}">
        <p14:creationId xmlns:p14="http://schemas.microsoft.com/office/powerpoint/2010/main" xmlns="" val="12358257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0"/>
            <a:ext cx="7931224" cy="1143000"/>
          </a:xfrm>
        </p:spPr>
        <p:txBody>
          <a:bodyPr>
            <a:normAutofit/>
          </a:bodyPr>
          <a:lstStyle/>
          <a:p>
            <a:r>
              <a:rPr lang="en-GB" sz="2400" b="1" dirty="0"/>
              <a:t>Summary of ACS-UK Retained Activity Scores </a:t>
            </a:r>
            <a:endParaRPr lang="en-GB" sz="2400"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xmlns="" val="163888179"/>
              </p:ext>
            </p:extLst>
          </p:nvPr>
        </p:nvGraphicFramePr>
        <p:xfrm>
          <a:off x="683568" y="1340768"/>
          <a:ext cx="7776864" cy="5409266"/>
        </p:xfrm>
        <a:graphic>
          <a:graphicData uri="http://schemas.openxmlformats.org/drawingml/2006/table">
            <a:tbl>
              <a:tblPr firstRow="1" firstCol="1" bandRow="1">
                <a:tableStyleId>{5C22544A-7EE6-4342-B048-85BDC9FD1C3A}</a:tableStyleId>
              </a:tblPr>
              <a:tblGrid>
                <a:gridCol w="2585751"/>
                <a:gridCol w="1734729"/>
                <a:gridCol w="1296144"/>
                <a:gridCol w="2160240"/>
              </a:tblGrid>
              <a:tr h="532466">
                <a:tc>
                  <a:txBody>
                    <a:bodyPr/>
                    <a:lstStyle/>
                    <a:p>
                      <a:pPr algn="ctr">
                        <a:lnSpc>
                          <a:spcPct val="200000"/>
                        </a:lnSpc>
                        <a:spcAft>
                          <a:spcPts val="0"/>
                        </a:spcAft>
                      </a:pPr>
                      <a:r>
                        <a:rPr lang="en-GB" sz="1400" dirty="0">
                          <a:effectLst/>
                        </a:rPr>
                        <a:t>Domain</a:t>
                      </a:r>
                      <a:endParaRPr lang="en-GB" sz="1400" dirty="0">
                        <a:effectLst/>
                        <a:latin typeface="Times New Roman"/>
                        <a:ea typeface="Times New Roman"/>
                      </a:endParaRPr>
                    </a:p>
                  </a:txBody>
                  <a:tcPr marL="49919" marR="49919" marT="0" marB="0"/>
                </a:tc>
                <a:tc>
                  <a:txBody>
                    <a:bodyPr/>
                    <a:lstStyle/>
                    <a:p>
                      <a:pPr algn="ctr">
                        <a:lnSpc>
                          <a:spcPct val="200000"/>
                        </a:lnSpc>
                        <a:spcAft>
                          <a:spcPts val="0"/>
                        </a:spcAft>
                      </a:pPr>
                      <a:r>
                        <a:rPr lang="en-GB" sz="1400" dirty="0">
                          <a:effectLst/>
                        </a:rPr>
                        <a:t>Range </a:t>
                      </a:r>
                      <a:r>
                        <a:rPr lang="en-GB" sz="1400" dirty="0" smtClean="0">
                          <a:effectLst/>
                        </a:rPr>
                        <a:t>(%)</a:t>
                      </a:r>
                      <a:endParaRPr lang="en-GB" sz="1400" dirty="0">
                        <a:effectLst/>
                        <a:latin typeface="Times New Roman"/>
                        <a:ea typeface="Times New Roman"/>
                      </a:endParaRPr>
                    </a:p>
                  </a:txBody>
                  <a:tcPr marL="49919" marR="49919" marT="0" marB="0"/>
                </a:tc>
                <a:tc>
                  <a:txBody>
                    <a:bodyPr/>
                    <a:lstStyle/>
                    <a:p>
                      <a:pPr algn="ctr">
                        <a:lnSpc>
                          <a:spcPct val="200000"/>
                        </a:lnSpc>
                        <a:spcAft>
                          <a:spcPts val="0"/>
                        </a:spcAft>
                      </a:pPr>
                      <a:r>
                        <a:rPr lang="en-GB" sz="1400" dirty="0">
                          <a:effectLst/>
                        </a:rPr>
                        <a:t>Mean </a:t>
                      </a:r>
                      <a:r>
                        <a:rPr lang="en-GB" sz="1400" dirty="0" smtClean="0">
                          <a:effectLst/>
                        </a:rPr>
                        <a:t>(%)</a:t>
                      </a:r>
                      <a:endParaRPr lang="en-GB" sz="1400" dirty="0">
                        <a:effectLst/>
                        <a:latin typeface="Times New Roman"/>
                        <a:ea typeface="Times New Roman"/>
                      </a:endParaRPr>
                    </a:p>
                  </a:txBody>
                  <a:tcPr marL="49919" marR="49919" marT="0" marB="0"/>
                </a:tc>
                <a:tc>
                  <a:txBody>
                    <a:bodyPr/>
                    <a:lstStyle/>
                    <a:p>
                      <a:pPr algn="ctr">
                        <a:lnSpc>
                          <a:spcPct val="200000"/>
                        </a:lnSpc>
                        <a:spcAft>
                          <a:spcPts val="0"/>
                        </a:spcAft>
                      </a:pPr>
                      <a:r>
                        <a:rPr lang="en-GB" sz="1400" dirty="0">
                          <a:effectLst/>
                        </a:rPr>
                        <a:t>Standard deviation (%)</a:t>
                      </a:r>
                      <a:endParaRPr lang="en-GB" sz="1400" dirty="0">
                        <a:effectLst/>
                        <a:latin typeface="Times New Roman"/>
                        <a:ea typeface="Times New Roman"/>
                      </a:endParaRPr>
                    </a:p>
                  </a:txBody>
                  <a:tcPr marL="49919" marR="49919" marT="0" marB="0"/>
                </a:tc>
              </a:tr>
              <a:tr h="798699">
                <a:tc>
                  <a:txBody>
                    <a:bodyPr/>
                    <a:lstStyle/>
                    <a:p>
                      <a:pPr algn="ctr">
                        <a:lnSpc>
                          <a:spcPct val="200000"/>
                        </a:lnSpc>
                        <a:spcAft>
                          <a:spcPts val="0"/>
                        </a:spcAft>
                      </a:pPr>
                      <a:r>
                        <a:rPr lang="en-GB" sz="1600" dirty="0">
                          <a:effectLst/>
                        </a:rPr>
                        <a:t>Global Retained Activity Score (GRAS)</a:t>
                      </a:r>
                      <a:endParaRPr lang="en-GB" sz="1600" dirty="0">
                        <a:effectLst/>
                        <a:latin typeface="Times New Roman"/>
                        <a:ea typeface="Times New Roman"/>
                      </a:endParaRPr>
                    </a:p>
                  </a:txBody>
                  <a:tcPr marL="49919" marR="49919" marT="0" marB="0"/>
                </a:tc>
                <a:tc>
                  <a:txBody>
                    <a:bodyPr/>
                    <a:lstStyle/>
                    <a:p>
                      <a:pPr algn="ctr">
                        <a:lnSpc>
                          <a:spcPct val="200000"/>
                        </a:lnSpc>
                        <a:spcAft>
                          <a:spcPts val="0"/>
                        </a:spcAft>
                      </a:pPr>
                      <a:r>
                        <a:rPr lang="en-GB" sz="1600" dirty="0" smtClean="0">
                          <a:effectLst/>
                        </a:rPr>
                        <a:t>51.09 </a:t>
                      </a:r>
                      <a:r>
                        <a:rPr lang="en-GB" sz="1600" dirty="0">
                          <a:effectLst/>
                        </a:rPr>
                        <a:t>- 89.47</a:t>
                      </a:r>
                    </a:p>
                    <a:p>
                      <a:pPr algn="ctr">
                        <a:lnSpc>
                          <a:spcPct val="200000"/>
                        </a:lnSpc>
                        <a:spcAft>
                          <a:spcPts val="0"/>
                        </a:spcAft>
                      </a:pPr>
                      <a:r>
                        <a:rPr lang="en-GB" sz="1600" dirty="0">
                          <a:effectLst/>
                        </a:rPr>
                        <a:t> </a:t>
                      </a:r>
                      <a:endParaRPr lang="en-GB" sz="1600" dirty="0">
                        <a:effectLst/>
                        <a:latin typeface="Times New Roman"/>
                        <a:ea typeface="Times New Roman"/>
                      </a:endParaRPr>
                    </a:p>
                  </a:txBody>
                  <a:tcPr marL="49919" marR="49919" marT="0" marB="0"/>
                </a:tc>
                <a:tc>
                  <a:txBody>
                    <a:bodyPr/>
                    <a:lstStyle/>
                    <a:p>
                      <a:pPr algn="ctr">
                        <a:lnSpc>
                          <a:spcPct val="200000"/>
                        </a:lnSpc>
                        <a:spcAft>
                          <a:spcPts val="0"/>
                        </a:spcAft>
                      </a:pPr>
                      <a:r>
                        <a:rPr lang="en-GB" sz="1600" dirty="0">
                          <a:effectLst/>
                        </a:rPr>
                        <a:t> </a:t>
                      </a:r>
                      <a:r>
                        <a:rPr lang="en-GB" sz="1600" dirty="0" smtClean="0">
                          <a:effectLst/>
                        </a:rPr>
                        <a:t>70.10</a:t>
                      </a:r>
                      <a:endParaRPr lang="en-GB" sz="1600" dirty="0">
                        <a:effectLst/>
                        <a:latin typeface="Times New Roman"/>
                        <a:ea typeface="Times New Roman"/>
                      </a:endParaRPr>
                    </a:p>
                  </a:txBody>
                  <a:tcPr marL="49919" marR="49919" marT="0" marB="0"/>
                </a:tc>
                <a:tc>
                  <a:txBody>
                    <a:bodyPr/>
                    <a:lstStyle/>
                    <a:p>
                      <a:pPr algn="ctr">
                        <a:lnSpc>
                          <a:spcPct val="200000"/>
                        </a:lnSpc>
                        <a:spcAft>
                          <a:spcPts val="0"/>
                        </a:spcAft>
                      </a:pPr>
                      <a:r>
                        <a:rPr lang="en-GB" sz="1600" dirty="0" smtClean="0">
                          <a:effectLst/>
                        </a:rPr>
                        <a:t>10.32</a:t>
                      </a:r>
                      <a:endParaRPr lang="en-GB" sz="1600" dirty="0">
                        <a:effectLst/>
                        <a:latin typeface="Times New Roman"/>
                        <a:ea typeface="Times New Roman"/>
                      </a:endParaRPr>
                    </a:p>
                  </a:txBody>
                  <a:tcPr marL="49919" marR="49919" marT="0" marB="0"/>
                </a:tc>
              </a:tr>
              <a:tr h="798699">
                <a:tc>
                  <a:txBody>
                    <a:bodyPr/>
                    <a:lstStyle/>
                    <a:p>
                      <a:pPr algn="ctr">
                        <a:lnSpc>
                          <a:spcPct val="200000"/>
                        </a:lnSpc>
                        <a:spcAft>
                          <a:spcPts val="0"/>
                        </a:spcAft>
                      </a:pPr>
                      <a:r>
                        <a:rPr lang="en-GB" sz="1600" dirty="0">
                          <a:effectLst/>
                        </a:rPr>
                        <a:t>Instrumental Activities of Daily Living (IADL) RAS</a:t>
                      </a:r>
                      <a:endParaRPr lang="en-GB" sz="1600" dirty="0">
                        <a:effectLst/>
                        <a:latin typeface="Times New Roman"/>
                        <a:ea typeface="Times New Roman"/>
                      </a:endParaRPr>
                    </a:p>
                  </a:txBody>
                  <a:tcPr marL="49919" marR="49919" marT="0" marB="0"/>
                </a:tc>
                <a:tc>
                  <a:txBody>
                    <a:bodyPr/>
                    <a:lstStyle/>
                    <a:p>
                      <a:pPr algn="ctr">
                        <a:lnSpc>
                          <a:spcPct val="200000"/>
                        </a:lnSpc>
                        <a:spcAft>
                          <a:spcPts val="0"/>
                        </a:spcAft>
                      </a:pPr>
                      <a:r>
                        <a:rPr lang="en-GB" sz="1600" dirty="0">
                          <a:effectLst/>
                        </a:rPr>
                        <a:t> </a:t>
                      </a:r>
                      <a:r>
                        <a:rPr lang="en-GB" sz="1600" dirty="0" smtClean="0">
                          <a:effectLst/>
                        </a:rPr>
                        <a:t>66.00 </a:t>
                      </a:r>
                      <a:r>
                        <a:rPr lang="en-GB" sz="1600" dirty="0">
                          <a:effectLst/>
                        </a:rPr>
                        <a:t>- 95.83</a:t>
                      </a:r>
                      <a:endParaRPr lang="en-GB" sz="1600" dirty="0">
                        <a:effectLst/>
                        <a:latin typeface="Times New Roman"/>
                        <a:ea typeface="Times New Roman"/>
                      </a:endParaRPr>
                    </a:p>
                  </a:txBody>
                  <a:tcPr marL="49919" marR="49919" marT="0" marB="0"/>
                </a:tc>
                <a:tc>
                  <a:txBody>
                    <a:bodyPr/>
                    <a:lstStyle/>
                    <a:p>
                      <a:pPr algn="ctr">
                        <a:lnSpc>
                          <a:spcPct val="200000"/>
                        </a:lnSpc>
                        <a:spcAft>
                          <a:spcPts val="0"/>
                        </a:spcAft>
                      </a:pPr>
                      <a:r>
                        <a:rPr lang="en-GB" sz="1600" dirty="0" smtClean="0">
                          <a:effectLst/>
                        </a:rPr>
                        <a:t>79.36</a:t>
                      </a:r>
                      <a:endParaRPr lang="en-GB" sz="1600" dirty="0">
                        <a:effectLst/>
                        <a:latin typeface="Times New Roman"/>
                        <a:ea typeface="Times New Roman"/>
                      </a:endParaRPr>
                    </a:p>
                  </a:txBody>
                  <a:tcPr marL="49919" marR="49919" marT="0" marB="0"/>
                </a:tc>
                <a:tc>
                  <a:txBody>
                    <a:bodyPr/>
                    <a:lstStyle/>
                    <a:p>
                      <a:pPr algn="ctr">
                        <a:lnSpc>
                          <a:spcPct val="200000"/>
                        </a:lnSpc>
                        <a:spcAft>
                          <a:spcPts val="0"/>
                        </a:spcAft>
                      </a:pPr>
                      <a:r>
                        <a:rPr lang="en-GB" sz="1600" dirty="0" smtClean="0">
                          <a:effectLst/>
                        </a:rPr>
                        <a:t>8.42</a:t>
                      </a:r>
                      <a:endParaRPr lang="en-GB" sz="1600" dirty="0">
                        <a:effectLst/>
                        <a:latin typeface="Times New Roman"/>
                        <a:ea typeface="Times New Roman"/>
                      </a:endParaRPr>
                    </a:p>
                  </a:txBody>
                  <a:tcPr marL="49919" marR="49919" marT="0" marB="0"/>
                </a:tc>
              </a:tr>
              <a:tr h="798699">
                <a:tc>
                  <a:txBody>
                    <a:bodyPr/>
                    <a:lstStyle/>
                    <a:p>
                      <a:pPr algn="ctr">
                        <a:lnSpc>
                          <a:spcPct val="200000"/>
                        </a:lnSpc>
                        <a:spcAft>
                          <a:spcPts val="0"/>
                        </a:spcAft>
                      </a:pPr>
                      <a:r>
                        <a:rPr lang="en-GB" sz="1600" dirty="0">
                          <a:effectLst/>
                        </a:rPr>
                        <a:t>Low Demand Leisure (LDL) RAS</a:t>
                      </a:r>
                      <a:endParaRPr lang="en-GB" sz="1600" dirty="0">
                        <a:effectLst/>
                        <a:latin typeface="Times New Roman"/>
                        <a:ea typeface="Times New Roman"/>
                      </a:endParaRPr>
                    </a:p>
                  </a:txBody>
                  <a:tcPr marL="49919" marR="49919" marT="0" marB="0"/>
                </a:tc>
                <a:tc>
                  <a:txBody>
                    <a:bodyPr/>
                    <a:lstStyle/>
                    <a:p>
                      <a:pPr algn="ctr">
                        <a:lnSpc>
                          <a:spcPct val="200000"/>
                        </a:lnSpc>
                        <a:spcAft>
                          <a:spcPts val="0"/>
                        </a:spcAft>
                      </a:pPr>
                      <a:r>
                        <a:rPr lang="en-GB" sz="1600" dirty="0">
                          <a:effectLst/>
                        </a:rPr>
                        <a:t> </a:t>
                      </a:r>
                      <a:r>
                        <a:rPr lang="en-GB" sz="1600" dirty="0" smtClean="0">
                          <a:effectLst/>
                        </a:rPr>
                        <a:t>36.84 </a:t>
                      </a:r>
                      <a:r>
                        <a:rPr lang="en-GB" sz="1600" dirty="0">
                          <a:effectLst/>
                        </a:rPr>
                        <a:t>- 96.66</a:t>
                      </a:r>
                    </a:p>
                    <a:p>
                      <a:pPr algn="ctr">
                        <a:lnSpc>
                          <a:spcPct val="200000"/>
                        </a:lnSpc>
                        <a:spcAft>
                          <a:spcPts val="0"/>
                        </a:spcAft>
                      </a:pPr>
                      <a:r>
                        <a:rPr lang="en-GB" sz="1600" dirty="0">
                          <a:effectLst/>
                        </a:rPr>
                        <a:t> </a:t>
                      </a:r>
                      <a:endParaRPr lang="en-GB" sz="1600" dirty="0">
                        <a:effectLst/>
                        <a:latin typeface="Times New Roman"/>
                        <a:ea typeface="Times New Roman"/>
                      </a:endParaRPr>
                    </a:p>
                  </a:txBody>
                  <a:tcPr marL="49919" marR="49919" marT="0" marB="0"/>
                </a:tc>
                <a:tc>
                  <a:txBody>
                    <a:bodyPr/>
                    <a:lstStyle/>
                    <a:p>
                      <a:pPr algn="ctr">
                        <a:lnSpc>
                          <a:spcPct val="200000"/>
                        </a:lnSpc>
                        <a:spcAft>
                          <a:spcPts val="0"/>
                        </a:spcAft>
                      </a:pPr>
                      <a:r>
                        <a:rPr lang="en-GB" sz="1600" dirty="0" smtClean="0">
                          <a:effectLst/>
                        </a:rPr>
                        <a:t>71.78</a:t>
                      </a:r>
                      <a:endParaRPr lang="en-GB" sz="1600" dirty="0">
                        <a:effectLst/>
                        <a:latin typeface="Times New Roman"/>
                        <a:ea typeface="Times New Roman"/>
                      </a:endParaRPr>
                    </a:p>
                  </a:txBody>
                  <a:tcPr marL="49919" marR="49919" marT="0" marB="0"/>
                </a:tc>
                <a:tc>
                  <a:txBody>
                    <a:bodyPr/>
                    <a:lstStyle/>
                    <a:p>
                      <a:pPr algn="ctr">
                        <a:lnSpc>
                          <a:spcPct val="200000"/>
                        </a:lnSpc>
                        <a:spcAft>
                          <a:spcPts val="0"/>
                        </a:spcAft>
                      </a:pPr>
                      <a:r>
                        <a:rPr lang="en-GB" sz="1600" dirty="0">
                          <a:effectLst/>
                        </a:rPr>
                        <a:t> </a:t>
                      </a:r>
                      <a:r>
                        <a:rPr lang="en-GB" sz="1600" dirty="0" smtClean="0">
                          <a:effectLst/>
                        </a:rPr>
                        <a:t>14.19</a:t>
                      </a:r>
                      <a:endParaRPr lang="en-GB" sz="1600" dirty="0">
                        <a:effectLst/>
                        <a:latin typeface="Times New Roman"/>
                        <a:ea typeface="Times New Roman"/>
                      </a:endParaRPr>
                    </a:p>
                  </a:txBody>
                  <a:tcPr marL="49919" marR="49919" marT="0" marB="0"/>
                </a:tc>
              </a:tr>
              <a:tr h="798699">
                <a:tc>
                  <a:txBody>
                    <a:bodyPr/>
                    <a:lstStyle/>
                    <a:p>
                      <a:pPr algn="ctr">
                        <a:lnSpc>
                          <a:spcPct val="200000"/>
                        </a:lnSpc>
                        <a:spcAft>
                          <a:spcPts val="0"/>
                        </a:spcAft>
                      </a:pPr>
                      <a:r>
                        <a:rPr lang="en-GB" sz="1600" dirty="0">
                          <a:effectLst/>
                        </a:rPr>
                        <a:t>High Demand Leisure (HDL) RAS</a:t>
                      </a:r>
                      <a:endParaRPr lang="en-GB" sz="1600" dirty="0">
                        <a:effectLst/>
                        <a:latin typeface="Times New Roman"/>
                        <a:ea typeface="Times New Roman"/>
                      </a:endParaRPr>
                    </a:p>
                  </a:txBody>
                  <a:tcPr marL="49919" marR="49919" marT="0" marB="0"/>
                </a:tc>
                <a:tc>
                  <a:txBody>
                    <a:bodyPr/>
                    <a:lstStyle/>
                    <a:p>
                      <a:pPr algn="ctr">
                        <a:lnSpc>
                          <a:spcPct val="200000"/>
                        </a:lnSpc>
                        <a:spcAft>
                          <a:spcPts val="0"/>
                        </a:spcAft>
                      </a:pPr>
                      <a:r>
                        <a:rPr lang="en-GB" sz="1600" dirty="0">
                          <a:effectLst/>
                        </a:rPr>
                        <a:t> </a:t>
                      </a:r>
                      <a:r>
                        <a:rPr lang="en-GB" sz="1600" dirty="0" smtClean="0">
                          <a:effectLst/>
                        </a:rPr>
                        <a:t>12.50 </a:t>
                      </a:r>
                      <a:r>
                        <a:rPr lang="en-GB" sz="1600" dirty="0">
                          <a:effectLst/>
                        </a:rPr>
                        <a:t>– 100</a:t>
                      </a:r>
                    </a:p>
                    <a:p>
                      <a:pPr algn="ctr">
                        <a:lnSpc>
                          <a:spcPct val="200000"/>
                        </a:lnSpc>
                        <a:spcAft>
                          <a:spcPts val="0"/>
                        </a:spcAft>
                      </a:pPr>
                      <a:r>
                        <a:rPr lang="en-GB" sz="1600" dirty="0">
                          <a:effectLst/>
                        </a:rPr>
                        <a:t> </a:t>
                      </a:r>
                      <a:endParaRPr lang="en-GB" sz="1600" dirty="0">
                        <a:effectLst/>
                        <a:latin typeface="Times New Roman"/>
                        <a:ea typeface="Times New Roman"/>
                      </a:endParaRPr>
                    </a:p>
                  </a:txBody>
                  <a:tcPr marL="49919" marR="49919" marT="0" marB="0"/>
                </a:tc>
                <a:tc>
                  <a:txBody>
                    <a:bodyPr/>
                    <a:lstStyle/>
                    <a:p>
                      <a:pPr algn="ctr">
                        <a:lnSpc>
                          <a:spcPct val="200000"/>
                        </a:lnSpc>
                        <a:spcAft>
                          <a:spcPts val="0"/>
                        </a:spcAft>
                      </a:pPr>
                      <a:r>
                        <a:rPr lang="en-GB" sz="1600" dirty="0" smtClean="0">
                          <a:effectLst/>
                        </a:rPr>
                        <a:t>57.41</a:t>
                      </a:r>
                      <a:endParaRPr lang="en-GB" sz="1600" dirty="0">
                        <a:effectLst/>
                        <a:latin typeface="Times New Roman"/>
                        <a:ea typeface="Times New Roman"/>
                      </a:endParaRPr>
                    </a:p>
                  </a:txBody>
                  <a:tcPr marL="49919" marR="49919" marT="0" marB="0"/>
                </a:tc>
                <a:tc>
                  <a:txBody>
                    <a:bodyPr/>
                    <a:lstStyle/>
                    <a:p>
                      <a:pPr algn="ctr">
                        <a:lnSpc>
                          <a:spcPct val="200000"/>
                        </a:lnSpc>
                        <a:spcAft>
                          <a:spcPts val="0"/>
                        </a:spcAft>
                      </a:pPr>
                      <a:r>
                        <a:rPr lang="en-GB" sz="1600" dirty="0">
                          <a:effectLst/>
                        </a:rPr>
                        <a:t> </a:t>
                      </a:r>
                      <a:r>
                        <a:rPr lang="en-GB" sz="1600" dirty="0" smtClean="0">
                          <a:effectLst/>
                        </a:rPr>
                        <a:t>20.27</a:t>
                      </a:r>
                      <a:endParaRPr lang="en-GB" sz="1600" dirty="0">
                        <a:effectLst/>
                        <a:latin typeface="Times New Roman"/>
                        <a:ea typeface="Times New Roman"/>
                      </a:endParaRPr>
                    </a:p>
                  </a:txBody>
                  <a:tcPr marL="49919" marR="49919" marT="0" marB="0"/>
                </a:tc>
              </a:tr>
              <a:tr h="798699">
                <a:tc>
                  <a:txBody>
                    <a:bodyPr/>
                    <a:lstStyle/>
                    <a:p>
                      <a:pPr algn="ctr">
                        <a:lnSpc>
                          <a:spcPct val="200000"/>
                        </a:lnSpc>
                        <a:spcAft>
                          <a:spcPts val="0"/>
                        </a:spcAft>
                      </a:pPr>
                      <a:r>
                        <a:rPr lang="en-GB" sz="1600" dirty="0">
                          <a:effectLst/>
                        </a:rPr>
                        <a:t>Social / Cultural (SC) RAS</a:t>
                      </a:r>
                      <a:endParaRPr lang="en-GB" sz="1600" dirty="0">
                        <a:effectLst/>
                        <a:latin typeface="Times New Roman"/>
                        <a:ea typeface="Times New Roman"/>
                      </a:endParaRPr>
                    </a:p>
                  </a:txBody>
                  <a:tcPr marL="49919" marR="49919" marT="0" marB="0"/>
                </a:tc>
                <a:tc>
                  <a:txBody>
                    <a:bodyPr/>
                    <a:lstStyle/>
                    <a:p>
                      <a:pPr algn="ctr">
                        <a:lnSpc>
                          <a:spcPct val="200000"/>
                        </a:lnSpc>
                        <a:spcAft>
                          <a:spcPts val="0"/>
                        </a:spcAft>
                      </a:pPr>
                      <a:r>
                        <a:rPr lang="en-GB" sz="1600" dirty="0" smtClean="0">
                          <a:effectLst/>
                        </a:rPr>
                        <a:t>28.94 </a:t>
                      </a:r>
                      <a:r>
                        <a:rPr lang="en-GB" sz="1600" dirty="0">
                          <a:effectLst/>
                        </a:rPr>
                        <a:t>- 85.71</a:t>
                      </a:r>
                    </a:p>
                    <a:p>
                      <a:pPr algn="ctr">
                        <a:lnSpc>
                          <a:spcPct val="200000"/>
                        </a:lnSpc>
                        <a:spcAft>
                          <a:spcPts val="0"/>
                        </a:spcAft>
                      </a:pPr>
                      <a:r>
                        <a:rPr lang="en-GB" sz="1600" dirty="0">
                          <a:effectLst/>
                        </a:rPr>
                        <a:t> </a:t>
                      </a:r>
                      <a:endParaRPr lang="en-GB" sz="1600" dirty="0">
                        <a:effectLst/>
                        <a:latin typeface="Times New Roman"/>
                        <a:ea typeface="Times New Roman"/>
                      </a:endParaRPr>
                    </a:p>
                  </a:txBody>
                  <a:tcPr marL="49919" marR="49919" marT="0" marB="0"/>
                </a:tc>
                <a:tc>
                  <a:txBody>
                    <a:bodyPr/>
                    <a:lstStyle/>
                    <a:p>
                      <a:pPr algn="ctr">
                        <a:lnSpc>
                          <a:spcPct val="200000"/>
                        </a:lnSpc>
                        <a:spcAft>
                          <a:spcPts val="0"/>
                        </a:spcAft>
                      </a:pPr>
                      <a:r>
                        <a:rPr lang="en-GB" sz="1600" dirty="0" smtClean="0">
                          <a:effectLst/>
                        </a:rPr>
                        <a:t>63.49</a:t>
                      </a:r>
                      <a:endParaRPr lang="en-GB" sz="1600" dirty="0">
                        <a:effectLst/>
                        <a:latin typeface="Times New Roman"/>
                        <a:ea typeface="Times New Roman"/>
                      </a:endParaRPr>
                    </a:p>
                  </a:txBody>
                  <a:tcPr marL="49919" marR="49919" marT="0" marB="0"/>
                </a:tc>
                <a:tc>
                  <a:txBody>
                    <a:bodyPr/>
                    <a:lstStyle/>
                    <a:p>
                      <a:pPr algn="ctr">
                        <a:lnSpc>
                          <a:spcPct val="200000"/>
                        </a:lnSpc>
                        <a:spcAft>
                          <a:spcPts val="0"/>
                        </a:spcAft>
                      </a:pPr>
                      <a:r>
                        <a:rPr lang="en-GB" sz="1600" dirty="0" smtClean="0">
                          <a:effectLst/>
                        </a:rPr>
                        <a:t>14.60</a:t>
                      </a:r>
                      <a:endParaRPr lang="en-GB" sz="1600" dirty="0">
                        <a:effectLst/>
                        <a:latin typeface="Times New Roman"/>
                        <a:ea typeface="Times New Roman"/>
                      </a:endParaRPr>
                    </a:p>
                  </a:txBody>
                  <a:tcPr marL="49919" marR="49919" marT="0" marB="0"/>
                </a:tc>
              </a:tr>
            </a:tbl>
          </a:graphicData>
        </a:graphic>
      </p:graphicFrame>
    </p:spTree>
    <p:extLst>
      <p:ext uri="{BB962C8B-B14F-4D97-AF65-F5344CB8AC3E}">
        <p14:creationId xmlns:p14="http://schemas.microsoft.com/office/powerpoint/2010/main" xmlns="" val="66851003"/>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Limitations and future research</a:t>
            </a:r>
            <a:endParaRPr lang="en-GB" dirty="0"/>
          </a:p>
        </p:txBody>
      </p:sp>
      <p:sp>
        <p:nvSpPr>
          <p:cNvPr id="3" name="Content Placeholder 2"/>
          <p:cNvSpPr>
            <a:spLocks noGrp="1"/>
          </p:cNvSpPr>
          <p:nvPr>
            <p:ph idx="1"/>
          </p:nvPr>
        </p:nvSpPr>
        <p:spPr/>
        <p:txBody>
          <a:bodyPr>
            <a:normAutofit/>
          </a:bodyPr>
          <a:lstStyle/>
          <a:p>
            <a:pPr>
              <a:lnSpc>
                <a:spcPct val="120000"/>
              </a:lnSpc>
            </a:pPr>
            <a:r>
              <a:rPr lang="en-GB" dirty="0"/>
              <a:t>This study involved a small convenience sample of White British older adults. </a:t>
            </a:r>
            <a:endParaRPr lang="en-GB" dirty="0" smtClean="0"/>
          </a:p>
          <a:p>
            <a:pPr>
              <a:lnSpc>
                <a:spcPct val="120000"/>
              </a:lnSpc>
            </a:pPr>
            <a:r>
              <a:rPr lang="en-GB" dirty="0" smtClean="0"/>
              <a:t>It </a:t>
            </a:r>
            <a:r>
              <a:rPr lang="en-GB" dirty="0"/>
              <a:t>would be beneficial to conduct a further study with a more ethnically diverse sample that better represents the UK older adult population. </a:t>
            </a:r>
            <a:endParaRPr lang="en-GB" dirty="0" smtClean="0"/>
          </a:p>
        </p:txBody>
      </p:sp>
      <p:pic>
        <p:nvPicPr>
          <p:cNvPr id="4" name="Picture 3" descr="S:\Health and Life Sciences\Research\Individual staff folders\Alison LF\ACS\ACS photos taken autumn 2012\Photos taken by ALF\Voting 2.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6732240" y="4977104"/>
            <a:ext cx="2234229" cy="1676720"/>
          </a:xfrm>
          <a:prstGeom prst="rect">
            <a:avLst/>
          </a:prstGeom>
          <a:noFill/>
          <a:ln w="19050" cmpd="sng">
            <a:solidFill>
              <a:schemeClr val="tx1"/>
            </a:solidFill>
          </a:ln>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284216320"/>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Limitations and future research</a:t>
            </a:r>
            <a:endParaRPr lang="en-GB" dirty="0"/>
          </a:p>
        </p:txBody>
      </p:sp>
      <p:sp>
        <p:nvSpPr>
          <p:cNvPr id="3" name="Content Placeholder 2"/>
          <p:cNvSpPr>
            <a:spLocks noGrp="1"/>
          </p:cNvSpPr>
          <p:nvPr>
            <p:ph idx="1"/>
          </p:nvPr>
        </p:nvSpPr>
        <p:spPr/>
        <p:txBody>
          <a:bodyPr>
            <a:normAutofit fontScale="85000" lnSpcReduction="20000"/>
          </a:bodyPr>
          <a:lstStyle/>
          <a:p>
            <a:pPr>
              <a:lnSpc>
                <a:spcPct val="120000"/>
              </a:lnSpc>
            </a:pPr>
            <a:r>
              <a:rPr lang="en-GB" dirty="0" smtClean="0"/>
              <a:t>As </a:t>
            </a:r>
            <a:r>
              <a:rPr lang="en-GB" dirty="0"/>
              <a:t>a number of changes are being made to the ACS-UK in response to the results of this study, it would be useful to evaluate whether the changes lead to improved face validity with another sample. </a:t>
            </a:r>
            <a:endParaRPr lang="en-GB" dirty="0" smtClean="0"/>
          </a:p>
          <a:p>
            <a:pPr>
              <a:lnSpc>
                <a:spcPct val="120000"/>
              </a:lnSpc>
            </a:pPr>
            <a:r>
              <a:rPr lang="en-GB" dirty="0" smtClean="0"/>
              <a:t>Katz </a:t>
            </a:r>
            <a:r>
              <a:rPr lang="en-GB" dirty="0"/>
              <a:t>et al (2003) examined the differences in activity participation between men and women and a secondary analysis examining Retained Activity Scores and Global Retained Activity Scores by gender of the ACS-UK scores obtained by this sample would be useful.</a:t>
            </a:r>
          </a:p>
          <a:p>
            <a:endParaRPr lang="en-GB" dirty="0"/>
          </a:p>
        </p:txBody>
      </p:sp>
    </p:spTree>
    <p:extLst>
      <p:ext uri="{BB962C8B-B14F-4D97-AF65-F5344CB8AC3E}">
        <p14:creationId xmlns:p14="http://schemas.microsoft.com/office/powerpoint/2010/main" xmlns="" val="12842163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a:xfrm>
            <a:off x="1043607" y="836613"/>
            <a:ext cx="7654305" cy="1143000"/>
          </a:xfrm>
        </p:spPr>
        <p:txBody>
          <a:bodyPr/>
          <a:lstStyle/>
          <a:p>
            <a:pPr eaLnBrk="1" hangingPunct="1"/>
            <a:r>
              <a:rPr lang="en-GB" b="1" dirty="0" smtClean="0">
                <a:solidFill>
                  <a:srgbClr val="0070C0"/>
                </a:solidFill>
              </a:rPr>
              <a:t>Activity Card Sort (ACS)</a:t>
            </a:r>
          </a:p>
        </p:txBody>
      </p:sp>
      <p:sp>
        <p:nvSpPr>
          <p:cNvPr id="3" name="Content Placeholder 2"/>
          <p:cNvSpPr>
            <a:spLocks noGrp="1"/>
          </p:cNvSpPr>
          <p:nvPr>
            <p:ph idx="1"/>
          </p:nvPr>
        </p:nvSpPr>
        <p:spPr>
          <a:xfrm>
            <a:off x="1259632" y="2060848"/>
            <a:ext cx="7439025" cy="4389438"/>
          </a:xfrm>
        </p:spPr>
        <p:txBody>
          <a:bodyPr>
            <a:normAutofit fontScale="62500" lnSpcReduction="20000"/>
          </a:bodyPr>
          <a:lstStyle/>
          <a:p>
            <a:pPr eaLnBrk="1" hangingPunct="1">
              <a:lnSpc>
                <a:spcPct val="120000"/>
              </a:lnSpc>
              <a:defRPr/>
            </a:pPr>
            <a:r>
              <a:rPr lang="en-GB" dirty="0" smtClean="0"/>
              <a:t>Well established measure of activity engagement for older people </a:t>
            </a:r>
          </a:p>
          <a:p>
            <a:pPr marL="914400" lvl="2" indent="0">
              <a:lnSpc>
                <a:spcPct val="120000"/>
              </a:lnSpc>
              <a:buNone/>
              <a:defRPr/>
            </a:pPr>
            <a:r>
              <a:rPr lang="en-GB" sz="1600" dirty="0" smtClean="0"/>
              <a:t>			</a:t>
            </a:r>
            <a:r>
              <a:rPr lang="en-GB" sz="2900" dirty="0" smtClean="0"/>
              <a:t>(2</a:t>
            </a:r>
            <a:r>
              <a:rPr lang="en-GB" sz="2900" baseline="30000" dirty="0" smtClean="0"/>
              <a:t>nd</a:t>
            </a:r>
            <a:r>
              <a:rPr lang="en-GB" sz="2900" dirty="0" smtClean="0"/>
              <a:t> edition, Baum and Edwards, 2008) </a:t>
            </a:r>
          </a:p>
          <a:p>
            <a:pPr eaLnBrk="1" hangingPunct="1">
              <a:lnSpc>
                <a:spcPct val="120000"/>
              </a:lnSpc>
              <a:defRPr/>
            </a:pPr>
            <a:r>
              <a:rPr lang="en-GB" dirty="0" smtClean="0"/>
              <a:t>Originally developed by Dr Carolyn Baum for use with people with dementia in the USA in early 1990s </a:t>
            </a:r>
            <a:r>
              <a:rPr lang="en-GB" sz="2900" dirty="0" smtClean="0"/>
              <a:t>(</a:t>
            </a:r>
            <a:r>
              <a:rPr lang="en-GB" sz="2900" dirty="0"/>
              <a:t>B</a:t>
            </a:r>
            <a:r>
              <a:rPr lang="en-GB" sz="2900" dirty="0" smtClean="0"/>
              <a:t>aum, 1993)</a:t>
            </a:r>
          </a:p>
          <a:p>
            <a:pPr eaLnBrk="1" hangingPunct="1">
              <a:lnSpc>
                <a:spcPct val="120000"/>
              </a:lnSpc>
              <a:defRPr/>
            </a:pPr>
            <a:r>
              <a:rPr lang="en-GB" dirty="0" smtClean="0"/>
              <a:t>Photograph cards for activities grouped in 4 categories:</a:t>
            </a:r>
          </a:p>
          <a:p>
            <a:pPr lvl="1">
              <a:lnSpc>
                <a:spcPct val="120000"/>
              </a:lnSpc>
              <a:defRPr/>
            </a:pPr>
            <a:r>
              <a:rPr lang="en-GB" dirty="0" smtClean="0"/>
              <a:t>Instrumental</a:t>
            </a:r>
          </a:p>
          <a:p>
            <a:pPr lvl="1">
              <a:lnSpc>
                <a:spcPct val="120000"/>
              </a:lnSpc>
              <a:defRPr/>
            </a:pPr>
            <a:r>
              <a:rPr lang="en-GB" dirty="0" smtClean="0"/>
              <a:t>Low Demand leisure</a:t>
            </a:r>
          </a:p>
          <a:p>
            <a:pPr lvl="1">
              <a:lnSpc>
                <a:spcPct val="120000"/>
              </a:lnSpc>
              <a:defRPr/>
            </a:pPr>
            <a:r>
              <a:rPr lang="en-GB" dirty="0" smtClean="0"/>
              <a:t>High Demand Leisure</a:t>
            </a:r>
          </a:p>
          <a:p>
            <a:pPr lvl="1">
              <a:lnSpc>
                <a:spcPct val="120000"/>
              </a:lnSpc>
              <a:defRPr/>
            </a:pPr>
            <a:r>
              <a:rPr lang="en-GB" dirty="0" smtClean="0"/>
              <a:t>Social</a:t>
            </a:r>
          </a:p>
          <a:p>
            <a:pPr eaLnBrk="1" hangingPunct="1">
              <a:lnSpc>
                <a:spcPct val="120000"/>
              </a:lnSpc>
              <a:defRPr/>
            </a:pPr>
            <a:r>
              <a:rPr lang="en-GB" dirty="0" smtClean="0"/>
              <a:t>3 ACS versions: Recovery, Institutional and Community Living</a:t>
            </a:r>
          </a:p>
          <a:p>
            <a:pPr>
              <a:lnSpc>
                <a:spcPct val="120000"/>
              </a:lnSpc>
              <a:defRPr/>
            </a:pPr>
            <a:r>
              <a:rPr lang="en-GB" dirty="0" smtClean="0"/>
              <a:t>Each </a:t>
            </a:r>
            <a:r>
              <a:rPr lang="en-GB" dirty="0"/>
              <a:t>version uses the same </a:t>
            </a:r>
            <a:r>
              <a:rPr lang="en-GB" dirty="0" smtClean="0"/>
              <a:t>89 activity cards</a:t>
            </a:r>
          </a:p>
          <a:p>
            <a:pPr>
              <a:lnSpc>
                <a:spcPct val="120000"/>
              </a:lnSpc>
              <a:defRPr/>
            </a:pPr>
            <a:r>
              <a:rPr lang="en-GB" dirty="0" smtClean="0"/>
              <a:t>Different sorting </a:t>
            </a:r>
            <a:r>
              <a:rPr lang="en-GB" dirty="0"/>
              <a:t>categories of engagement and scoring </a:t>
            </a:r>
            <a:r>
              <a:rPr lang="en-GB" dirty="0" smtClean="0"/>
              <a:t>methods</a:t>
            </a:r>
          </a:p>
        </p:txBody>
      </p:sp>
      <p:pic>
        <p:nvPicPr>
          <p:cNvPr id="4" name="Picture 2" descr="\\docs\Personal\a.laverfawcett\dissertation\ACS USA manual cover.jpg"/>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rot="708715">
            <a:off x="7425053" y="3523679"/>
            <a:ext cx="1216350" cy="1698505"/>
          </a:xfrm>
          <a:prstGeom prst="rect">
            <a:avLst/>
          </a:prstGeom>
          <a:noFill/>
          <a:ln>
            <a:solidFill>
              <a:schemeClr val="accent3">
                <a:lumMod val="50000"/>
              </a:schemeClr>
            </a:solidFill>
          </a:ln>
          <a:extLst>
            <a:ext uri="{909E8E84-426E-40DD-AFC4-6F175D3DCCD1}">
              <a14:hiddenFill xmlns:a14="http://schemas.microsoft.com/office/drawing/2010/main" xmlns="">
                <a:solidFill>
                  <a:srgbClr val="FFFFFF"/>
                </a:solidFill>
              </a14:hiddenFill>
            </a:ext>
          </a:extLst>
        </p:spPr>
      </p:pic>
      <p:pic>
        <p:nvPicPr>
          <p:cNvPr id="5" name="Picture 6" descr="C:\Users\a.laverfawcett\AppData\Local\Microsoft\Windows\Temporary Internet Files\Content.IE5\IUNRXIY2\MC900436180[1].png"/>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1547664" y="374251"/>
            <a:ext cx="806330" cy="720891"/>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40584770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Conclusion</a:t>
            </a:r>
            <a:endParaRPr lang="en-GB" b="1" dirty="0"/>
          </a:p>
        </p:txBody>
      </p:sp>
      <p:sp>
        <p:nvSpPr>
          <p:cNvPr id="3" name="Content Placeholder 2"/>
          <p:cNvSpPr>
            <a:spLocks noGrp="1"/>
          </p:cNvSpPr>
          <p:nvPr>
            <p:ph idx="1"/>
          </p:nvPr>
        </p:nvSpPr>
        <p:spPr/>
        <p:txBody>
          <a:bodyPr>
            <a:normAutofit fontScale="70000" lnSpcReduction="20000"/>
          </a:bodyPr>
          <a:lstStyle/>
          <a:p>
            <a:pPr>
              <a:lnSpc>
                <a:spcPct val="120000"/>
              </a:lnSpc>
            </a:pPr>
            <a:r>
              <a:rPr lang="en-GB" dirty="0"/>
              <a:t>The study showed that overall the ACS-UK has good acceptability and utility in terms of older adult’s first impressions, ease of understanding instructions, activities, activity labels and carrying out the card sort. </a:t>
            </a:r>
            <a:endParaRPr lang="en-GB" dirty="0" smtClean="0"/>
          </a:p>
          <a:p>
            <a:pPr>
              <a:lnSpc>
                <a:spcPct val="120000"/>
              </a:lnSpc>
            </a:pPr>
            <a:r>
              <a:rPr lang="en-GB" dirty="0" smtClean="0"/>
              <a:t>However</a:t>
            </a:r>
            <a:r>
              <a:rPr lang="en-GB" dirty="0"/>
              <a:t>, understanding of the purpose of the ACS-UK was varied and this aspect of face validity can only be considered as fair. </a:t>
            </a:r>
            <a:endParaRPr lang="en-GB" dirty="0" smtClean="0"/>
          </a:p>
          <a:p>
            <a:pPr>
              <a:lnSpc>
                <a:spcPct val="120000"/>
              </a:lnSpc>
            </a:pPr>
            <a:r>
              <a:rPr lang="en-GB" dirty="0" smtClean="0"/>
              <a:t>In </a:t>
            </a:r>
            <a:r>
              <a:rPr lang="en-GB" dirty="0"/>
              <a:t>terms of clinical utility, the reasonable time required to administer and score the ACS-UK, along with the ease of administering and scoring the assessment suggests that the ACS-UK has good clinical utility. </a:t>
            </a:r>
            <a:endParaRPr lang="en-GB" dirty="0" smtClean="0"/>
          </a:p>
        </p:txBody>
      </p:sp>
      <p:pic>
        <p:nvPicPr>
          <p:cNvPr id="4" name="Picture 2" descr="S:\Health and Life Sciences\Research\Individual staff folders\Alison LF\ACS\27_08_11 - ACS Photography Session 3\P1010898.jpe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156176" y="5326523"/>
            <a:ext cx="2160240" cy="1434535"/>
          </a:xfrm>
          <a:prstGeom prst="rect">
            <a:avLst/>
          </a:prstGeom>
          <a:noFill/>
          <a:ln w="25400">
            <a:solidFill>
              <a:schemeClr val="tx1"/>
            </a:solidFill>
          </a:ln>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3449866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Conclusion </a:t>
            </a:r>
            <a:r>
              <a:rPr lang="en-GB" dirty="0" smtClean="0"/>
              <a:t>(continued)</a:t>
            </a:r>
            <a:endParaRPr lang="en-GB" dirty="0"/>
          </a:p>
        </p:txBody>
      </p:sp>
      <p:sp>
        <p:nvSpPr>
          <p:cNvPr id="3" name="Content Placeholder 2"/>
          <p:cNvSpPr>
            <a:spLocks noGrp="1"/>
          </p:cNvSpPr>
          <p:nvPr>
            <p:ph idx="1"/>
          </p:nvPr>
        </p:nvSpPr>
        <p:spPr/>
        <p:txBody>
          <a:bodyPr>
            <a:normAutofit fontScale="92500"/>
          </a:bodyPr>
          <a:lstStyle/>
          <a:p>
            <a:pPr>
              <a:lnSpc>
                <a:spcPct val="120000"/>
              </a:lnSpc>
            </a:pPr>
            <a:r>
              <a:rPr lang="en-GB" dirty="0" smtClean="0"/>
              <a:t>The </a:t>
            </a:r>
            <a:r>
              <a:rPr lang="en-GB" dirty="0"/>
              <a:t>study also identified potential additional activities for consideration and shed new light on some activities which were previously removed during initial test development. </a:t>
            </a:r>
            <a:endParaRPr lang="en-GB" dirty="0" smtClean="0"/>
          </a:p>
          <a:p>
            <a:pPr>
              <a:lnSpc>
                <a:spcPct val="120000"/>
              </a:lnSpc>
            </a:pPr>
            <a:r>
              <a:rPr lang="en-GB" dirty="0" smtClean="0"/>
              <a:t>A </a:t>
            </a:r>
            <a:r>
              <a:rPr lang="en-GB" dirty="0"/>
              <a:t>sample of ACS-UK scores for community dwelling older adults was obtained for a future discriminative validity study.</a:t>
            </a:r>
          </a:p>
          <a:p>
            <a:endParaRPr lang="en-GB" dirty="0"/>
          </a:p>
        </p:txBody>
      </p:sp>
    </p:spTree>
    <p:extLst>
      <p:ext uri="{BB962C8B-B14F-4D97-AF65-F5344CB8AC3E}">
        <p14:creationId xmlns:p14="http://schemas.microsoft.com/office/powerpoint/2010/main" xmlns="" val="3344986647"/>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solidFill>
                  <a:srgbClr val="0070C0"/>
                </a:solidFill>
              </a:rPr>
              <a:t>Limitations of the ACS</a:t>
            </a:r>
            <a:endParaRPr lang="en-US" b="1" dirty="0">
              <a:solidFill>
                <a:srgbClr val="0070C0"/>
              </a:solidFill>
            </a:endParaRPr>
          </a:p>
        </p:txBody>
      </p:sp>
      <p:sp>
        <p:nvSpPr>
          <p:cNvPr id="3" name="Content Placeholder 2"/>
          <p:cNvSpPr>
            <a:spLocks noGrp="1"/>
          </p:cNvSpPr>
          <p:nvPr>
            <p:ph idx="1"/>
          </p:nvPr>
        </p:nvSpPr>
        <p:spPr>
          <a:xfrm>
            <a:off x="1115616" y="1556792"/>
            <a:ext cx="7581528" cy="4824536"/>
          </a:xfrm>
        </p:spPr>
        <p:txBody>
          <a:bodyPr>
            <a:normAutofit fontScale="92500" lnSpcReduction="10000"/>
          </a:bodyPr>
          <a:lstStyle/>
          <a:p>
            <a:pPr marL="0" indent="0">
              <a:buNone/>
            </a:pPr>
            <a:r>
              <a:rPr lang="en-GB" dirty="0" smtClean="0"/>
              <a:t>The ACS does not provide information regarding factors such as:</a:t>
            </a:r>
          </a:p>
          <a:p>
            <a:r>
              <a:rPr lang="en-GB" dirty="0" smtClean="0"/>
              <a:t>Length of time spent engaged in activities</a:t>
            </a:r>
          </a:p>
          <a:p>
            <a:r>
              <a:rPr lang="en-GB" dirty="0" smtClean="0"/>
              <a:t>Frequency of participation</a:t>
            </a:r>
          </a:p>
          <a:p>
            <a:r>
              <a:rPr lang="en-GB" dirty="0" smtClean="0"/>
              <a:t>Social interactions during activity participation</a:t>
            </a:r>
          </a:p>
          <a:p>
            <a:r>
              <a:rPr lang="en-GB" dirty="0" smtClean="0"/>
              <a:t>Difficulty experienced while performing an activity </a:t>
            </a:r>
            <a:r>
              <a:rPr lang="en-GB" sz="2200" dirty="0" smtClean="0"/>
              <a:t>(Baum et al., 2000; Katz, Karpin, Lak, Furman &amp; Hartman-Meier, 2003)</a:t>
            </a:r>
            <a:br>
              <a:rPr lang="en-GB" sz="2200" dirty="0" smtClean="0"/>
            </a:br>
            <a:r>
              <a:rPr lang="en-GB" dirty="0" smtClean="0"/>
              <a:t/>
            </a:r>
            <a:br>
              <a:rPr lang="en-GB" dirty="0" smtClean="0"/>
            </a:br>
            <a:r>
              <a:rPr lang="en-GB" dirty="0" smtClean="0"/>
              <a:t>	</a:t>
            </a:r>
            <a:r>
              <a:rPr lang="en-GB" sz="2200" dirty="0" smtClean="0"/>
              <a:t>(Canadian Stroke Network – Stroke Engine Assess, n.d.)</a:t>
            </a:r>
          </a:p>
          <a:p>
            <a:endParaRPr lang="en-US" dirty="0"/>
          </a:p>
        </p:txBody>
      </p:sp>
      <p:pic>
        <p:nvPicPr>
          <p:cNvPr id="12290" name="Picture 2" descr="S:\Health and Life Sciences\Research\Individual staff folders\Alison LF\ACS\23_06_11 - ACS Photography Session 1\DSC_0040.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656826" y="188640"/>
            <a:ext cx="1239726" cy="1851937"/>
          </a:xfrm>
          <a:prstGeom prst="rect">
            <a:avLst/>
          </a:prstGeom>
          <a:noFill/>
          <a:ln w="25400">
            <a:solidFill>
              <a:schemeClr val="tx1"/>
            </a:solidFill>
          </a:ln>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785066026"/>
      </p:ext>
    </p:extLst>
  </p:cSld>
  <p:clrMapOvr>
    <a:masterClrMapping/>
  </p:clrMapOvr>
  <mc:AlternateContent xmlns:mc="http://schemas.openxmlformats.org/markup-compatibility/2006">
    <mc:Choice xmlns:p14="http://schemas.microsoft.com/office/powerpoint/2010/main" xmlns="" Requires="p14">
      <p:transition p14:dur="100">
        <p:cut/>
      </p:transition>
    </mc:Choice>
    <mc:Fallback>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Title 7"/>
          <p:cNvSpPr>
            <a:spLocks noGrp="1"/>
          </p:cNvSpPr>
          <p:nvPr>
            <p:ph type="title"/>
          </p:nvPr>
        </p:nvSpPr>
        <p:spPr>
          <a:xfrm>
            <a:off x="0" y="0"/>
            <a:ext cx="9144000" cy="6858000"/>
          </a:xfrm>
          <a:solidFill>
            <a:schemeClr val="tx2"/>
          </a:solidFill>
          <a:ln>
            <a:solidFill>
              <a:schemeClr val="tx2"/>
            </a:solidFill>
          </a:ln>
        </p:spPr>
        <p:txBody>
          <a:bodyPr>
            <a:normAutofit/>
          </a:bodyPr>
          <a:lstStyle/>
          <a:p>
            <a:pPr algn="ctr"/>
            <a:r>
              <a:rPr lang="en-GB" sz="5400" b="1" dirty="0">
                <a:solidFill>
                  <a:srgbClr val="FFFF00"/>
                </a:solidFill>
              </a:rPr>
              <a:t>Questions and discussion</a:t>
            </a:r>
            <a:endParaRPr lang="en-GB" sz="5400" b="1" dirty="0" smtClean="0">
              <a:solidFill>
                <a:srgbClr val="FFFF00"/>
              </a:solidFill>
            </a:endParaRPr>
          </a:p>
        </p:txBody>
      </p:sp>
      <p:pic>
        <p:nvPicPr>
          <p:cNvPr id="6146" name="Picture 2" descr="S:\Health and Life Sciences\Research\Individual staff folders\Alison LF\ACS\27_08_11 - ACS Photography Session 3\P1010871.jpe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793447" y="3998992"/>
            <a:ext cx="1437624" cy="1916832"/>
          </a:xfrm>
          <a:prstGeom prst="rect">
            <a:avLst/>
          </a:prstGeom>
          <a:noFill/>
          <a:ln w="25400">
            <a:solidFill>
              <a:schemeClr val="bg1"/>
            </a:solidFill>
          </a:ln>
          <a:extLst>
            <a:ext uri="{909E8E84-426E-40DD-AFC4-6F175D3DCCD1}">
              <a14:hiddenFill xmlns:a14="http://schemas.microsoft.com/office/drawing/2010/main" xmlns="">
                <a:solidFill>
                  <a:srgbClr val="FFFFFF"/>
                </a:solidFill>
              </a14:hiddenFill>
            </a:ext>
          </a:extLst>
        </p:spPr>
      </p:pic>
      <p:pic>
        <p:nvPicPr>
          <p:cNvPr id="6147" name="Picture 3" descr="S:\Health and Life Sciences\Research\Individual staff folders\Alison LF\ACS\27_08_11 - ACS Photography Session 3\P1010895.jpe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420570" y="188640"/>
            <a:ext cx="1390092" cy="2093315"/>
          </a:xfrm>
          <a:prstGeom prst="rect">
            <a:avLst/>
          </a:prstGeom>
          <a:noFill/>
          <a:ln w="25400">
            <a:solidFill>
              <a:schemeClr val="bg1"/>
            </a:solidFill>
          </a:ln>
          <a:extLst>
            <a:ext uri="{909E8E84-426E-40DD-AFC4-6F175D3DCCD1}">
              <a14:hiddenFill xmlns:a14="http://schemas.microsoft.com/office/drawing/2010/main" xmlns="">
                <a:solidFill>
                  <a:srgbClr val="FFFFFF"/>
                </a:solidFill>
              </a14:hiddenFill>
            </a:ext>
          </a:extLst>
        </p:spPr>
      </p:pic>
      <p:pic>
        <p:nvPicPr>
          <p:cNvPr id="6148" name="Picture 4" descr="S:\Health and Life Sciences\Research\Individual staff folders\Alison LF\ACS\27_08_11 - ACS Photography Session 3\IMGP0492.JPG"/>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7020272" y="188640"/>
            <a:ext cx="1635646" cy="2180862"/>
          </a:xfrm>
          <a:prstGeom prst="rect">
            <a:avLst/>
          </a:prstGeom>
          <a:noFill/>
          <a:ln w="25400">
            <a:solidFill>
              <a:schemeClr val="bg1"/>
            </a:solidFill>
          </a:ln>
          <a:extLst>
            <a:ext uri="{909E8E84-426E-40DD-AFC4-6F175D3DCCD1}">
              <a14:hiddenFill xmlns:a14="http://schemas.microsoft.com/office/drawing/2010/main" xmlns="">
                <a:solidFill>
                  <a:srgbClr val="FFFFFF"/>
                </a:solidFill>
              </a14:hiddenFill>
            </a:ext>
          </a:extLst>
        </p:spPr>
      </p:pic>
      <p:pic>
        <p:nvPicPr>
          <p:cNvPr id="6149" name="Picture 5" descr="S:\Health and Life Sciences\Research\Individual staff folders\Alison LF\ACS\10_07_11 - ACS Photography Session 2\015.JPG"/>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641960" y="4112232"/>
            <a:ext cx="1491630" cy="1988840"/>
          </a:xfrm>
          <a:prstGeom prst="rect">
            <a:avLst/>
          </a:prstGeom>
          <a:noFill/>
          <a:ln w="25400">
            <a:solidFill>
              <a:schemeClr val="bg1"/>
            </a:solidFill>
          </a:ln>
          <a:extLst>
            <a:ext uri="{909E8E84-426E-40DD-AFC4-6F175D3DCCD1}">
              <a14:hiddenFill xmlns:a14="http://schemas.microsoft.com/office/drawing/2010/main" xmlns="">
                <a:solidFill>
                  <a:srgbClr val="FFFFFF"/>
                </a:solidFill>
              </a14:hiddenFill>
            </a:ext>
          </a:extLst>
        </p:spPr>
      </p:pic>
      <p:pic>
        <p:nvPicPr>
          <p:cNvPr id="6150" name="Picture 6" descr="S:\Health and Life Sciences\Research\Individual staff folders\Alison LF\ACS\10_07_11 - ACS Photography Session 2\038.JPG"/>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3404997" y="4093312"/>
            <a:ext cx="2430016" cy="1822512"/>
          </a:xfrm>
          <a:prstGeom prst="rect">
            <a:avLst/>
          </a:prstGeom>
          <a:noFill/>
          <a:ln w="25400">
            <a:solidFill>
              <a:schemeClr val="bg1"/>
            </a:solidFill>
          </a:ln>
          <a:extLst>
            <a:ext uri="{909E8E84-426E-40DD-AFC4-6F175D3DCCD1}">
              <a14:hiddenFill xmlns:a14="http://schemas.microsoft.com/office/drawing/2010/main" xmlns="">
                <a:solidFill>
                  <a:srgbClr val="FFFFFF"/>
                </a:solidFill>
              </a14:hiddenFill>
            </a:ext>
          </a:extLst>
        </p:spPr>
      </p:pic>
      <p:pic>
        <p:nvPicPr>
          <p:cNvPr id="6151" name="Picture 7" descr="S:\Health and Life Sciences\Research\Individual staff folders\Alison LF\ACS\16_10_11 - ACS Photography Session 4\DSCF0779.JPG"/>
          <p:cNvPicPr>
            <a:picLocks noChangeAspect="1" noChangeArrowheads="1"/>
          </p:cNvPicPr>
          <p:nvPr/>
        </p:nvPicPr>
        <p:blipFill>
          <a:blip r:embed="rId8" cstate="print">
            <a:extLst>
              <a:ext uri="{28A0092B-C50C-407E-A947-70E740481C1C}">
                <a14:useLocalDpi xmlns:a14="http://schemas.microsoft.com/office/drawing/2010/main" xmlns="" val="0"/>
              </a:ext>
            </a:extLst>
          </a:blip>
          <a:srcRect/>
          <a:stretch>
            <a:fillRect/>
          </a:stretch>
        </p:blipFill>
        <p:spPr bwMode="auto">
          <a:xfrm>
            <a:off x="3390123" y="356659"/>
            <a:ext cx="2459765" cy="1844824"/>
          </a:xfrm>
          <a:prstGeom prst="rect">
            <a:avLst/>
          </a:prstGeom>
          <a:noFill/>
          <a:ln w="25400">
            <a:solidFill>
              <a:schemeClr val="bg1"/>
            </a:solidFill>
          </a:ln>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518326701"/>
      </p:ext>
    </p:extLst>
  </p:cSld>
  <p:clrMapOvr>
    <a:masterClrMapping/>
  </p:clrMapOvr>
  <p:transition spd="slow">
    <p:fade/>
  </p:transition>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References </a:t>
            </a:r>
            <a:br>
              <a:rPr lang="en-GB" dirty="0" smtClean="0"/>
            </a:br>
            <a:endParaRPr lang="en-GB" sz="2200" dirty="0"/>
          </a:p>
        </p:txBody>
      </p:sp>
      <p:sp>
        <p:nvSpPr>
          <p:cNvPr id="3" name="Content Placeholder 2"/>
          <p:cNvSpPr>
            <a:spLocks noGrp="1"/>
          </p:cNvSpPr>
          <p:nvPr>
            <p:ph idx="1"/>
          </p:nvPr>
        </p:nvSpPr>
        <p:spPr/>
        <p:txBody>
          <a:bodyPr>
            <a:normAutofit fontScale="47500" lnSpcReduction="20000"/>
          </a:bodyPr>
          <a:lstStyle/>
          <a:p>
            <a:pPr>
              <a:lnSpc>
                <a:spcPct val="120000"/>
              </a:lnSpc>
            </a:pPr>
            <a:r>
              <a:rPr lang="en-US" dirty="0"/>
              <a:t>Albert, S. M., Bear-Lehman, J., &amp; Burkhardt, A. (2009). Lifestyle-adjusted function: Variation beyond BADL and IADL competencies, </a:t>
            </a:r>
            <a:r>
              <a:rPr lang="en-US" i="1" dirty="0"/>
              <a:t>Gerontologist, 49,</a:t>
            </a:r>
            <a:r>
              <a:rPr lang="en-US" dirty="0"/>
              <a:t> 767-777.</a:t>
            </a:r>
          </a:p>
          <a:p>
            <a:pPr>
              <a:lnSpc>
                <a:spcPct val="120000"/>
              </a:lnSpc>
            </a:pPr>
            <a:r>
              <a:rPr lang="en-US" dirty="0" smtClean="0"/>
              <a:t>Alegria </a:t>
            </a:r>
            <a:r>
              <a:rPr lang="en-US" dirty="0"/>
              <a:t>A., Vila D.,  Woo, M., Canino G., Takeuchi D., Vera M., Febo V., Guarnaccia P., Aguilar-Gaxiola S., &amp; Shrout P. (2004) Cultural Relevance and Equivalence in the NLAAS Instrument: Integrating Etic and Emic in the Development of Cross-Cultural Measures for a Psychiatric Epidemiology and Services Study of Latinos. </a:t>
            </a:r>
            <a:r>
              <a:rPr lang="en-US" i="1" dirty="0"/>
              <a:t>International Journal of Methods in Psychiatric Research. 13(4) </a:t>
            </a:r>
            <a:r>
              <a:rPr lang="en-US" dirty="0"/>
              <a:t>270–288. [Online] Available: </a:t>
            </a:r>
            <a:r>
              <a:rPr lang="en-GB" u="sng" dirty="0">
                <a:hlinkClick r:id="rId3"/>
              </a:rPr>
              <a:t>http://www.ncbi.nlm.nih.gov/pmc/articles/PMC2771729/</a:t>
            </a:r>
            <a:r>
              <a:rPr lang="en-GB" dirty="0"/>
              <a:t> [Accessed 13 March 2014</a:t>
            </a:r>
            <a:r>
              <a:rPr lang="en-GB" dirty="0" smtClean="0"/>
              <a:t>]</a:t>
            </a:r>
          </a:p>
          <a:p>
            <a:pPr>
              <a:lnSpc>
                <a:spcPct val="120000"/>
              </a:lnSpc>
            </a:pPr>
            <a:r>
              <a:rPr lang="en-GB" dirty="0"/>
              <a:t>Ball, V., Corr, S., Knight, J., &amp; Lowis, M. (2007). An investigation into the leisure occupations of older adults. </a:t>
            </a:r>
            <a:r>
              <a:rPr lang="en-GB" i="1" dirty="0"/>
              <a:t>British Journal of Occupational Therapy 70,</a:t>
            </a:r>
            <a:r>
              <a:rPr lang="en-GB" dirty="0"/>
              <a:t> 393-400.</a:t>
            </a:r>
            <a:endParaRPr lang="en-US" dirty="0"/>
          </a:p>
          <a:p>
            <a:pPr>
              <a:lnSpc>
                <a:spcPct val="120000"/>
              </a:lnSpc>
            </a:pPr>
            <a:r>
              <a:rPr lang="en-US" dirty="0" smtClean="0"/>
              <a:t>Bannigan</a:t>
            </a:r>
            <a:r>
              <a:rPr lang="en-US" dirty="0"/>
              <a:t>, K., &amp; Laver-Fawcett, A. (2011) Aging, occupation and mental health: the contribution of the Research Centre for Occupation and Mental Health. </a:t>
            </a:r>
            <a:r>
              <a:rPr lang="en-US" i="1" dirty="0"/>
              <a:t>WFOT Bulletin</a:t>
            </a:r>
            <a:r>
              <a:rPr lang="en-US" dirty="0"/>
              <a:t>, 63, 55-60.</a:t>
            </a:r>
          </a:p>
          <a:p>
            <a:pPr>
              <a:lnSpc>
                <a:spcPct val="120000"/>
              </a:lnSpc>
            </a:pPr>
            <a:r>
              <a:rPr lang="en-GB" dirty="0" smtClean="0"/>
              <a:t>Baum</a:t>
            </a:r>
            <a:r>
              <a:rPr lang="en-GB" dirty="0"/>
              <a:t>, C. M. (1993). </a:t>
            </a:r>
            <a:r>
              <a:rPr lang="en-GB" i="1" dirty="0"/>
              <a:t>The effects of occupation on behaviors of persons with senile dementia of the Alzheimer’s type and their careers. </a:t>
            </a:r>
            <a:r>
              <a:rPr lang="en-GB" dirty="0"/>
              <a:t>Dissertation, George Warren Brown School of Social Work, Washington University, St. Louis.</a:t>
            </a:r>
            <a:endParaRPr lang="en-US" dirty="0"/>
          </a:p>
          <a:p>
            <a:pPr>
              <a:lnSpc>
                <a:spcPct val="120000"/>
              </a:lnSpc>
            </a:pPr>
            <a:r>
              <a:rPr lang="en-GB" dirty="0"/>
              <a:t>Baum, C. M. (1995). The contribution of occupation to function in persons with Alzheimer’s disease. </a:t>
            </a:r>
            <a:r>
              <a:rPr lang="en-GB" i="1" dirty="0"/>
              <a:t>Journal of Occupational Science, 2,</a:t>
            </a:r>
            <a:r>
              <a:rPr lang="en-GB" dirty="0"/>
              <a:t> </a:t>
            </a:r>
            <a:r>
              <a:rPr lang="en-GB" dirty="0" smtClean="0"/>
              <a:t>59–67</a:t>
            </a:r>
          </a:p>
        </p:txBody>
      </p:sp>
    </p:spTree>
    <p:extLst>
      <p:ext uri="{BB962C8B-B14F-4D97-AF65-F5344CB8AC3E}">
        <p14:creationId xmlns:p14="http://schemas.microsoft.com/office/powerpoint/2010/main" xmlns="" val="1166136502"/>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References </a:t>
            </a:r>
            <a:br>
              <a:rPr lang="en-GB" dirty="0" smtClean="0"/>
            </a:br>
            <a:endParaRPr lang="en-GB" sz="2200" dirty="0"/>
          </a:p>
        </p:txBody>
      </p:sp>
      <p:sp>
        <p:nvSpPr>
          <p:cNvPr id="3" name="Content Placeholder 2"/>
          <p:cNvSpPr>
            <a:spLocks noGrp="1"/>
          </p:cNvSpPr>
          <p:nvPr>
            <p:ph idx="1"/>
          </p:nvPr>
        </p:nvSpPr>
        <p:spPr>
          <a:xfrm>
            <a:off x="1435608" y="1447800"/>
            <a:ext cx="7498080" cy="5221560"/>
          </a:xfrm>
        </p:spPr>
        <p:txBody>
          <a:bodyPr>
            <a:normAutofit fontScale="47500" lnSpcReduction="20000"/>
          </a:bodyPr>
          <a:lstStyle/>
          <a:p>
            <a:pPr>
              <a:lnSpc>
                <a:spcPct val="120000"/>
              </a:lnSpc>
            </a:pPr>
            <a:r>
              <a:rPr lang="en-GB" dirty="0"/>
              <a:t>Baum, C. M., &amp; Edwards, D. F. (2001). </a:t>
            </a:r>
            <a:r>
              <a:rPr lang="en-GB" i="1" dirty="0"/>
              <a:t>Activity Card Sort (ACS): Test manual</a:t>
            </a:r>
            <a:r>
              <a:rPr lang="en-GB" dirty="0"/>
              <a:t>. St Louis, MO: Penultima Press.</a:t>
            </a:r>
            <a:endParaRPr lang="en-US" dirty="0"/>
          </a:p>
          <a:p>
            <a:pPr>
              <a:lnSpc>
                <a:spcPct val="120000"/>
              </a:lnSpc>
            </a:pPr>
            <a:r>
              <a:rPr lang="en-GB" dirty="0" smtClean="0">
                <a:cs typeface="Arial" charset="0"/>
              </a:rPr>
              <a:t>Baum</a:t>
            </a:r>
            <a:r>
              <a:rPr lang="en-GB" dirty="0">
                <a:cs typeface="Arial" charset="0"/>
              </a:rPr>
              <a:t>, C. M., &amp; Edwards, D. F. (2008).</a:t>
            </a:r>
            <a:r>
              <a:rPr lang="en-GB" b="1" i="1" dirty="0">
                <a:cs typeface="Arial" charset="0"/>
              </a:rPr>
              <a:t> </a:t>
            </a:r>
            <a:r>
              <a:rPr lang="en-GB" i="1" dirty="0">
                <a:cs typeface="Arial" charset="0"/>
              </a:rPr>
              <a:t>Activity Card Sort (ACS): Test manual (2</a:t>
            </a:r>
            <a:r>
              <a:rPr lang="en-GB" i="1" baseline="30000" dirty="0">
                <a:cs typeface="Arial" charset="0"/>
              </a:rPr>
              <a:t>nd</a:t>
            </a:r>
            <a:r>
              <a:rPr lang="en-GB" i="1" dirty="0">
                <a:cs typeface="Arial" charset="0"/>
              </a:rPr>
              <a:t> Ed).</a:t>
            </a:r>
            <a:r>
              <a:rPr lang="en-GB" b="1" dirty="0">
                <a:cs typeface="Arial" charset="0"/>
              </a:rPr>
              <a:t> </a:t>
            </a:r>
            <a:r>
              <a:rPr lang="en-GB" dirty="0">
                <a:cs typeface="Arial" charset="0"/>
              </a:rPr>
              <a:t>Bethesda, MD: AOTA Press</a:t>
            </a:r>
            <a:r>
              <a:rPr lang="en-GB" dirty="0" smtClean="0">
                <a:cs typeface="Arial" charset="0"/>
              </a:rPr>
              <a:t>.</a:t>
            </a:r>
          </a:p>
          <a:p>
            <a:pPr>
              <a:lnSpc>
                <a:spcPct val="120000"/>
              </a:lnSpc>
            </a:pPr>
            <a:r>
              <a:rPr lang="en-US" dirty="0"/>
              <a:t>Baum, MC, Perlmutter, M &amp; Edwards, D (Summer, 2000). Measuring function in Alzheimer’s Disease. </a:t>
            </a:r>
            <a:r>
              <a:rPr lang="en-US" i="1" dirty="0"/>
              <a:t>Alzheimer’s Quarterly</a:t>
            </a:r>
            <a:r>
              <a:rPr lang="en-US" dirty="0"/>
              <a:t>, 44-61.</a:t>
            </a:r>
            <a:endParaRPr lang="en-GB" dirty="0">
              <a:cs typeface="Arial" charset="0"/>
            </a:endParaRPr>
          </a:p>
          <a:p>
            <a:pPr>
              <a:lnSpc>
                <a:spcPct val="120000"/>
              </a:lnSpc>
            </a:pPr>
            <a:r>
              <a:rPr lang="en-GB" dirty="0"/>
              <a:t>Block J (1961) </a:t>
            </a:r>
            <a:r>
              <a:rPr lang="en-GB" i="1" dirty="0"/>
              <a:t>The Q-Sort method in personality assessment and psychiatric research. </a:t>
            </a:r>
            <a:r>
              <a:rPr lang="en-GB" dirty="0"/>
              <a:t>Springfield: Charles C Thomas Publisher [On-line] Available: </a:t>
            </a:r>
            <a:r>
              <a:rPr lang="en-GB" u="sng" dirty="0">
                <a:hlinkClick r:id="rId3"/>
              </a:rPr>
              <a:t>http://abegs.org/sites/Research/DocLib1/</a:t>
            </a:r>
            <a:r>
              <a:rPr lang="ar-SA" u="sng" dirty="0">
                <a:cs typeface="Arial" charset="0"/>
                <a:hlinkClick r:id="rId3"/>
              </a:rPr>
              <a:t>أجنبية</a:t>
            </a:r>
            <a:r>
              <a:rPr lang="en-GB" u="sng" dirty="0">
                <a:hlinkClick r:id="rId3"/>
              </a:rPr>
              <a:t>/The%20Q-Sort%20Method%20in%20Personality%20Assessment%20and%20Psychiatric%20Research.pdf</a:t>
            </a:r>
            <a:r>
              <a:rPr lang="en-GB" dirty="0"/>
              <a:t> [28</a:t>
            </a:r>
            <a:r>
              <a:rPr lang="en-GB" baseline="30000" dirty="0"/>
              <a:t>th</a:t>
            </a:r>
            <a:r>
              <a:rPr lang="en-GB" dirty="0"/>
              <a:t> March 2014].</a:t>
            </a:r>
          </a:p>
          <a:p>
            <a:pPr>
              <a:lnSpc>
                <a:spcPct val="120000"/>
              </a:lnSpc>
            </a:pPr>
            <a:r>
              <a:rPr lang="en-GB" dirty="0" smtClean="0"/>
              <a:t>Chan</a:t>
            </a:r>
            <a:r>
              <a:rPr lang="en-GB" dirty="0"/>
              <a:t>, W. K., Chung, J., &amp; Packer, T. L. (2006). Validity and reliability of the Activity Card Sort – Hong Kong version. </a:t>
            </a:r>
            <a:r>
              <a:rPr lang="en-GB" i="1" dirty="0"/>
              <a:t>OTJR:</a:t>
            </a:r>
            <a:r>
              <a:rPr lang="en-GB" dirty="0"/>
              <a:t> </a:t>
            </a:r>
            <a:r>
              <a:rPr lang="en-GB" i="1" dirty="0"/>
              <a:t>Occupation, Participation, and Health, 26, </a:t>
            </a:r>
            <a:r>
              <a:rPr lang="en-GB" dirty="0"/>
              <a:t>152–158</a:t>
            </a:r>
            <a:r>
              <a:rPr lang="en-GB" dirty="0" smtClean="0"/>
              <a:t>.</a:t>
            </a:r>
          </a:p>
          <a:p>
            <a:pPr>
              <a:lnSpc>
                <a:spcPct val="120000"/>
              </a:lnSpc>
            </a:pPr>
            <a:r>
              <a:rPr lang="en-GB" dirty="0"/>
              <a:t>Chilvers, R., Corr, S., &amp; Singlehurst, H. (2010). An Investigation into the Occupational Lives of Healthy Older People through their Use of Time. </a:t>
            </a:r>
            <a:r>
              <a:rPr lang="en-GB" i="1" dirty="0"/>
              <a:t>Australian Occupational Therapy Journal, 57,</a:t>
            </a:r>
            <a:r>
              <a:rPr lang="en-GB" dirty="0"/>
              <a:t> 24-33. </a:t>
            </a:r>
            <a:endParaRPr lang="en-US" dirty="0"/>
          </a:p>
          <a:p>
            <a:pPr>
              <a:lnSpc>
                <a:spcPct val="120000"/>
              </a:lnSpc>
            </a:pPr>
            <a:r>
              <a:rPr lang="en-US" dirty="0"/>
              <a:t>Clark F, Jackson J, Carlson M, Chou C-P, Cherry BJ, Jordan-Marsh M, et al (2011) Effectiveness of a lifestyle intervention in promoting the well-being of independently living older people: results of the Well Elderly 2 Randomized Controlled Trial.</a:t>
            </a:r>
            <a:r>
              <a:rPr lang="en-US" b="1" dirty="0"/>
              <a:t> </a:t>
            </a:r>
            <a:r>
              <a:rPr lang="en-GB" i="1" dirty="0"/>
              <a:t>Journal of Epidemiology and community Health 66</a:t>
            </a:r>
            <a:r>
              <a:rPr lang="en-GB" dirty="0"/>
              <a:t>(9) 782-90</a:t>
            </a:r>
            <a:r>
              <a:rPr lang="en-GB" b="1" dirty="0"/>
              <a:t>. </a:t>
            </a:r>
            <a:r>
              <a:rPr lang="en-US" dirty="0"/>
              <a:t>doi:10.1136/jech.2009.099754</a:t>
            </a:r>
          </a:p>
          <a:p>
            <a:pPr marL="82296" indent="0">
              <a:lnSpc>
                <a:spcPct val="120000"/>
              </a:lnSpc>
              <a:buNone/>
            </a:pPr>
            <a:endParaRPr lang="en-GB" dirty="0" smtClean="0"/>
          </a:p>
        </p:txBody>
      </p:sp>
      <p:pic>
        <p:nvPicPr>
          <p:cNvPr id="9218" name="Picture 2" descr="S:\Health and Life Sciences\Research\Individual staff folders\Alison LF\ACS\Dissertation Photos\36. Written Communications.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7020272" y="234887"/>
            <a:ext cx="1584176" cy="1188132"/>
          </a:xfrm>
          <a:prstGeom prst="rect">
            <a:avLst/>
          </a:prstGeom>
          <a:noFill/>
          <a:ln w="25400">
            <a:solidFill>
              <a:schemeClr val="tx1"/>
            </a:solidFill>
          </a:ln>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120082350"/>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References </a:t>
            </a:r>
            <a:br>
              <a:rPr lang="en-GB" dirty="0" smtClean="0"/>
            </a:br>
            <a:endParaRPr lang="en-GB" sz="2200" dirty="0"/>
          </a:p>
        </p:txBody>
      </p:sp>
      <p:sp>
        <p:nvSpPr>
          <p:cNvPr id="3" name="Content Placeholder 2"/>
          <p:cNvSpPr>
            <a:spLocks noGrp="1"/>
          </p:cNvSpPr>
          <p:nvPr>
            <p:ph idx="1"/>
          </p:nvPr>
        </p:nvSpPr>
        <p:spPr>
          <a:xfrm>
            <a:off x="1435608" y="1447800"/>
            <a:ext cx="7498080" cy="5221560"/>
          </a:xfrm>
        </p:spPr>
        <p:txBody>
          <a:bodyPr>
            <a:normAutofit fontScale="55000" lnSpcReduction="20000"/>
          </a:bodyPr>
          <a:lstStyle/>
          <a:p>
            <a:pPr>
              <a:lnSpc>
                <a:spcPct val="120000"/>
              </a:lnSpc>
            </a:pPr>
            <a:r>
              <a:rPr lang="en-GB" dirty="0" smtClean="0"/>
              <a:t>Creswell </a:t>
            </a:r>
            <a:r>
              <a:rPr lang="en-GB" dirty="0"/>
              <a:t>JW and Plano Clark VL (2011)</a:t>
            </a:r>
            <a:r>
              <a:rPr lang="en-GB" b="1" dirty="0"/>
              <a:t> </a:t>
            </a:r>
            <a:r>
              <a:rPr lang="en-GB" i="1" dirty="0"/>
              <a:t>Designing and Conducting Mixed Methods Research. </a:t>
            </a:r>
            <a:r>
              <a:rPr lang="en-GB" dirty="0"/>
              <a:t>2</a:t>
            </a:r>
            <a:r>
              <a:rPr lang="en-GB" baseline="30000" dirty="0"/>
              <a:t>nd</a:t>
            </a:r>
            <a:r>
              <a:rPr lang="en-GB" dirty="0"/>
              <a:t> ed</a:t>
            </a:r>
            <a:r>
              <a:rPr lang="en-GB" i="1" dirty="0"/>
              <a:t>.</a:t>
            </a:r>
            <a:r>
              <a:rPr lang="en-GB" dirty="0"/>
              <a:t> Thousand Oaks:</a:t>
            </a:r>
            <a:r>
              <a:rPr lang="en-GB" b="1" dirty="0"/>
              <a:t> </a:t>
            </a:r>
            <a:r>
              <a:rPr lang="en-GB" dirty="0"/>
              <a:t>Sage Publications.</a:t>
            </a:r>
          </a:p>
          <a:p>
            <a:pPr>
              <a:lnSpc>
                <a:spcPct val="120000"/>
              </a:lnSpc>
            </a:pPr>
            <a:r>
              <a:rPr lang="en-US" dirty="0"/>
              <a:t>Doney R. M., &amp; Packer T. L. (2008). Measuring changes in activity participation of older Australians: Validation of the Activity Card Sort–Australia.</a:t>
            </a:r>
            <a:r>
              <a:rPr lang="en-US" i="1" dirty="0"/>
              <a:t> Australasian Journal on Ageing, 27, </a:t>
            </a:r>
            <a:r>
              <a:rPr lang="en-US" dirty="0"/>
              <a:t>33–37.</a:t>
            </a:r>
          </a:p>
          <a:p>
            <a:pPr>
              <a:lnSpc>
                <a:spcPct val="120000"/>
              </a:lnSpc>
            </a:pPr>
            <a:r>
              <a:rPr lang="en-GB" dirty="0"/>
              <a:t>Edwards, D. F., Hahn, M., Dromerick, A. W., &amp; Baum, M. C. (2005). Race differences in function and quality of life in mild stroke. </a:t>
            </a:r>
            <a:r>
              <a:rPr lang="en-GB" i="1" dirty="0"/>
              <a:t>Stroke</a:t>
            </a:r>
            <a:r>
              <a:rPr lang="en-GB" dirty="0"/>
              <a:t>,</a:t>
            </a:r>
            <a:r>
              <a:rPr lang="en-GB" i="1" dirty="0"/>
              <a:t> 36</a:t>
            </a:r>
            <a:r>
              <a:rPr lang="en-GB" dirty="0"/>
              <a:t>, 480. </a:t>
            </a:r>
            <a:endParaRPr lang="en-US" dirty="0"/>
          </a:p>
          <a:p>
            <a:pPr>
              <a:lnSpc>
                <a:spcPct val="120000"/>
              </a:lnSpc>
            </a:pPr>
            <a:r>
              <a:rPr lang="en-GB" dirty="0" smtClean="0">
                <a:cs typeface="Arial" pitchFamily="34" charset="0"/>
              </a:rPr>
              <a:t>Eriksson</a:t>
            </a:r>
            <a:r>
              <a:rPr lang="en-GB" dirty="0">
                <a:cs typeface="Arial" pitchFamily="34" charset="0"/>
              </a:rPr>
              <a:t>, G. M., Chung, J. C. C., Beng, L. H., Hartman-Maeir, A., Yoo, E., Orellano, E. M., van Nes, F., DeJonge, D., &amp; Baum, C. (2011). Occupations of older adults: A cross cultural description. </a:t>
            </a:r>
            <a:r>
              <a:rPr lang="en-GB" i="1" dirty="0">
                <a:cs typeface="Arial" pitchFamily="34" charset="0"/>
              </a:rPr>
              <a:t>OTJR: Occupation, Participation, and Health, </a:t>
            </a:r>
            <a:r>
              <a:rPr lang="en-GB" dirty="0">
                <a:cs typeface="Arial" pitchFamily="34" charset="0"/>
              </a:rPr>
              <a:t>31(4) 182-92</a:t>
            </a:r>
            <a:r>
              <a:rPr lang="en-GB" dirty="0" smtClean="0">
                <a:cs typeface="Arial" pitchFamily="34" charset="0"/>
              </a:rPr>
              <a:t>.</a:t>
            </a:r>
          </a:p>
          <a:p>
            <a:pPr>
              <a:lnSpc>
                <a:spcPct val="120000"/>
              </a:lnSpc>
            </a:pPr>
            <a:r>
              <a:rPr lang="en-GB" dirty="0"/>
              <a:t>Everard, K. M., Lach, H. W., Fisher, E. B., &amp; Baum, M. C. (2000). Relationship of activity and social support to the functional health of older adults. </a:t>
            </a:r>
            <a:r>
              <a:rPr lang="en-GB" i="1" dirty="0"/>
              <a:t>Journal of Gerontology: Social Sciences, 55B,</a:t>
            </a:r>
            <a:r>
              <a:rPr lang="en-GB" dirty="0"/>
              <a:t> S208-S212</a:t>
            </a:r>
            <a:r>
              <a:rPr lang="en-GB" dirty="0" smtClean="0"/>
              <a:t>.</a:t>
            </a:r>
          </a:p>
          <a:p>
            <a:pPr>
              <a:lnSpc>
                <a:spcPct val="120000"/>
              </a:lnSpc>
            </a:pPr>
            <a:r>
              <a:rPr lang="en-GB" dirty="0"/>
              <a:t>Hamed R., AlHeresh R., Abu Dahab S., Collins B., Fryer J., &amp; Holm M.B. (2011). The Development of Arab Heritage Activity Card Sort (A-ACS). </a:t>
            </a:r>
            <a:r>
              <a:rPr lang="en-GB" i="1" dirty="0"/>
              <a:t>International Journal of Rehabilitation Research 34</a:t>
            </a:r>
            <a:r>
              <a:rPr lang="en-GB" dirty="0"/>
              <a:t> (4), 299-306.</a:t>
            </a:r>
            <a:endParaRPr lang="en-US" dirty="0"/>
          </a:p>
          <a:p>
            <a:pPr marL="82296" indent="0">
              <a:lnSpc>
                <a:spcPct val="120000"/>
              </a:lnSpc>
              <a:buNone/>
            </a:pPr>
            <a:endParaRPr lang="en-US" dirty="0"/>
          </a:p>
        </p:txBody>
      </p:sp>
      <p:pic>
        <p:nvPicPr>
          <p:cNvPr id="5" name="Picture 2" descr="S:\Health and Life Sciences\Research\Individual staff folders\Alison LF\ACS\Dissertation Photos\65. Attending a Hobby, Leisure Group.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935754" y="188640"/>
            <a:ext cx="1344149" cy="1008112"/>
          </a:xfrm>
          <a:prstGeom prst="rect">
            <a:avLst/>
          </a:prstGeom>
          <a:noFill/>
          <a:ln w="25400">
            <a:solidFill>
              <a:schemeClr val="tx1"/>
            </a:solidFill>
          </a:ln>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120082350"/>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References </a:t>
            </a:r>
            <a:br>
              <a:rPr lang="en-GB" dirty="0" smtClean="0"/>
            </a:br>
            <a:endParaRPr lang="en-GB" sz="2200" dirty="0"/>
          </a:p>
        </p:txBody>
      </p:sp>
      <p:sp>
        <p:nvSpPr>
          <p:cNvPr id="3" name="Content Placeholder 2"/>
          <p:cNvSpPr>
            <a:spLocks noGrp="1"/>
          </p:cNvSpPr>
          <p:nvPr>
            <p:ph idx="1"/>
          </p:nvPr>
        </p:nvSpPr>
        <p:spPr>
          <a:xfrm>
            <a:off x="1435608" y="1447800"/>
            <a:ext cx="7498080" cy="5221560"/>
          </a:xfrm>
        </p:spPr>
        <p:txBody>
          <a:bodyPr>
            <a:normAutofit fontScale="47500" lnSpcReduction="20000"/>
          </a:bodyPr>
          <a:lstStyle/>
          <a:p>
            <a:pPr>
              <a:lnSpc>
                <a:spcPct val="120000"/>
              </a:lnSpc>
            </a:pPr>
            <a:r>
              <a:rPr lang="en-GB" dirty="0" smtClean="0"/>
              <a:t>Hamed</a:t>
            </a:r>
            <a:r>
              <a:rPr lang="en-GB" dirty="0"/>
              <a:t>, R., &amp; Holm M.B., (2013) Psychometric Properties of the Arab Heritage Activity Card Sort. </a:t>
            </a:r>
            <a:r>
              <a:rPr lang="en-GB" i="1" dirty="0"/>
              <a:t>Occupational Therapy International, 20</a:t>
            </a:r>
            <a:r>
              <a:rPr lang="en-GB" dirty="0"/>
              <a:t>, 23-34. </a:t>
            </a:r>
            <a:endParaRPr lang="en-US" dirty="0"/>
          </a:p>
          <a:p>
            <a:pPr>
              <a:lnSpc>
                <a:spcPct val="120000"/>
              </a:lnSpc>
            </a:pPr>
            <a:r>
              <a:rPr lang="en-US" dirty="0"/>
              <a:t>Hartman-Maeir A, Soroker N, Ring H, Avni N, Katz N (2007) Activities, participation and satisfaction one-year post stroke. </a:t>
            </a:r>
            <a:r>
              <a:rPr lang="en-US" i="1" dirty="0"/>
              <a:t>Disability Rehabilitation</a:t>
            </a:r>
            <a:r>
              <a:rPr lang="en-US" dirty="0"/>
              <a:t>, 29(7): 559-66</a:t>
            </a:r>
          </a:p>
          <a:p>
            <a:pPr>
              <a:lnSpc>
                <a:spcPct val="120000"/>
              </a:lnSpc>
            </a:pPr>
            <a:r>
              <a:rPr lang="en-GB" dirty="0" smtClean="0"/>
              <a:t>Jong </a:t>
            </a:r>
            <a:r>
              <a:rPr lang="en-GB" dirty="0"/>
              <a:t>AM, van Nes FA, Lindeboom R. (2012) The Dutch Activity Card Sort institutional version was reproducible, but biased against women. </a:t>
            </a:r>
            <a:r>
              <a:rPr lang="en-GB" i="1" dirty="0"/>
              <a:t>Disabil Rehabil </a:t>
            </a:r>
            <a:r>
              <a:rPr lang="en-GB" dirty="0"/>
              <a:t>34(18):</a:t>
            </a:r>
            <a:r>
              <a:rPr lang="en-GB" dirty="0" smtClean="0"/>
              <a:t>1550-1555</a:t>
            </a:r>
          </a:p>
          <a:p>
            <a:pPr>
              <a:lnSpc>
                <a:spcPct val="120000"/>
              </a:lnSpc>
            </a:pPr>
            <a:r>
              <a:rPr lang="en-US" dirty="0"/>
              <a:t>Kalldalen A, Marcusson J &amp; Wressle E (2013) Interests among older people in relation to gender, function and health related quality of life. </a:t>
            </a:r>
            <a:r>
              <a:rPr lang="en-US" i="1" dirty="0"/>
              <a:t>British Journal of Occupational Therapy, 76</a:t>
            </a:r>
            <a:r>
              <a:rPr lang="en-US" dirty="0"/>
              <a:t> (2), 87-93.</a:t>
            </a:r>
          </a:p>
          <a:p>
            <a:pPr>
              <a:lnSpc>
                <a:spcPct val="120000"/>
              </a:lnSpc>
            </a:pPr>
            <a:r>
              <a:rPr lang="en-GB" dirty="0" smtClean="0"/>
              <a:t>Katz</a:t>
            </a:r>
            <a:r>
              <a:rPr lang="en-GB" dirty="0"/>
              <a:t>, N., Karpin, H., Lak, A., Furman, T., &amp; Hartman-Maeir, A. (2003). Participation in occupational performance: Reliability and validity of the Activity Card Sort. </a:t>
            </a:r>
            <a:r>
              <a:rPr lang="en-GB" i="1" dirty="0"/>
              <a:t>OTJR: Occupation, Participation, and Health, 23, </a:t>
            </a:r>
            <a:r>
              <a:rPr lang="en-GB" dirty="0"/>
              <a:t>10–17</a:t>
            </a:r>
            <a:r>
              <a:rPr lang="en-GB" dirty="0" smtClean="0"/>
              <a:t>.</a:t>
            </a:r>
          </a:p>
          <a:p>
            <a:r>
              <a:rPr lang="en-GB" dirty="0"/>
              <a:t>Laver-Fawcett AJ</a:t>
            </a:r>
            <a:r>
              <a:rPr lang="en-GB" b="1" dirty="0"/>
              <a:t> </a:t>
            </a:r>
            <a:r>
              <a:rPr lang="en-GB" dirty="0"/>
              <a:t>(2014) </a:t>
            </a:r>
            <a:r>
              <a:rPr lang="en-GB" i="1" dirty="0"/>
              <a:t>Procedure for Administering and Scoring ACS-UK Community Living version (Form C)</a:t>
            </a:r>
            <a:r>
              <a:rPr lang="en-GB" b="1" dirty="0"/>
              <a:t> </a:t>
            </a:r>
            <a:r>
              <a:rPr lang="en-GB" dirty="0"/>
              <a:t>(un-published test manual).</a:t>
            </a:r>
            <a:r>
              <a:rPr lang="en-GB" b="1" dirty="0"/>
              <a:t> </a:t>
            </a:r>
            <a:r>
              <a:rPr lang="en-GB" dirty="0"/>
              <a:t>York, York St John University (provided by author).</a:t>
            </a:r>
          </a:p>
          <a:p>
            <a:r>
              <a:rPr lang="en-GB" dirty="0" smtClean="0"/>
              <a:t>Laver-Fawcett </a:t>
            </a:r>
            <a:r>
              <a:rPr lang="en-GB" dirty="0"/>
              <a:t>A, Brain L, Brodie C, Cardy L and Manaton L. (in press) The Face Validity and Clinical Utility of the Activity Card Sort – United Kingdom (ACS-UK). </a:t>
            </a:r>
            <a:r>
              <a:rPr lang="en-GB" i="1" dirty="0"/>
              <a:t>British Journal of Occupational </a:t>
            </a:r>
            <a:r>
              <a:rPr lang="en-GB" i="1" dirty="0" smtClean="0"/>
              <a:t>Therapy. </a:t>
            </a:r>
            <a:r>
              <a:rPr lang="en-GB" dirty="0"/>
              <a:t>, 79(8) 492–504. </a:t>
            </a:r>
          </a:p>
          <a:p>
            <a:pPr>
              <a:lnSpc>
                <a:spcPct val="120000"/>
              </a:lnSpc>
            </a:pPr>
            <a:r>
              <a:rPr lang="en-GB" dirty="0">
                <a:cs typeface="Arial" charset="0"/>
              </a:rPr>
              <a:t>Laver-Fawcett AJ, Mallinson S (2013) The Development of the Activity Card Sort – United Kingdom version (ACS-UK). </a:t>
            </a:r>
            <a:r>
              <a:rPr lang="en-GB" i="1" dirty="0">
                <a:cs typeface="Arial" pitchFamily="34" charset="0"/>
              </a:rPr>
              <a:t>OTJR: Occupation, Participation, and Health</a:t>
            </a:r>
            <a:r>
              <a:rPr lang="en-GB" i="1" dirty="0"/>
              <a:t>, </a:t>
            </a:r>
            <a:r>
              <a:rPr lang="en-GB" dirty="0"/>
              <a:t>33 (3), 134-145</a:t>
            </a:r>
            <a:r>
              <a:rPr lang="en-GB" b="1" dirty="0"/>
              <a:t>. </a:t>
            </a:r>
            <a:r>
              <a:rPr lang="en-GB" dirty="0"/>
              <a:t>DOI: 10.3928/15394492-20130614-02</a:t>
            </a:r>
          </a:p>
          <a:p>
            <a:pPr marL="82296" indent="0">
              <a:lnSpc>
                <a:spcPct val="120000"/>
              </a:lnSpc>
              <a:buNone/>
            </a:pPr>
            <a:endParaRPr lang="en-GB" dirty="0">
              <a:cs typeface="Arial" charset="0"/>
            </a:endParaRPr>
          </a:p>
        </p:txBody>
      </p:sp>
      <p:pic>
        <p:nvPicPr>
          <p:cNvPr id="5" name="Picture 2" descr="S:\Health and Life Sciences\Research\Individual staff folders\Alison LF\ACS\Dissertation Photos\65. Attending a Hobby, Leisure Group.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935754" y="188640"/>
            <a:ext cx="1344149" cy="1008112"/>
          </a:xfrm>
          <a:prstGeom prst="rect">
            <a:avLst/>
          </a:prstGeom>
          <a:noFill/>
          <a:ln w="25400">
            <a:solidFill>
              <a:schemeClr val="tx1"/>
            </a:solidFill>
          </a:ln>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120082350"/>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6" name="Object 2"/>
          <p:cNvGraphicFramePr>
            <a:graphicFrameLocks noChangeAspect="1"/>
          </p:cNvGraphicFramePr>
          <p:nvPr>
            <p:extLst>
              <p:ext uri="{D42A27DB-BD31-4B8C-83A1-F6EECF244321}">
                <p14:modId xmlns:p14="http://schemas.microsoft.com/office/powerpoint/2010/main" xmlns="" val="840479513"/>
              </p:ext>
            </p:extLst>
          </p:nvPr>
        </p:nvGraphicFramePr>
        <p:xfrm>
          <a:off x="1571625" y="428625"/>
          <a:ext cx="4105275" cy="6181725"/>
        </p:xfrm>
        <a:graphic>
          <a:graphicData uri="http://schemas.openxmlformats.org/presentationml/2006/ole">
            <p:oleObj spid="_x0000_s2051" name="Acrobat Document" r:id="rId4" imgW="5473440" imgH="8255160" progId="AcroExch.Document.7">
              <p:link updateAutomatic="1"/>
            </p:oleObj>
          </a:graphicData>
        </a:graphic>
      </p:graphicFrame>
      <p:sp>
        <p:nvSpPr>
          <p:cNvPr id="1027" name="TextBox 3"/>
          <p:cNvSpPr txBox="1">
            <a:spLocks noChangeArrowheads="1"/>
          </p:cNvSpPr>
          <p:nvPr/>
        </p:nvSpPr>
        <p:spPr bwMode="auto">
          <a:xfrm>
            <a:off x="5857875" y="428625"/>
            <a:ext cx="2857500" cy="6740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GB" altLang="en-US" sz="3600" dirty="0"/>
              <a:t>Reference:</a:t>
            </a:r>
          </a:p>
          <a:p>
            <a:pPr eaLnBrk="1" hangingPunct="1"/>
            <a:endParaRPr lang="en-GB" altLang="en-US" sz="2400" dirty="0"/>
          </a:p>
          <a:p>
            <a:pPr eaLnBrk="1" hangingPunct="1"/>
            <a:r>
              <a:rPr lang="en-GB" altLang="en-US" sz="2400" dirty="0"/>
              <a:t>Laver Fawcett AJ</a:t>
            </a:r>
          </a:p>
          <a:p>
            <a:pPr eaLnBrk="1" hangingPunct="1"/>
            <a:r>
              <a:rPr lang="en-GB" altLang="en-US" sz="2400" dirty="0"/>
              <a:t>2007</a:t>
            </a:r>
          </a:p>
          <a:p>
            <a:pPr eaLnBrk="1" hangingPunct="1"/>
            <a:r>
              <a:rPr lang="en-GB" altLang="en-US" sz="2400" i="1" dirty="0"/>
              <a:t>Principles of Assessment and Outcome measurement for Occupational Therapists and Physiotherapists</a:t>
            </a:r>
            <a:r>
              <a:rPr lang="en-GB" altLang="en-US" sz="2400" dirty="0"/>
              <a:t>.</a:t>
            </a:r>
          </a:p>
          <a:p>
            <a:pPr eaLnBrk="1" hangingPunct="1"/>
            <a:r>
              <a:rPr lang="en-GB" altLang="en-US" sz="2400" dirty="0"/>
              <a:t>Chichester:</a:t>
            </a:r>
          </a:p>
          <a:p>
            <a:pPr eaLnBrk="1" hangingPunct="1"/>
            <a:r>
              <a:rPr lang="en-GB" altLang="en-US" sz="2400" dirty="0"/>
              <a:t>John Wiley &amp; Sons</a:t>
            </a:r>
          </a:p>
          <a:p>
            <a:pPr eaLnBrk="1" hangingPunct="1"/>
            <a:endParaRPr lang="en-GB" altLang="en-US" sz="3600" dirty="0"/>
          </a:p>
          <a:p>
            <a:pPr eaLnBrk="1" hangingPunct="1"/>
            <a:endParaRPr lang="en-GB" altLang="en-US" dirty="0"/>
          </a:p>
          <a:p>
            <a:pPr eaLnBrk="1" hangingPunct="1"/>
            <a:endParaRPr lang="en-GB" altLang="en-US" dirty="0"/>
          </a:p>
          <a:p>
            <a:pPr eaLnBrk="1" hangingPunct="1"/>
            <a:endParaRPr lang="en-GB" altLang="en-US" dirty="0"/>
          </a:p>
          <a:p>
            <a:pPr eaLnBrk="1" hangingPunct="1"/>
            <a:endParaRPr lang="en-GB" altLang="en-US" dirty="0"/>
          </a:p>
        </p:txBody>
      </p:sp>
    </p:spTree>
    <p:extLst>
      <p:ext uri="{BB962C8B-B14F-4D97-AF65-F5344CB8AC3E}">
        <p14:creationId xmlns:p14="http://schemas.microsoft.com/office/powerpoint/2010/main" xmlns="" val="140078624"/>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b="1" dirty="0" smtClean="0">
                <a:solidFill>
                  <a:schemeClr val="tx2"/>
                </a:solidFill>
              </a:rPr>
              <a:t>Further reading</a:t>
            </a:r>
            <a:endParaRPr lang="en-GB" b="1" dirty="0">
              <a:solidFill>
                <a:schemeClr val="tx2"/>
              </a:solidFill>
            </a:endParaRPr>
          </a:p>
        </p:txBody>
      </p:sp>
      <p:sp>
        <p:nvSpPr>
          <p:cNvPr id="3" name="Content Placeholder 2"/>
          <p:cNvSpPr>
            <a:spLocks noGrp="1"/>
          </p:cNvSpPr>
          <p:nvPr>
            <p:ph idx="1"/>
          </p:nvPr>
        </p:nvSpPr>
        <p:spPr/>
        <p:txBody>
          <a:bodyPr>
            <a:normAutofit fontScale="85000" lnSpcReduction="10000"/>
          </a:bodyPr>
          <a:lstStyle/>
          <a:p>
            <a:pPr marL="0" indent="0">
              <a:buNone/>
            </a:pPr>
            <a:r>
              <a:rPr lang="en-GB" b="1" dirty="0" smtClean="0">
                <a:solidFill>
                  <a:schemeClr val="tx2"/>
                </a:solidFill>
              </a:rPr>
              <a:t>Book chapter</a:t>
            </a:r>
          </a:p>
          <a:p>
            <a:r>
              <a:rPr lang="en-GB" dirty="0" smtClean="0"/>
              <a:t>Laver-Fawcett (2012)</a:t>
            </a:r>
            <a:endParaRPr lang="en-GB" dirty="0"/>
          </a:p>
          <a:p>
            <a:r>
              <a:rPr lang="en-GB" b="1" dirty="0" smtClean="0"/>
              <a:t>Psychosocial </a:t>
            </a:r>
            <a:r>
              <a:rPr lang="en-GB" b="1" dirty="0"/>
              <a:t>Occupational Therapy: An Evolving Practice </a:t>
            </a:r>
            <a:r>
              <a:rPr lang="en-GB" dirty="0" smtClean="0"/>
              <a:t>(3</a:t>
            </a:r>
            <a:r>
              <a:rPr lang="en-GB" baseline="30000" dirty="0" smtClean="0"/>
              <a:t>rd</a:t>
            </a:r>
            <a:r>
              <a:rPr lang="en-GB" dirty="0" smtClean="0"/>
              <a:t> ed)</a:t>
            </a:r>
            <a:endParaRPr lang="en-GB" dirty="0"/>
          </a:p>
          <a:p>
            <a:r>
              <a:rPr lang="en-GB" dirty="0" smtClean="0"/>
              <a:t>Chapter: Assessment</a:t>
            </a:r>
            <a:r>
              <a:rPr lang="en-GB" dirty="0"/>
              <a:t>, evaluation and outcome measurement 	</a:t>
            </a:r>
          </a:p>
          <a:p>
            <a:pPr marL="0" indent="0">
              <a:buNone/>
            </a:pPr>
            <a:r>
              <a:rPr lang="en-GB" b="1" dirty="0" smtClean="0">
                <a:solidFill>
                  <a:schemeClr val="tx2"/>
                </a:solidFill>
              </a:rPr>
              <a:t>Article</a:t>
            </a:r>
          </a:p>
          <a:p>
            <a:pPr marL="0" indent="0">
              <a:buNone/>
            </a:pPr>
            <a:r>
              <a:rPr lang="en-GB" dirty="0"/>
              <a:t>Laver-Fawcett, A J (2014) Routine standardised outcome measurement to evaluate the effectiveness of occupational therapy interventions: essential or optional? </a:t>
            </a:r>
            <a:r>
              <a:rPr lang="en-GB" b="1" dirty="0"/>
              <a:t>Ergoterapeuten</a:t>
            </a:r>
            <a:r>
              <a:rPr lang="en-GB" dirty="0"/>
              <a:t>, 4, 28-37</a:t>
            </a:r>
          </a:p>
          <a:p>
            <a:pPr marL="0" indent="0">
              <a:buNone/>
            </a:pPr>
            <a:endParaRPr lang="en-GB" dirty="0"/>
          </a:p>
        </p:txBody>
      </p:sp>
      <p:pic>
        <p:nvPicPr>
          <p:cNvPr id="38914" name="Picture 2" descr="\\docs\Personal\A.LaverFawcett\My Pictures\cara and mcrae cover.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141456" y="116632"/>
            <a:ext cx="1800776" cy="2228683"/>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46105197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1548</TotalTime>
  <Words>10063</Words>
  <Application>Microsoft Office PowerPoint</Application>
  <PresentationFormat>On-screen Show (4:3)</PresentationFormat>
  <Paragraphs>1320</Paragraphs>
  <Slides>102</Slides>
  <Notes>37</Notes>
  <HiddenSlides>0</HiddenSlides>
  <MMClips>0</MMClips>
  <ScaleCrop>false</ScaleCrop>
  <HeadingPairs>
    <vt:vector size="6" baseType="variant">
      <vt:variant>
        <vt:lpstr>Theme</vt:lpstr>
      </vt:variant>
      <vt:variant>
        <vt:i4>1</vt:i4>
      </vt:variant>
      <vt:variant>
        <vt:lpstr>Links</vt:lpstr>
      </vt:variant>
      <vt:variant>
        <vt:i4>1</vt:i4>
      </vt:variant>
      <vt:variant>
        <vt:lpstr>Slide Titles</vt:lpstr>
      </vt:variant>
      <vt:variant>
        <vt:i4>102</vt:i4>
      </vt:variant>
    </vt:vector>
  </HeadingPairs>
  <TitlesOfParts>
    <vt:vector size="104" baseType="lpstr">
      <vt:lpstr>Solstice</vt:lpstr>
      <vt:lpstr>???</vt:lpstr>
      <vt:lpstr>Alison Laver-Fawcett PhD, OT(C), DipCOT, PCAP,  December 2016 a.laverfawcett@yorksj.ac.uk </vt:lpstr>
      <vt:lpstr>A standardised assessment is</vt:lpstr>
      <vt:lpstr>How can you tell if an assessment is standardised?</vt:lpstr>
      <vt:lpstr>How can you tell if an assessment is standardised?</vt:lpstr>
      <vt:lpstr>Activity Card Sort -United Kingdom  A Q-sort assessment Underpinning evidence base </vt:lpstr>
      <vt:lpstr>Key reference</vt:lpstr>
      <vt:lpstr>Introduction</vt:lpstr>
      <vt:lpstr>Occupational therapy  and participation</vt:lpstr>
      <vt:lpstr>Activity Card Sort (ACS)</vt:lpstr>
      <vt:lpstr>Descriptive Assessments</vt:lpstr>
      <vt:lpstr>Evaluative Assessments</vt:lpstr>
      <vt:lpstr>Uses of the ACS</vt:lpstr>
      <vt:lpstr>The ACS as a research measure</vt:lpstr>
      <vt:lpstr>Relevance to culture and environment</vt:lpstr>
      <vt:lpstr>  Cultural sensitivity issues</vt:lpstr>
      <vt:lpstr>Cultural sensitivity issues</vt:lpstr>
      <vt:lpstr>Other versions of the ACS</vt:lpstr>
      <vt:lpstr>ACS review</vt:lpstr>
      <vt:lpstr>Background: Activity Card Sort (ACS)</vt:lpstr>
      <vt:lpstr>Slide 20</vt:lpstr>
      <vt:lpstr>   Q-Sort methodology</vt:lpstr>
      <vt:lpstr>Sorting categories for ACS versions</vt:lpstr>
      <vt:lpstr>Slide 23</vt:lpstr>
      <vt:lpstr>Slide 24</vt:lpstr>
      <vt:lpstr>Slide 25</vt:lpstr>
      <vt:lpstr>Slide 26</vt:lpstr>
      <vt:lpstr>Slide 27</vt:lpstr>
      <vt:lpstr>Slide 28</vt:lpstr>
      <vt:lpstr>Scoring for ACS-UK</vt:lpstr>
      <vt:lpstr>Slide 30</vt:lpstr>
      <vt:lpstr>What is Validity?</vt:lpstr>
      <vt:lpstr>Why is validity important?</vt:lpstr>
      <vt:lpstr>Validity</vt:lpstr>
      <vt:lpstr>Content validity</vt:lpstr>
      <vt:lpstr>ACS-UK study: Purpose </vt:lpstr>
      <vt:lpstr>Ethics</vt:lpstr>
      <vt:lpstr> ACS-UK: Mixed Method</vt:lpstr>
      <vt:lpstr>Participants</vt:lpstr>
      <vt:lpstr>ACS-UK: 1st Round survey</vt:lpstr>
      <vt:lpstr>ACS-UK study: Round 2</vt:lpstr>
      <vt:lpstr>ACS-UK: Data analysis &amp; Findings</vt:lpstr>
      <vt:lpstr>ACS-UK: Data analysis &amp; Findings</vt:lpstr>
      <vt:lpstr>Activity Card Sort – United Kingdom (ACS-UK)</vt:lpstr>
      <vt:lpstr>ACS-UK study: Findings</vt:lpstr>
      <vt:lpstr>ACS-UK study: Findings</vt:lpstr>
      <vt:lpstr>Findings</vt:lpstr>
      <vt:lpstr>ACS-UK study: Findings</vt:lpstr>
      <vt:lpstr>Example ACS-UK activity card</vt:lpstr>
      <vt:lpstr>Photographing the activities</vt:lpstr>
      <vt:lpstr> So what is Reliability?</vt:lpstr>
      <vt:lpstr>Reliability</vt:lpstr>
      <vt:lpstr>Why is reliability important to occupational therapists?</vt:lpstr>
      <vt:lpstr>Reliability study: Students as Co-Researchers (SCoRe)</vt:lpstr>
      <vt:lpstr>Acknowledgements for the Reliability study</vt:lpstr>
      <vt:lpstr>Sample and method</vt:lpstr>
      <vt:lpstr>Slide 56</vt:lpstr>
      <vt:lpstr>Slide 57</vt:lpstr>
      <vt:lpstr>Slide 58</vt:lpstr>
      <vt:lpstr>Slide 59</vt:lpstr>
      <vt:lpstr>Results summary</vt:lpstr>
      <vt:lpstr>Limitations and future research</vt:lpstr>
      <vt:lpstr>Face validity and clinical utility study: Students as Co-Researchers (SCoRe)</vt:lpstr>
      <vt:lpstr>Acknowledgments</vt:lpstr>
      <vt:lpstr>Objectives</vt:lpstr>
      <vt:lpstr>Clinical Utility</vt:lpstr>
      <vt:lpstr>Face validity</vt:lpstr>
      <vt:lpstr>Method - interview</vt:lpstr>
      <vt:lpstr>Interview questions</vt:lpstr>
      <vt:lpstr>Interview questions (continued)</vt:lpstr>
      <vt:lpstr>Sample</vt:lpstr>
      <vt:lpstr>Qualitative Findings (n = 27)</vt:lpstr>
      <vt:lpstr>Qualitative Findings (n =23 )</vt:lpstr>
      <vt:lpstr>Qualitative Findings </vt:lpstr>
      <vt:lpstr>Qualitative Findings (n = 26)</vt:lpstr>
      <vt:lpstr>Qual. Findings (n = 26)</vt:lpstr>
      <vt:lpstr>Qual. Findings </vt:lpstr>
      <vt:lpstr>Discussion: qualitative findings</vt:lpstr>
      <vt:lpstr>Discussion: qualitative findings</vt:lpstr>
      <vt:lpstr>Slide 79</vt:lpstr>
      <vt:lpstr>Slide 80</vt:lpstr>
      <vt:lpstr>Slide 81</vt:lpstr>
      <vt:lpstr>Discussion: qualitative findings</vt:lpstr>
      <vt:lpstr>Qualitative findings: Summary of data for time taken to score the ACS-UK</vt:lpstr>
      <vt:lpstr>Table 2: Summary of data for time taken to administer the ACS-UK </vt:lpstr>
      <vt:lpstr>Discussion: duration</vt:lpstr>
      <vt:lpstr>Discussion: duration</vt:lpstr>
      <vt:lpstr>Summary of ACS-UK Retained Activity Scores </vt:lpstr>
      <vt:lpstr>Limitations and future research</vt:lpstr>
      <vt:lpstr>Limitations and future research</vt:lpstr>
      <vt:lpstr>Conclusion</vt:lpstr>
      <vt:lpstr>Conclusion (continued)</vt:lpstr>
      <vt:lpstr>Limitations of the ACS</vt:lpstr>
      <vt:lpstr>Questions and discussion</vt:lpstr>
      <vt:lpstr>References  </vt:lpstr>
      <vt:lpstr>References  </vt:lpstr>
      <vt:lpstr>References  </vt:lpstr>
      <vt:lpstr>References  </vt:lpstr>
      <vt:lpstr>Slide 98</vt:lpstr>
      <vt:lpstr>Further reading</vt:lpstr>
      <vt:lpstr>Slide 100</vt:lpstr>
      <vt:lpstr>Further Acknowledgments</vt:lpstr>
      <vt:lpstr>Contact details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Face Validity and Clinical Utility of of the Activity Card Sort-United Kingdom (ACS-UK)</dc:title>
  <dc:creator>a.laverfawcett</dc:creator>
  <cp:lastModifiedBy>User</cp:lastModifiedBy>
  <cp:revision>272</cp:revision>
  <dcterms:created xsi:type="dcterms:W3CDTF">2015-09-25T09:42:21Z</dcterms:created>
  <dcterms:modified xsi:type="dcterms:W3CDTF">2017-03-22T02:23:12Z</dcterms:modified>
</cp:coreProperties>
</file>