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52"/>
  </p:notesMasterIdLst>
  <p:handoutMasterIdLst>
    <p:handoutMasterId r:id="rId53"/>
  </p:handoutMasterIdLst>
  <p:sldIdLst>
    <p:sldId id="256" r:id="rId2"/>
    <p:sldId id="350" r:id="rId3"/>
    <p:sldId id="345" r:id="rId4"/>
    <p:sldId id="351" r:id="rId5"/>
    <p:sldId id="352" r:id="rId6"/>
    <p:sldId id="353" r:id="rId7"/>
    <p:sldId id="354" r:id="rId8"/>
    <p:sldId id="355" r:id="rId9"/>
    <p:sldId id="356" r:id="rId10"/>
    <p:sldId id="357" r:id="rId11"/>
    <p:sldId id="279" r:id="rId12"/>
    <p:sldId id="358" r:id="rId13"/>
    <p:sldId id="333" r:id="rId14"/>
    <p:sldId id="360" r:id="rId15"/>
    <p:sldId id="361" r:id="rId16"/>
    <p:sldId id="362" r:id="rId17"/>
    <p:sldId id="363" r:id="rId18"/>
    <p:sldId id="364" r:id="rId19"/>
    <p:sldId id="365" r:id="rId20"/>
    <p:sldId id="257" r:id="rId21"/>
    <p:sldId id="346" r:id="rId22"/>
    <p:sldId id="295" r:id="rId23"/>
    <p:sldId id="348" r:id="rId24"/>
    <p:sldId id="368" r:id="rId25"/>
    <p:sldId id="369" r:id="rId26"/>
    <p:sldId id="370" r:id="rId27"/>
    <p:sldId id="371" r:id="rId28"/>
    <p:sldId id="275" r:id="rId29"/>
    <p:sldId id="274" r:id="rId30"/>
    <p:sldId id="315" r:id="rId31"/>
    <p:sldId id="273" r:id="rId32"/>
    <p:sldId id="272" r:id="rId33"/>
    <p:sldId id="259" r:id="rId34"/>
    <p:sldId id="263" r:id="rId35"/>
    <p:sldId id="258" r:id="rId36"/>
    <p:sldId id="307" r:id="rId37"/>
    <p:sldId id="340" r:id="rId38"/>
    <p:sldId id="270" r:id="rId39"/>
    <p:sldId id="366" r:id="rId40"/>
    <p:sldId id="367" r:id="rId41"/>
    <p:sldId id="329" r:id="rId42"/>
    <p:sldId id="271" r:id="rId43"/>
    <p:sldId id="291" r:id="rId44"/>
    <p:sldId id="328" r:id="rId45"/>
    <p:sldId id="299" r:id="rId46"/>
    <p:sldId id="349" r:id="rId47"/>
    <p:sldId id="373" r:id="rId48"/>
    <p:sldId id="374" r:id="rId49"/>
    <p:sldId id="372" r:id="rId50"/>
    <p:sldId id="375" r:id="rId51"/>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D2F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13" autoAdjust="0"/>
    <p:restoredTop sz="94660"/>
  </p:normalViewPr>
  <p:slideViewPr>
    <p:cSldViewPr>
      <p:cViewPr varScale="1">
        <p:scale>
          <a:sx n="34" d="100"/>
          <a:sy n="34" d="100"/>
        </p:scale>
        <p:origin x="-1392" y="-90"/>
      </p:cViewPr>
      <p:guideLst>
        <p:guide orient="horz" pos="2160"/>
        <p:guide pos="2880"/>
      </p:guideLst>
    </p:cSldViewPr>
  </p:slideViewPr>
  <p:notesTextViewPr>
    <p:cViewPr>
      <p:scale>
        <a:sx n="1" d="1"/>
        <a:sy n="1" d="1"/>
      </p:scale>
      <p:origin x="0" y="0"/>
    </p:cViewPr>
  </p:notesTextViewPr>
  <p:sorterViewPr>
    <p:cViewPr>
      <p:scale>
        <a:sx n="100" d="100"/>
        <a:sy n="100" d="100"/>
      </p:scale>
      <p:origin x="0" y="13086"/>
    </p:cViewPr>
  </p:sorterViewPr>
  <p:notesViewPr>
    <p:cSldViewPr>
      <p:cViewPr varScale="1">
        <p:scale>
          <a:sx n="101" d="100"/>
          <a:sy n="101" d="100"/>
        </p:scale>
        <p:origin x="-2568" y="-90"/>
      </p:cViewPr>
      <p:guideLst>
        <p:guide orient="horz" pos="3127"/>
        <p:guide pos="2141"/>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E9AA9D-CF5B-4CF0-8427-A5C92B65390D}"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GB"/>
        </a:p>
      </dgm:t>
    </dgm:pt>
    <dgm:pt modelId="{1755B5EC-166D-4994-ADA3-13B4E983B1D0}" type="pres">
      <dgm:prSet presAssocID="{71E9AA9D-CF5B-4CF0-8427-A5C92B65390D}" presName="Name0" presStyleCnt="0">
        <dgm:presLayoutVars>
          <dgm:chMax val="1"/>
          <dgm:dir/>
          <dgm:animLvl val="ctr"/>
          <dgm:resizeHandles val="exact"/>
        </dgm:presLayoutVars>
      </dgm:prSet>
      <dgm:spPr/>
      <dgm:t>
        <a:bodyPr/>
        <a:lstStyle/>
        <a:p>
          <a:endParaRPr lang="en-GB"/>
        </a:p>
      </dgm:t>
    </dgm:pt>
  </dgm:ptLst>
  <dgm:cxnLst>
    <dgm:cxn modelId="{5F7D5B5E-4655-4635-9682-CEF99F306294}" type="presOf" srcId="{71E9AA9D-CF5B-4CF0-8427-A5C92B65390D}" destId="{1755B5EC-166D-4994-ADA3-13B4E983B1D0}" srcOrd="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9937D7-E364-4F4D-96F5-15F37C0307FF}"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GB"/>
        </a:p>
      </dgm:t>
    </dgm:pt>
    <dgm:pt modelId="{D10CCBFB-8473-415B-9D64-148AA88DC777}">
      <dgm:prSet phldrT="[Text]" custT="1">
        <dgm:style>
          <a:lnRef idx="1">
            <a:schemeClr val="accent3"/>
          </a:lnRef>
          <a:fillRef idx="2">
            <a:schemeClr val="accent3"/>
          </a:fillRef>
          <a:effectRef idx="1">
            <a:schemeClr val="accent3"/>
          </a:effectRef>
          <a:fontRef idx="minor">
            <a:schemeClr val="dk1"/>
          </a:fontRef>
        </dgm:style>
      </dgm:prSet>
      <dgm:spPr>
        <a:ln>
          <a:solidFill>
            <a:schemeClr val="tx2"/>
          </a:solidFill>
        </a:ln>
      </dgm:spPr>
      <dgm:t>
        <a:bodyPr/>
        <a:lstStyle/>
        <a:p>
          <a:r>
            <a:rPr lang="en-GB" sz="2400" b="1" dirty="0" smtClean="0">
              <a:solidFill>
                <a:srgbClr val="002060"/>
              </a:solidFill>
            </a:rPr>
            <a:t>International</a:t>
          </a:r>
        </a:p>
        <a:p>
          <a:r>
            <a:rPr lang="en-GB" sz="1800" dirty="0" smtClean="0">
              <a:solidFill>
                <a:srgbClr val="002060"/>
              </a:solidFill>
            </a:rPr>
            <a:t>WFOT, DSDC, ENOTHE &amp; COTEC conferences</a:t>
          </a:r>
          <a:endParaRPr lang="en-GB" sz="1800" dirty="0"/>
        </a:p>
      </dgm:t>
    </dgm:pt>
    <dgm:pt modelId="{154368DC-C46C-42F3-BB54-1BB6C0B24D70}" type="parTrans" cxnId="{696EE36A-CCE5-47F4-B665-2BE161B10441}">
      <dgm:prSet/>
      <dgm:spPr/>
      <dgm:t>
        <a:bodyPr/>
        <a:lstStyle/>
        <a:p>
          <a:endParaRPr lang="en-GB"/>
        </a:p>
      </dgm:t>
    </dgm:pt>
    <dgm:pt modelId="{FD74151A-5041-489D-9C12-6C44651FF793}" type="sibTrans" cxnId="{696EE36A-CCE5-47F4-B665-2BE161B10441}">
      <dgm:prSet/>
      <dgm:spPr/>
      <dgm:t>
        <a:bodyPr/>
        <a:lstStyle/>
        <a:p>
          <a:endParaRPr lang="en-GB"/>
        </a:p>
      </dgm:t>
    </dgm:pt>
    <dgm:pt modelId="{6757BFB5-9148-4144-BDF3-A152205BBD21}">
      <dgm:prSet phldrT="[Text]" custT="1"/>
      <dgm:spPr>
        <a:solidFill>
          <a:schemeClr val="accent3">
            <a:lumMod val="40000"/>
            <a:lumOff val="60000"/>
          </a:schemeClr>
        </a:solidFill>
        <a:ln>
          <a:solidFill>
            <a:schemeClr val="tx2"/>
          </a:solidFill>
        </a:ln>
      </dgm:spPr>
      <dgm:t>
        <a:bodyPr/>
        <a:lstStyle/>
        <a:p>
          <a:r>
            <a:rPr lang="en-GB" sz="2400" b="1" dirty="0" smtClean="0">
              <a:solidFill>
                <a:srgbClr val="002060"/>
              </a:solidFill>
            </a:rPr>
            <a:t>National</a:t>
          </a:r>
        </a:p>
        <a:p>
          <a:r>
            <a:rPr lang="en-GB" sz="1800" dirty="0" smtClean="0">
              <a:solidFill>
                <a:srgbClr val="002060"/>
              </a:solidFill>
            </a:rPr>
            <a:t>BJOT publication, </a:t>
          </a:r>
          <a:endParaRPr lang="en-GB" sz="1800" dirty="0" smtClean="0"/>
        </a:p>
        <a:p>
          <a:r>
            <a:rPr lang="en-GB" sz="1800" dirty="0" smtClean="0">
              <a:solidFill>
                <a:srgbClr val="002060"/>
              </a:solidFill>
            </a:rPr>
            <a:t>COT National guidance (NICE accredited) </a:t>
          </a:r>
          <a:endParaRPr lang="en-GB" sz="1800" dirty="0"/>
        </a:p>
      </dgm:t>
    </dgm:pt>
    <dgm:pt modelId="{820B28B9-C31C-457E-8603-A976E3A8BB5B}" type="parTrans" cxnId="{9791D76D-6966-4CD6-82B5-7508DC94EE48}">
      <dgm:prSet/>
      <dgm:spPr/>
      <dgm:t>
        <a:bodyPr/>
        <a:lstStyle/>
        <a:p>
          <a:endParaRPr lang="en-GB"/>
        </a:p>
      </dgm:t>
    </dgm:pt>
    <dgm:pt modelId="{E80C8AB9-FDC5-4222-A55E-9D76E3D89595}" type="sibTrans" cxnId="{9791D76D-6966-4CD6-82B5-7508DC94EE48}">
      <dgm:prSet/>
      <dgm:spPr/>
      <dgm:t>
        <a:bodyPr/>
        <a:lstStyle/>
        <a:p>
          <a:endParaRPr lang="en-GB"/>
        </a:p>
      </dgm:t>
    </dgm:pt>
    <dgm:pt modelId="{43BF15E8-D858-4223-9197-3449B129CB12}">
      <dgm:prSet phldrT="[Text]" custT="1"/>
      <dgm:spPr>
        <a:solidFill>
          <a:schemeClr val="accent4">
            <a:lumMod val="40000"/>
            <a:lumOff val="60000"/>
          </a:schemeClr>
        </a:solidFill>
        <a:ln>
          <a:solidFill>
            <a:schemeClr val="accent1"/>
          </a:solidFill>
        </a:ln>
      </dgm:spPr>
      <dgm:t>
        <a:bodyPr/>
        <a:lstStyle/>
        <a:p>
          <a:r>
            <a:rPr lang="en-GB" sz="2400" b="1" dirty="0" smtClean="0">
              <a:solidFill>
                <a:srgbClr val="002060"/>
              </a:solidFill>
            </a:rPr>
            <a:t>Local</a:t>
          </a:r>
        </a:p>
        <a:p>
          <a:r>
            <a:rPr lang="en-GB" sz="1600" dirty="0" smtClean="0">
              <a:solidFill>
                <a:srgbClr val="002060"/>
              </a:solidFill>
            </a:rPr>
            <a:t>Reports for organisations,</a:t>
          </a:r>
          <a:endParaRPr lang="en-GB" sz="1600" dirty="0" smtClean="0"/>
        </a:p>
        <a:p>
          <a:r>
            <a:rPr lang="en-GB" sz="1600" dirty="0" smtClean="0">
              <a:solidFill>
                <a:srgbClr val="002060"/>
              </a:solidFill>
            </a:rPr>
            <a:t>YHIP workshop, </a:t>
          </a:r>
        </a:p>
        <a:p>
          <a:r>
            <a:rPr lang="en-GB" sz="1600" dirty="0" smtClean="0">
              <a:solidFill>
                <a:srgbClr val="002060"/>
              </a:solidFill>
            </a:rPr>
            <a:t>Local supermarkets, </a:t>
          </a:r>
          <a:endParaRPr lang="en-GB" sz="1600" dirty="0"/>
        </a:p>
      </dgm:t>
    </dgm:pt>
    <dgm:pt modelId="{5FD8F6E2-0F56-4CDE-85E2-FF81A4683AAC}" type="parTrans" cxnId="{DC110F52-40AB-4F32-9C47-0770D97C1C7C}">
      <dgm:prSet/>
      <dgm:spPr/>
      <dgm:t>
        <a:bodyPr/>
        <a:lstStyle/>
        <a:p>
          <a:endParaRPr lang="en-GB"/>
        </a:p>
      </dgm:t>
    </dgm:pt>
    <dgm:pt modelId="{48ED5786-7D6D-4B85-9616-24CC55975B8B}" type="sibTrans" cxnId="{DC110F52-40AB-4F32-9C47-0770D97C1C7C}">
      <dgm:prSet/>
      <dgm:spPr/>
      <dgm:t>
        <a:bodyPr/>
        <a:lstStyle/>
        <a:p>
          <a:endParaRPr lang="en-GB"/>
        </a:p>
      </dgm:t>
    </dgm:pt>
    <dgm:pt modelId="{F8BD8336-CAFC-48BE-BBBE-C9E421D7FF38}">
      <dgm:prSet phldrT="[Text]" custT="1"/>
      <dgm:spPr>
        <a:solidFill>
          <a:schemeClr val="accent4">
            <a:lumMod val="20000"/>
            <a:lumOff val="80000"/>
          </a:schemeClr>
        </a:solidFill>
        <a:ln>
          <a:solidFill>
            <a:schemeClr val="tx2"/>
          </a:solidFill>
        </a:ln>
      </dgm:spPr>
      <dgm:t>
        <a:bodyPr/>
        <a:lstStyle/>
        <a:p>
          <a:r>
            <a:rPr lang="en-GB" sz="2400" b="1" dirty="0" smtClean="0">
              <a:solidFill>
                <a:srgbClr val="002060"/>
              </a:solidFill>
            </a:rPr>
            <a:t>Institution</a:t>
          </a:r>
        </a:p>
        <a:p>
          <a:r>
            <a:rPr lang="en-GB" sz="1800" dirty="0" smtClean="0">
              <a:solidFill>
                <a:srgbClr val="002060"/>
              </a:solidFill>
            </a:rPr>
            <a:t>YSJU Talking about teaching conference  </a:t>
          </a:r>
          <a:endParaRPr lang="en-GB" sz="1800" dirty="0"/>
        </a:p>
      </dgm:t>
    </dgm:pt>
    <dgm:pt modelId="{AEC5F11F-BC07-4FC3-8E2F-E2B230A6B864}" type="parTrans" cxnId="{972B0F7C-6487-47EC-8DE8-968742EB061A}">
      <dgm:prSet/>
      <dgm:spPr/>
      <dgm:t>
        <a:bodyPr/>
        <a:lstStyle/>
        <a:p>
          <a:endParaRPr lang="en-GB"/>
        </a:p>
      </dgm:t>
    </dgm:pt>
    <dgm:pt modelId="{E602CE0A-A632-42B4-B0B9-167420290AC5}" type="sibTrans" cxnId="{972B0F7C-6487-47EC-8DE8-968742EB061A}">
      <dgm:prSet/>
      <dgm:spPr/>
      <dgm:t>
        <a:bodyPr/>
        <a:lstStyle/>
        <a:p>
          <a:endParaRPr lang="en-GB"/>
        </a:p>
      </dgm:t>
    </dgm:pt>
    <dgm:pt modelId="{251AF0AC-A3DB-488E-95AF-683F4C6E2572}">
      <dgm:prSet phldrT="[Text]" custT="1"/>
      <dgm:spPr>
        <a:solidFill>
          <a:schemeClr val="accent1">
            <a:lumMod val="60000"/>
            <a:lumOff val="40000"/>
          </a:schemeClr>
        </a:solidFill>
        <a:ln>
          <a:solidFill>
            <a:schemeClr val="tx2"/>
          </a:solidFill>
        </a:ln>
      </dgm:spPr>
      <dgm:t>
        <a:bodyPr/>
        <a:lstStyle/>
        <a:p>
          <a:r>
            <a:rPr lang="en-GB" sz="2400" b="1" dirty="0" smtClean="0">
              <a:solidFill>
                <a:srgbClr val="002060"/>
              </a:solidFill>
            </a:rPr>
            <a:t>Department</a:t>
          </a:r>
        </a:p>
        <a:p>
          <a:r>
            <a:rPr lang="en-GB" sz="1800" dirty="0" smtClean="0">
              <a:solidFill>
                <a:srgbClr val="002060"/>
              </a:solidFill>
            </a:rPr>
            <a:t>Level 3 showcase Discover  event</a:t>
          </a:r>
          <a:endParaRPr lang="en-GB" sz="1800" dirty="0" smtClean="0"/>
        </a:p>
        <a:p>
          <a:endParaRPr lang="en-GB" sz="2000" dirty="0"/>
        </a:p>
      </dgm:t>
    </dgm:pt>
    <dgm:pt modelId="{9B0CA21B-1A9F-4493-A00B-048367419FC6}" type="parTrans" cxnId="{818FA61E-841D-4BD0-AFD5-7F8D806C7A1C}">
      <dgm:prSet/>
      <dgm:spPr/>
      <dgm:t>
        <a:bodyPr/>
        <a:lstStyle/>
        <a:p>
          <a:endParaRPr lang="en-GB"/>
        </a:p>
      </dgm:t>
    </dgm:pt>
    <dgm:pt modelId="{EF0D1BA6-5A39-406B-A9CF-D14A6BDDF7EF}" type="sibTrans" cxnId="{818FA61E-841D-4BD0-AFD5-7F8D806C7A1C}">
      <dgm:prSet/>
      <dgm:spPr/>
      <dgm:t>
        <a:bodyPr/>
        <a:lstStyle/>
        <a:p>
          <a:endParaRPr lang="en-GB"/>
        </a:p>
      </dgm:t>
    </dgm:pt>
    <dgm:pt modelId="{F8C33C71-BDBC-4C95-99CE-D50A564F8780}">
      <dgm:prSet custT="1"/>
      <dgm:spPr>
        <a:solidFill>
          <a:schemeClr val="accent1">
            <a:lumMod val="20000"/>
            <a:lumOff val="80000"/>
          </a:schemeClr>
        </a:solidFill>
        <a:ln>
          <a:solidFill>
            <a:schemeClr val="tx2"/>
          </a:solidFill>
        </a:ln>
      </dgm:spPr>
      <dgm:t>
        <a:bodyPr/>
        <a:lstStyle/>
        <a:p>
          <a:r>
            <a:rPr lang="en-GB" sz="2400" b="1" dirty="0" smtClean="0">
              <a:solidFill>
                <a:srgbClr val="002060"/>
              </a:solidFill>
            </a:rPr>
            <a:t>Module</a:t>
          </a:r>
        </a:p>
        <a:p>
          <a:r>
            <a:rPr lang="en-GB" sz="1800" dirty="0" smtClean="0">
              <a:solidFill>
                <a:srgbClr val="002060"/>
              </a:solidFill>
            </a:rPr>
            <a:t>SCoRe examples used across the curriculum</a:t>
          </a:r>
          <a:endParaRPr lang="en-GB" sz="1800" dirty="0"/>
        </a:p>
      </dgm:t>
    </dgm:pt>
    <dgm:pt modelId="{0DA554D6-0A9D-4796-AC1D-C928A48D4A9F}" type="parTrans" cxnId="{BEF0CA63-9248-49EE-AA9F-B0EEF611B818}">
      <dgm:prSet/>
      <dgm:spPr/>
      <dgm:t>
        <a:bodyPr/>
        <a:lstStyle/>
        <a:p>
          <a:endParaRPr lang="en-GB"/>
        </a:p>
      </dgm:t>
    </dgm:pt>
    <dgm:pt modelId="{26484936-AD38-4921-BC2A-8AB3A50D8DB9}" type="sibTrans" cxnId="{BEF0CA63-9248-49EE-AA9F-B0EEF611B818}">
      <dgm:prSet/>
      <dgm:spPr/>
      <dgm:t>
        <a:bodyPr/>
        <a:lstStyle/>
        <a:p>
          <a:endParaRPr lang="en-GB"/>
        </a:p>
      </dgm:t>
    </dgm:pt>
    <dgm:pt modelId="{E2BCF67C-7D1D-43CA-89F7-E07393CEA3B5}" type="pres">
      <dgm:prSet presAssocID="{139937D7-E364-4F4D-96F5-15F37C0307FF}" presName="diagram" presStyleCnt="0">
        <dgm:presLayoutVars>
          <dgm:dir/>
          <dgm:resizeHandles val="exact"/>
        </dgm:presLayoutVars>
      </dgm:prSet>
      <dgm:spPr/>
      <dgm:t>
        <a:bodyPr/>
        <a:lstStyle/>
        <a:p>
          <a:endParaRPr lang="en-GB"/>
        </a:p>
      </dgm:t>
    </dgm:pt>
    <dgm:pt modelId="{5A1D0C58-1C6A-4F28-8F1E-F18D7611BCBF}" type="pres">
      <dgm:prSet presAssocID="{D10CCBFB-8473-415B-9D64-148AA88DC777}" presName="node" presStyleLbl="node1" presStyleIdx="0" presStyleCnt="6">
        <dgm:presLayoutVars>
          <dgm:bulletEnabled val="1"/>
        </dgm:presLayoutVars>
      </dgm:prSet>
      <dgm:spPr/>
      <dgm:t>
        <a:bodyPr/>
        <a:lstStyle/>
        <a:p>
          <a:endParaRPr lang="en-GB"/>
        </a:p>
      </dgm:t>
    </dgm:pt>
    <dgm:pt modelId="{15ABC350-81D8-4060-928A-8653CE6FE4B6}" type="pres">
      <dgm:prSet presAssocID="{FD74151A-5041-489D-9C12-6C44651FF793}" presName="sibTrans" presStyleCnt="0"/>
      <dgm:spPr/>
    </dgm:pt>
    <dgm:pt modelId="{4C3AE238-2D89-4C9D-84BD-392C09419A01}" type="pres">
      <dgm:prSet presAssocID="{6757BFB5-9148-4144-BDF3-A152205BBD21}" presName="node" presStyleLbl="node1" presStyleIdx="1" presStyleCnt="6">
        <dgm:presLayoutVars>
          <dgm:bulletEnabled val="1"/>
        </dgm:presLayoutVars>
      </dgm:prSet>
      <dgm:spPr/>
      <dgm:t>
        <a:bodyPr/>
        <a:lstStyle/>
        <a:p>
          <a:endParaRPr lang="en-GB"/>
        </a:p>
      </dgm:t>
    </dgm:pt>
    <dgm:pt modelId="{A24346DC-6815-4C3F-ABCB-3B3D1930CDE5}" type="pres">
      <dgm:prSet presAssocID="{E80C8AB9-FDC5-4222-A55E-9D76E3D89595}" presName="sibTrans" presStyleCnt="0"/>
      <dgm:spPr/>
    </dgm:pt>
    <dgm:pt modelId="{C8F7C237-4109-46DA-B82C-9E0FBEA6933E}" type="pres">
      <dgm:prSet presAssocID="{43BF15E8-D858-4223-9197-3449B129CB12}" presName="node" presStyleLbl="node1" presStyleIdx="2" presStyleCnt="6">
        <dgm:presLayoutVars>
          <dgm:bulletEnabled val="1"/>
        </dgm:presLayoutVars>
      </dgm:prSet>
      <dgm:spPr/>
      <dgm:t>
        <a:bodyPr/>
        <a:lstStyle/>
        <a:p>
          <a:endParaRPr lang="en-GB"/>
        </a:p>
      </dgm:t>
    </dgm:pt>
    <dgm:pt modelId="{8E85DC0C-BD64-4F79-BCFC-8F16454DBA93}" type="pres">
      <dgm:prSet presAssocID="{48ED5786-7D6D-4B85-9616-24CC55975B8B}" presName="sibTrans" presStyleCnt="0"/>
      <dgm:spPr/>
    </dgm:pt>
    <dgm:pt modelId="{329ED44B-81A7-435C-A360-A5DB58C515BC}" type="pres">
      <dgm:prSet presAssocID="{F8BD8336-CAFC-48BE-BBBE-C9E421D7FF38}" presName="node" presStyleLbl="node1" presStyleIdx="3" presStyleCnt="6">
        <dgm:presLayoutVars>
          <dgm:bulletEnabled val="1"/>
        </dgm:presLayoutVars>
      </dgm:prSet>
      <dgm:spPr/>
      <dgm:t>
        <a:bodyPr/>
        <a:lstStyle/>
        <a:p>
          <a:endParaRPr lang="en-GB"/>
        </a:p>
      </dgm:t>
    </dgm:pt>
    <dgm:pt modelId="{FD203374-27F9-4968-A58D-073631B43597}" type="pres">
      <dgm:prSet presAssocID="{E602CE0A-A632-42B4-B0B9-167420290AC5}" presName="sibTrans" presStyleCnt="0"/>
      <dgm:spPr/>
    </dgm:pt>
    <dgm:pt modelId="{981F1E80-8242-4D13-88DA-8B6136BE24B4}" type="pres">
      <dgm:prSet presAssocID="{251AF0AC-A3DB-488E-95AF-683F4C6E2572}" presName="node" presStyleLbl="node1" presStyleIdx="4" presStyleCnt="6">
        <dgm:presLayoutVars>
          <dgm:bulletEnabled val="1"/>
        </dgm:presLayoutVars>
      </dgm:prSet>
      <dgm:spPr/>
      <dgm:t>
        <a:bodyPr/>
        <a:lstStyle/>
        <a:p>
          <a:endParaRPr lang="en-GB"/>
        </a:p>
      </dgm:t>
    </dgm:pt>
    <dgm:pt modelId="{15B153CA-1BA5-45C6-8235-C0ADF9BE4997}" type="pres">
      <dgm:prSet presAssocID="{EF0D1BA6-5A39-406B-A9CF-D14A6BDDF7EF}" presName="sibTrans" presStyleCnt="0"/>
      <dgm:spPr/>
    </dgm:pt>
    <dgm:pt modelId="{001DA35D-7977-41BA-8A63-7555ACC5F910}" type="pres">
      <dgm:prSet presAssocID="{F8C33C71-BDBC-4C95-99CE-D50A564F8780}" presName="node" presStyleLbl="node1" presStyleIdx="5" presStyleCnt="6" custLinFactNeighborX="2476" custLinFactNeighborY="4285">
        <dgm:presLayoutVars>
          <dgm:bulletEnabled val="1"/>
        </dgm:presLayoutVars>
      </dgm:prSet>
      <dgm:spPr/>
      <dgm:t>
        <a:bodyPr/>
        <a:lstStyle/>
        <a:p>
          <a:endParaRPr lang="en-GB"/>
        </a:p>
      </dgm:t>
    </dgm:pt>
  </dgm:ptLst>
  <dgm:cxnLst>
    <dgm:cxn modelId="{9AC17595-1E98-4A97-8616-584899122D42}" type="presOf" srcId="{6757BFB5-9148-4144-BDF3-A152205BBD21}" destId="{4C3AE238-2D89-4C9D-84BD-392C09419A01}" srcOrd="0" destOrd="0" presId="urn:microsoft.com/office/officeart/2005/8/layout/default#1"/>
    <dgm:cxn modelId="{B0D53AB1-FA07-49A1-864A-2198BBEA1BD2}" type="presOf" srcId="{F8C33C71-BDBC-4C95-99CE-D50A564F8780}" destId="{001DA35D-7977-41BA-8A63-7555ACC5F910}" srcOrd="0" destOrd="0" presId="urn:microsoft.com/office/officeart/2005/8/layout/default#1"/>
    <dgm:cxn modelId="{818FA61E-841D-4BD0-AFD5-7F8D806C7A1C}" srcId="{139937D7-E364-4F4D-96F5-15F37C0307FF}" destId="{251AF0AC-A3DB-488E-95AF-683F4C6E2572}" srcOrd="4" destOrd="0" parTransId="{9B0CA21B-1A9F-4493-A00B-048367419FC6}" sibTransId="{EF0D1BA6-5A39-406B-A9CF-D14A6BDDF7EF}"/>
    <dgm:cxn modelId="{F7588D0E-949E-4045-8FF2-6B827E92F9D0}" type="presOf" srcId="{D10CCBFB-8473-415B-9D64-148AA88DC777}" destId="{5A1D0C58-1C6A-4F28-8F1E-F18D7611BCBF}" srcOrd="0" destOrd="0" presId="urn:microsoft.com/office/officeart/2005/8/layout/default#1"/>
    <dgm:cxn modelId="{972B0F7C-6487-47EC-8DE8-968742EB061A}" srcId="{139937D7-E364-4F4D-96F5-15F37C0307FF}" destId="{F8BD8336-CAFC-48BE-BBBE-C9E421D7FF38}" srcOrd="3" destOrd="0" parTransId="{AEC5F11F-BC07-4FC3-8E2F-E2B230A6B864}" sibTransId="{E602CE0A-A632-42B4-B0B9-167420290AC5}"/>
    <dgm:cxn modelId="{DC110F52-40AB-4F32-9C47-0770D97C1C7C}" srcId="{139937D7-E364-4F4D-96F5-15F37C0307FF}" destId="{43BF15E8-D858-4223-9197-3449B129CB12}" srcOrd="2" destOrd="0" parTransId="{5FD8F6E2-0F56-4CDE-85E2-FF81A4683AAC}" sibTransId="{48ED5786-7D6D-4B85-9616-24CC55975B8B}"/>
    <dgm:cxn modelId="{696EE36A-CCE5-47F4-B665-2BE161B10441}" srcId="{139937D7-E364-4F4D-96F5-15F37C0307FF}" destId="{D10CCBFB-8473-415B-9D64-148AA88DC777}" srcOrd="0" destOrd="0" parTransId="{154368DC-C46C-42F3-BB54-1BB6C0B24D70}" sibTransId="{FD74151A-5041-489D-9C12-6C44651FF793}"/>
    <dgm:cxn modelId="{BEF0CA63-9248-49EE-AA9F-B0EEF611B818}" srcId="{139937D7-E364-4F4D-96F5-15F37C0307FF}" destId="{F8C33C71-BDBC-4C95-99CE-D50A564F8780}" srcOrd="5" destOrd="0" parTransId="{0DA554D6-0A9D-4796-AC1D-C928A48D4A9F}" sibTransId="{26484936-AD38-4921-BC2A-8AB3A50D8DB9}"/>
    <dgm:cxn modelId="{689CE105-8C76-4014-81A2-360AA064A0BF}" type="presOf" srcId="{43BF15E8-D858-4223-9197-3449B129CB12}" destId="{C8F7C237-4109-46DA-B82C-9E0FBEA6933E}" srcOrd="0" destOrd="0" presId="urn:microsoft.com/office/officeart/2005/8/layout/default#1"/>
    <dgm:cxn modelId="{1E2E5634-0176-43BA-AD65-84D6701F981F}" type="presOf" srcId="{251AF0AC-A3DB-488E-95AF-683F4C6E2572}" destId="{981F1E80-8242-4D13-88DA-8B6136BE24B4}" srcOrd="0" destOrd="0" presId="urn:microsoft.com/office/officeart/2005/8/layout/default#1"/>
    <dgm:cxn modelId="{9791D76D-6966-4CD6-82B5-7508DC94EE48}" srcId="{139937D7-E364-4F4D-96F5-15F37C0307FF}" destId="{6757BFB5-9148-4144-BDF3-A152205BBD21}" srcOrd="1" destOrd="0" parTransId="{820B28B9-C31C-457E-8603-A976E3A8BB5B}" sibTransId="{E80C8AB9-FDC5-4222-A55E-9D76E3D89595}"/>
    <dgm:cxn modelId="{82A91381-A661-4528-8C0B-E38E86E63F77}" type="presOf" srcId="{139937D7-E364-4F4D-96F5-15F37C0307FF}" destId="{E2BCF67C-7D1D-43CA-89F7-E07393CEA3B5}" srcOrd="0" destOrd="0" presId="urn:microsoft.com/office/officeart/2005/8/layout/default#1"/>
    <dgm:cxn modelId="{7E9B6EB8-E4D4-4E6D-A704-E6608ED66B93}" type="presOf" srcId="{F8BD8336-CAFC-48BE-BBBE-C9E421D7FF38}" destId="{329ED44B-81A7-435C-A360-A5DB58C515BC}" srcOrd="0" destOrd="0" presId="urn:microsoft.com/office/officeart/2005/8/layout/default#1"/>
    <dgm:cxn modelId="{58715CBD-A652-4797-8775-0731446DE2E4}" type="presParOf" srcId="{E2BCF67C-7D1D-43CA-89F7-E07393CEA3B5}" destId="{5A1D0C58-1C6A-4F28-8F1E-F18D7611BCBF}" srcOrd="0" destOrd="0" presId="urn:microsoft.com/office/officeart/2005/8/layout/default#1"/>
    <dgm:cxn modelId="{76949D8A-C98C-414D-8233-7C28D8836CB7}" type="presParOf" srcId="{E2BCF67C-7D1D-43CA-89F7-E07393CEA3B5}" destId="{15ABC350-81D8-4060-928A-8653CE6FE4B6}" srcOrd="1" destOrd="0" presId="urn:microsoft.com/office/officeart/2005/8/layout/default#1"/>
    <dgm:cxn modelId="{613CEB83-9B36-47D4-9C93-2ACDBFF141C0}" type="presParOf" srcId="{E2BCF67C-7D1D-43CA-89F7-E07393CEA3B5}" destId="{4C3AE238-2D89-4C9D-84BD-392C09419A01}" srcOrd="2" destOrd="0" presId="urn:microsoft.com/office/officeart/2005/8/layout/default#1"/>
    <dgm:cxn modelId="{5FB0E23C-608B-4F58-A347-CB8F1731C01D}" type="presParOf" srcId="{E2BCF67C-7D1D-43CA-89F7-E07393CEA3B5}" destId="{A24346DC-6815-4C3F-ABCB-3B3D1930CDE5}" srcOrd="3" destOrd="0" presId="urn:microsoft.com/office/officeart/2005/8/layout/default#1"/>
    <dgm:cxn modelId="{045F6D0F-2205-49EE-A3D6-F06095589297}" type="presParOf" srcId="{E2BCF67C-7D1D-43CA-89F7-E07393CEA3B5}" destId="{C8F7C237-4109-46DA-B82C-9E0FBEA6933E}" srcOrd="4" destOrd="0" presId="urn:microsoft.com/office/officeart/2005/8/layout/default#1"/>
    <dgm:cxn modelId="{3E594910-DD59-48FB-8D2C-B92470FAEE72}" type="presParOf" srcId="{E2BCF67C-7D1D-43CA-89F7-E07393CEA3B5}" destId="{8E85DC0C-BD64-4F79-BCFC-8F16454DBA93}" srcOrd="5" destOrd="0" presId="urn:microsoft.com/office/officeart/2005/8/layout/default#1"/>
    <dgm:cxn modelId="{10B254B1-BD9B-470B-A36E-C96E91B99934}" type="presParOf" srcId="{E2BCF67C-7D1D-43CA-89F7-E07393CEA3B5}" destId="{329ED44B-81A7-435C-A360-A5DB58C515BC}" srcOrd="6" destOrd="0" presId="urn:microsoft.com/office/officeart/2005/8/layout/default#1"/>
    <dgm:cxn modelId="{72976944-8B0C-4E3A-A9D3-B1BFAA5A7059}" type="presParOf" srcId="{E2BCF67C-7D1D-43CA-89F7-E07393CEA3B5}" destId="{FD203374-27F9-4968-A58D-073631B43597}" srcOrd="7" destOrd="0" presId="urn:microsoft.com/office/officeart/2005/8/layout/default#1"/>
    <dgm:cxn modelId="{161147BF-055B-45F7-807E-10A7A306E5D9}" type="presParOf" srcId="{E2BCF67C-7D1D-43CA-89F7-E07393CEA3B5}" destId="{981F1E80-8242-4D13-88DA-8B6136BE24B4}" srcOrd="8" destOrd="0" presId="urn:microsoft.com/office/officeart/2005/8/layout/default#1"/>
    <dgm:cxn modelId="{336D1B83-2E61-44CF-8151-6B43F6A3D775}" type="presParOf" srcId="{E2BCF67C-7D1D-43CA-89F7-E07393CEA3B5}" destId="{15B153CA-1BA5-45C6-8235-C0ADF9BE4997}" srcOrd="9" destOrd="0" presId="urn:microsoft.com/office/officeart/2005/8/layout/default#1"/>
    <dgm:cxn modelId="{5206ECFF-AB92-4D37-8056-E405141B6FEF}" type="presParOf" srcId="{E2BCF67C-7D1D-43CA-89F7-E07393CEA3B5}" destId="{001DA35D-7977-41BA-8A63-7555ACC5F910}" srcOrd="10"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1D0C58-1C6A-4F28-8F1E-F18D7611BCBF}">
      <dsp:nvSpPr>
        <dsp:cNvPr id="0" name=""/>
        <dsp:cNvSpPr/>
      </dsp:nvSpPr>
      <dsp:spPr>
        <a:xfrm>
          <a:off x="1231277" y="1826"/>
          <a:ext cx="2398473" cy="1439084"/>
        </a:xfrm>
        <a:prstGeom prst="rect">
          <a:avLst/>
        </a:prstGeom>
        <a:gradFill rotWithShape="1">
          <a:gsLst>
            <a:gs pos="0">
              <a:schemeClr val="accent3">
                <a:tint val="35000"/>
                <a:satMod val="253000"/>
              </a:schemeClr>
            </a:gs>
            <a:gs pos="50000">
              <a:schemeClr val="accent3">
                <a:tint val="42000"/>
                <a:satMod val="255000"/>
              </a:schemeClr>
            </a:gs>
            <a:gs pos="97000">
              <a:schemeClr val="accent3">
                <a:tint val="53000"/>
                <a:satMod val="260000"/>
              </a:schemeClr>
            </a:gs>
            <a:gs pos="100000">
              <a:schemeClr val="accent3">
                <a:tint val="56000"/>
                <a:satMod val="275000"/>
              </a:schemeClr>
            </a:gs>
          </a:gsLst>
          <a:path path="circle">
            <a:fillToRect l="50000" t="50000" r="50000" b="50000"/>
          </a:path>
        </a:gradFill>
        <a:ln w="9525" cap="flat" cmpd="sng" algn="ctr">
          <a:solidFill>
            <a:schemeClr val="tx2"/>
          </a:solidFill>
          <a:prstDash val="solid"/>
        </a:ln>
        <a:effectLst>
          <a:outerShdw blurRad="63500" dist="25400" dir="5400000" rotWithShape="0">
            <a:srgbClr val="000000">
              <a:alpha val="43137"/>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GB" sz="2400" b="1" kern="1200" dirty="0" smtClean="0">
              <a:solidFill>
                <a:srgbClr val="002060"/>
              </a:solidFill>
            </a:rPr>
            <a:t>International</a:t>
          </a:r>
        </a:p>
        <a:p>
          <a:pPr lvl="0" algn="ctr" defTabSz="1066800">
            <a:lnSpc>
              <a:spcPct val="90000"/>
            </a:lnSpc>
            <a:spcBef>
              <a:spcPct val="0"/>
            </a:spcBef>
            <a:spcAft>
              <a:spcPct val="35000"/>
            </a:spcAft>
          </a:pPr>
          <a:r>
            <a:rPr lang="en-GB" sz="1800" kern="1200" dirty="0" smtClean="0">
              <a:solidFill>
                <a:srgbClr val="002060"/>
              </a:solidFill>
            </a:rPr>
            <a:t>WFOT, DSDC, ENOTHE &amp; COTEC conferences</a:t>
          </a:r>
          <a:endParaRPr lang="en-GB" sz="1800" kern="1200" dirty="0"/>
        </a:p>
      </dsp:txBody>
      <dsp:txXfrm>
        <a:off x="1231277" y="1826"/>
        <a:ext cx="2398473" cy="1439084"/>
      </dsp:txXfrm>
    </dsp:sp>
    <dsp:sp modelId="{4C3AE238-2D89-4C9D-84BD-392C09419A01}">
      <dsp:nvSpPr>
        <dsp:cNvPr id="0" name=""/>
        <dsp:cNvSpPr/>
      </dsp:nvSpPr>
      <dsp:spPr>
        <a:xfrm>
          <a:off x="3869598" y="1826"/>
          <a:ext cx="2398473" cy="1439084"/>
        </a:xfrm>
        <a:prstGeom prst="rect">
          <a:avLst/>
        </a:prstGeom>
        <a:solidFill>
          <a:schemeClr val="accent3">
            <a:lumMod val="40000"/>
            <a:lumOff val="6000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GB" sz="2400" b="1" kern="1200" dirty="0" smtClean="0">
              <a:solidFill>
                <a:srgbClr val="002060"/>
              </a:solidFill>
            </a:rPr>
            <a:t>National</a:t>
          </a:r>
        </a:p>
        <a:p>
          <a:pPr lvl="0" algn="ctr" defTabSz="1066800">
            <a:lnSpc>
              <a:spcPct val="90000"/>
            </a:lnSpc>
            <a:spcBef>
              <a:spcPct val="0"/>
            </a:spcBef>
            <a:spcAft>
              <a:spcPct val="35000"/>
            </a:spcAft>
          </a:pPr>
          <a:r>
            <a:rPr lang="en-GB" sz="1800" kern="1200" dirty="0" smtClean="0">
              <a:solidFill>
                <a:srgbClr val="002060"/>
              </a:solidFill>
            </a:rPr>
            <a:t>BJOT publication, </a:t>
          </a:r>
          <a:endParaRPr lang="en-GB" sz="1800" kern="1200" dirty="0" smtClean="0"/>
        </a:p>
        <a:p>
          <a:pPr lvl="0" algn="ctr" defTabSz="1066800">
            <a:lnSpc>
              <a:spcPct val="90000"/>
            </a:lnSpc>
            <a:spcBef>
              <a:spcPct val="0"/>
            </a:spcBef>
            <a:spcAft>
              <a:spcPct val="35000"/>
            </a:spcAft>
          </a:pPr>
          <a:r>
            <a:rPr lang="en-GB" sz="1800" kern="1200" dirty="0" smtClean="0">
              <a:solidFill>
                <a:srgbClr val="002060"/>
              </a:solidFill>
            </a:rPr>
            <a:t>COT National guidance (NICE accredited) </a:t>
          </a:r>
          <a:endParaRPr lang="en-GB" sz="1800" kern="1200" dirty="0"/>
        </a:p>
      </dsp:txBody>
      <dsp:txXfrm>
        <a:off x="3869598" y="1826"/>
        <a:ext cx="2398473" cy="1439084"/>
      </dsp:txXfrm>
    </dsp:sp>
    <dsp:sp modelId="{C8F7C237-4109-46DA-B82C-9E0FBEA6933E}">
      <dsp:nvSpPr>
        <dsp:cNvPr id="0" name=""/>
        <dsp:cNvSpPr/>
      </dsp:nvSpPr>
      <dsp:spPr>
        <a:xfrm>
          <a:off x="1231277" y="1680757"/>
          <a:ext cx="2398473" cy="1439084"/>
        </a:xfrm>
        <a:prstGeom prst="rect">
          <a:avLst/>
        </a:prstGeom>
        <a:solidFill>
          <a:schemeClr val="accent4">
            <a:lumMod val="40000"/>
            <a:lumOff val="60000"/>
          </a:schemeClr>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GB" sz="2400" b="1" kern="1200" dirty="0" smtClean="0">
              <a:solidFill>
                <a:srgbClr val="002060"/>
              </a:solidFill>
            </a:rPr>
            <a:t>Local</a:t>
          </a:r>
        </a:p>
        <a:p>
          <a:pPr lvl="0" algn="ctr" defTabSz="1066800">
            <a:lnSpc>
              <a:spcPct val="90000"/>
            </a:lnSpc>
            <a:spcBef>
              <a:spcPct val="0"/>
            </a:spcBef>
            <a:spcAft>
              <a:spcPct val="35000"/>
            </a:spcAft>
          </a:pPr>
          <a:r>
            <a:rPr lang="en-GB" sz="1600" kern="1200" dirty="0" smtClean="0">
              <a:solidFill>
                <a:srgbClr val="002060"/>
              </a:solidFill>
            </a:rPr>
            <a:t>Reports for organisations,</a:t>
          </a:r>
          <a:endParaRPr lang="en-GB" sz="1600" kern="1200" dirty="0" smtClean="0"/>
        </a:p>
        <a:p>
          <a:pPr lvl="0" algn="ctr" defTabSz="1066800">
            <a:lnSpc>
              <a:spcPct val="90000"/>
            </a:lnSpc>
            <a:spcBef>
              <a:spcPct val="0"/>
            </a:spcBef>
            <a:spcAft>
              <a:spcPct val="35000"/>
            </a:spcAft>
          </a:pPr>
          <a:r>
            <a:rPr lang="en-GB" sz="1600" kern="1200" dirty="0" smtClean="0">
              <a:solidFill>
                <a:srgbClr val="002060"/>
              </a:solidFill>
            </a:rPr>
            <a:t>YHIP workshop, </a:t>
          </a:r>
        </a:p>
        <a:p>
          <a:pPr lvl="0" algn="ctr" defTabSz="1066800">
            <a:lnSpc>
              <a:spcPct val="90000"/>
            </a:lnSpc>
            <a:spcBef>
              <a:spcPct val="0"/>
            </a:spcBef>
            <a:spcAft>
              <a:spcPct val="35000"/>
            </a:spcAft>
          </a:pPr>
          <a:r>
            <a:rPr lang="en-GB" sz="1600" kern="1200" dirty="0" smtClean="0">
              <a:solidFill>
                <a:srgbClr val="002060"/>
              </a:solidFill>
            </a:rPr>
            <a:t>Local supermarkets, </a:t>
          </a:r>
          <a:endParaRPr lang="en-GB" sz="1600" kern="1200" dirty="0"/>
        </a:p>
      </dsp:txBody>
      <dsp:txXfrm>
        <a:off x="1231277" y="1680757"/>
        <a:ext cx="2398473" cy="1439084"/>
      </dsp:txXfrm>
    </dsp:sp>
    <dsp:sp modelId="{329ED44B-81A7-435C-A360-A5DB58C515BC}">
      <dsp:nvSpPr>
        <dsp:cNvPr id="0" name=""/>
        <dsp:cNvSpPr/>
      </dsp:nvSpPr>
      <dsp:spPr>
        <a:xfrm>
          <a:off x="3869598" y="1680757"/>
          <a:ext cx="2398473" cy="1439084"/>
        </a:xfrm>
        <a:prstGeom prst="rect">
          <a:avLst/>
        </a:prstGeom>
        <a:solidFill>
          <a:schemeClr val="accent4">
            <a:lumMod val="20000"/>
            <a:lumOff val="8000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GB" sz="2400" b="1" kern="1200" dirty="0" smtClean="0">
              <a:solidFill>
                <a:srgbClr val="002060"/>
              </a:solidFill>
            </a:rPr>
            <a:t>Institution</a:t>
          </a:r>
        </a:p>
        <a:p>
          <a:pPr lvl="0" algn="ctr" defTabSz="1066800">
            <a:lnSpc>
              <a:spcPct val="90000"/>
            </a:lnSpc>
            <a:spcBef>
              <a:spcPct val="0"/>
            </a:spcBef>
            <a:spcAft>
              <a:spcPct val="35000"/>
            </a:spcAft>
          </a:pPr>
          <a:r>
            <a:rPr lang="en-GB" sz="1800" kern="1200" dirty="0" smtClean="0">
              <a:solidFill>
                <a:srgbClr val="002060"/>
              </a:solidFill>
            </a:rPr>
            <a:t>YSJU Talking about teaching conference  </a:t>
          </a:r>
          <a:endParaRPr lang="en-GB" sz="1800" kern="1200" dirty="0"/>
        </a:p>
      </dsp:txBody>
      <dsp:txXfrm>
        <a:off x="3869598" y="1680757"/>
        <a:ext cx="2398473" cy="1439084"/>
      </dsp:txXfrm>
    </dsp:sp>
    <dsp:sp modelId="{981F1E80-8242-4D13-88DA-8B6136BE24B4}">
      <dsp:nvSpPr>
        <dsp:cNvPr id="0" name=""/>
        <dsp:cNvSpPr/>
      </dsp:nvSpPr>
      <dsp:spPr>
        <a:xfrm>
          <a:off x="1231277" y="3359689"/>
          <a:ext cx="2398473" cy="1439084"/>
        </a:xfrm>
        <a:prstGeom prst="rect">
          <a:avLst/>
        </a:prstGeom>
        <a:solidFill>
          <a:schemeClr val="accent1">
            <a:lumMod val="60000"/>
            <a:lumOff val="4000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GB" sz="2400" b="1" kern="1200" dirty="0" smtClean="0">
              <a:solidFill>
                <a:srgbClr val="002060"/>
              </a:solidFill>
            </a:rPr>
            <a:t>Department</a:t>
          </a:r>
        </a:p>
        <a:p>
          <a:pPr lvl="0" algn="ctr" defTabSz="1066800">
            <a:lnSpc>
              <a:spcPct val="90000"/>
            </a:lnSpc>
            <a:spcBef>
              <a:spcPct val="0"/>
            </a:spcBef>
            <a:spcAft>
              <a:spcPct val="35000"/>
            </a:spcAft>
          </a:pPr>
          <a:r>
            <a:rPr lang="en-GB" sz="1800" kern="1200" dirty="0" smtClean="0">
              <a:solidFill>
                <a:srgbClr val="002060"/>
              </a:solidFill>
            </a:rPr>
            <a:t>Level 3 showcase Discover  event</a:t>
          </a:r>
          <a:endParaRPr lang="en-GB" sz="1800" kern="1200" dirty="0" smtClean="0"/>
        </a:p>
        <a:p>
          <a:pPr lvl="0" algn="ctr" defTabSz="1066800">
            <a:lnSpc>
              <a:spcPct val="90000"/>
            </a:lnSpc>
            <a:spcBef>
              <a:spcPct val="0"/>
            </a:spcBef>
            <a:spcAft>
              <a:spcPct val="35000"/>
            </a:spcAft>
          </a:pPr>
          <a:endParaRPr lang="en-GB" sz="2000" kern="1200" dirty="0"/>
        </a:p>
      </dsp:txBody>
      <dsp:txXfrm>
        <a:off x="1231277" y="3359689"/>
        <a:ext cx="2398473" cy="1439084"/>
      </dsp:txXfrm>
    </dsp:sp>
    <dsp:sp modelId="{001DA35D-7977-41BA-8A63-7555ACC5F910}">
      <dsp:nvSpPr>
        <dsp:cNvPr id="0" name=""/>
        <dsp:cNvSpPr/>
      </dsp:nvSpPr>
      <dsp:spPr>
        <a:xfrm>
          <a:off x="3928984" y="3361515"/>
          <a:ext cx="2398473" cy="1439084"/>
        </a:xfrm>
        <a:prstGeom prst="rect">
          <a:avLst/>
        </a:prstGeom>
        <a:solidFill>
          <a:schemeClr val="accent1">
            <a:lumMod val="20000"/>
            <a:lumOff val="8000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GB" sz="2400" b="1" kern="1200" dirty="0" smtClean="0">
              <a:solidFill>
                <a:srgbClr val="002060"/>
              </a:solidFill>
            </a:rPr>
            <a:t>Module</a:t>
          </a:r>
        </a:p>
        <a:p>
          <a:pPr lvl="0" algn="ctr" defTabSz="1066800">
            <a:lnSpc>
              <a:spcPct val="90000"/>
            </a:lnSpc>
            <a:spcBef>
              <a:spcPct val="0"/>
            </a:spcBef>
            <a:spcAft>
              <a:spcPct val="35000"/>
            </a:spcAft>
          </a:pPr>
          <a:r>
            <a:rPr lang="en-GB" sz="1800" kern="1200" dirty="0" smtClean="0">
              <a:solidFill>
                <a:srgbClr val="002060"/>
              </a:solidFill>
            </a:rPr>
            <a:t>SCoRe examples used across the curriculum</a:t>
          </a:r>
          <a:endParaRPr lang="en-GB" sz="1800" kern="1200" dirty="0"/>
        </a:p>
      </dsp:txBody>
      <dsp:txXfrm>
        <a:off x="3928984" y="3361515"/>
        <a:ext cx="2398473" cy="1439084"/>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79566CB2-CA24-4E41-B8FE-6857414DA142}" type="datetimeFigureOut">
              <a:rPr lang="en-GB" smtClean="0"/>
              <a:pPr/>
              <a:t>22/03/2017</a:t>
            </a:fld>
            <a:endParaRPr lang="en-GB" dirty="0"/>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8026CA78-4296-472C-AEDE-9D5DB69C6942}" type="slidenum">
              <a:rPr lang="en-GB" smtClean="0"/>
              <a:pPr/>
              <a:t>‹#›</a:t>
            </a:fld>
            <a:endParaRPr lang="en-GB" dirty="0"/>
          </a:p>
        </p:txBody>
      </p:sp>
    </p:spTree>
    <p:extLst>
      <p:ext uri="{BB962C8B-B14F-4D97-AF65-F5344CB8AC3E}">
        <p14:creationId xmlns:p14="http://schemas.microsoft.com/office/powerpoint/2010/main" xmlns="" val="39347613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ADB93355-3E58-42EB-8C9B-401F1955BBB7}" type="datetimeFigureOut">
              <a:rPr lang="en-GB" smtClean="0"/>
              <a:pPr/>
              <a:t>22/03/2017</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D781C45D-19D9-4007-B3D7-BC6BBBDE56DD}" type="slidenum">
              <a:rPr lang="en-GB" smtClean="0"/>
              <a:pPr/>
              <a:t>‹#›</a:t>
            </a:fld>
            <a:endParaRPr lang="en-GB" dirty="0"/>
          </a:p>
        </p:txBody>
      </p:sp>
    </p:spTree>
    <p:extLst>
      <p:ext uri="{BB962C8B-B14F-4D97-AF65-F5344CB8AC3E}">
        <p14:creationId xmlns:p14="http://schemas.microsoft.com/office/powerpoint/2010/main" xmlns="" val="108576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1</a:t>
            </a:fld>
            <a:endParaRPr lang="en-GB" dirty="0"/>
          </a:p>
        </p:txBody>
      </p:sp>
    </p:spTree>
    <p:extLst>
      <p:ext uri="{BB962C8B-B14F-4D97-AF65-F5344CB8AC3E}">
        <p14:creationId xmlns:p14="http://schemas.microsoft.com/office/powerpoint/2010/main" xmlns="" val="3751919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14</a:t>
            </a:fld>
            <a:endParaRPr lang="en-GB" dirty="0"/>
          </a:p>
        </p:txBody>
      </p:sp>
    </p:spTree>
    <p:extLst>
      <p:ext uri="{BB962C8B-B14F-4D97-AF65-F5344CB8AC3E}">
        <p14:creationId xmlns:p14="http://schemas.microsoft.com/office/powerpoint/2010/main" xmlns="" val="3033298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Occupational therapy staff at YSJU have been taking a Student as Co-researcher (SCoRe) approach to our OT dissertation module for several years. </a:t>
            </a:r>
          </a:p>
          <a:p>
            <a:endParaRPr lang="en-GB" dirty="0" smtClean="0"/>
          </a:p>
          <a:p>
            <a:r>
              <a:rPr lang="en-GB" dirty="0" smtClean="0"/>
              <a:t>Although </a:t>
            </a:r>
            <a:r>
              <a:rPr lang="en-GB" dirty="0"/>
              <a:t>participation in a SCoRe project is optional (students can chose to undertake an individual primary research project or Critical Literature review instead) the demand from students to engage in a group SCoRe project was higher than ever this academic year. </a:t>
            </a:r>
          </a:p>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16</a:t>
            </a:fld>
            <a:endParaRPr lang="en-GB" dirty="0"/>
          </a:p>
        </p:txBody>
      </p:sp>
    </p:spTree>
    <p:extLst>
      <p:ext uri="{BB962C8B-B14F-4D97-AF65-F5344CB8AC3E}">
        <p14:creationId xmlns:p14="http://schemas.microsoft.com/office/powerpoint/2010/main" xmlns="" val="3169612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19</a:t>
            </a:fld>
            <a:endParaRPr lang="en-GB" dirty="0"/>
          </a:p>
        </p:txBody>
      </p:sp>
    </p:spTree>
    <p:extLst>
      <p:ext uri="{BB962C8B-B14F-4D97-AF65-F5344CB8AC3E}">
        <p14:creationId xmlns:p14="http://schemas.microsoft.com/office/powerpoint/2010/main" xmlns="" val="26500022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20</a:t>
            </a:fld>
            <a:endParaRPr lang="en-GB" dirty="0"/>
          </a:p>
        </p:txBody>
      </p:sp>
    </p:spTree>
    <p:extLst>
      <p:ext uri="{BB962C8B-B14F-4D97-AF65-F5344CB8AC3E}">
        <p14:creationId xmlns:p14="http://schemas.microsoft.com/office/powerpoint/2010/main" xmlns="" val="1701790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26</a:t>
            </a:fld>
            <a:endParaRPr lang="en-GB" dirty="0"/>
          </a:p>
        </p:txBody>
      </p:sp>
    </p:spTree>
    <p:extLst>
      <p:ext uri="{BB962C8B-B14F-4D97-AF65-F5344CB8AC3E}">
        <p14:creationId xmlns:p14="http://schemas.microsoft.com/office/powerpoint/2010/main" xmlns="" val="21348399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28</a:t>
            </a:fld>
            <a:endParaRPr lang="en-GB" dirty="0"/>
          </a:p>
        </p:txBody>
      </p:sp>
    </p:spTree>
    <p:extLst>
      <p:ext uri="{BB962C8B-B14F-4D97-AF65-F5344CB8AC3E}">
        <p14:creationId xmlns:p14="http://schemas.microsoft.com/office/powerpoint/2010/main" xmlns="" val="35894802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29</a:t>
            </a:fld>
            <a:endParaRPr lang="en-GB" dirty="0"/>
          </a:p>
        </p:txBody>
      </p:sp>
    </p:spTree>
    <p:extLst>
      <p:ext uri="{BB962C8B-B14F-4D97-AF65-F5344CB8AC3E}">
        <p14:creationId xmlns:p14="http://schemas.microsoft.com/office/powerpoint/2010/main" xmlns="" val="31684729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31</a:t>
            </a:fld>
            <a:endParaRPr lang="en-GB" dirty="0"/>
          </a:p>
        </p:txBody>
      </p:sp>
    </p:spTree>
    <p:extLst>
      <p:ext uri="{BB962C8B-B14F-4D97-AF65-F5344CB8AC3E}">
        <p14:creationId xmlns:p14="http://schemas.microsoft.com/office/powerpoint/2010/main" xmlns="" val="822631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32</a:t>
            </a:fld>
            <a:endParaRPr lang="en-GB" dirty="0"/>
          </a:p>
        </p:txBody>
      </p:sp>
    </p:spTree>
    <p:extLst>
      <p:ext uri="{BB962C8B-B14F-4D97-AF65-F5344CB8AC3E}">
        <p14:creationId xmlns:p14="http://schemas.microsoft.com/office/powerpoint/2010/main" xmlns="" val="2661367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research  to evaluate the clinical utility and face validity of the United Kingdom version of the Activity Card Sort which I will refer to as the ACS-UK.</a:t>
            </a:r>
          </a:p>
          <a:p>
            <a:endParaRPr lang="en-GB" dirty="0"/>
          </a:p>
          <a:p>
            <a:r>
              <a:rPr lang="en-US" dirty="0"/>
              <a:t>Eight occupational therapy students were collaborative researchers in a dissertation project which contributed to the development of the Activity Card Sort – United Kingdom </a:t>
            </a:r>
            <a:endParaRPr lang="en-GB" dirty="0" smtClean="0"/>
          </a:p>
          <a:p>
            <a:endParaRPr lang="en-GB" dirty="0"/>
          </a:p>
          <a:p>
            <a:r>
              <a:rPr lang="en-GB" dirty="0" smtClean="0"/>
              <a:t>ENOTHE meeting</a:t>
            </a:r>
          </a:p>
          <a:p>
            <a:r>
              <a:rPr lang="en-GB" dirty="0" smtClean="0"/>
              <a:t>Friday 23</a:t>
            </a:r>
            <a:r>
              <a:rPr lang="en-GB" baseline="30000" dirty="0" smtClean="0"/>
              <a:t>rd</a:t>
            </a:r>
            <a:r>
              <a:rPr lang="en-GB" dirty="0" smtClean="0"/>
              <a:t> October 2015</a:t>
            </a:r>
          </a:p>
          <a:p>
            <a:r>
              <a:rPr lang="en-GB" dirty="0" smtClean="0"/>
              <a:t>Oral </a:t>
            </a:r>
            <a:r>
              <a:rPr lang="en-GB" dirty="0"/>
              <a:t>Presentations </a:t>
            </a:r>
            <a:r>
              <a:rPr lang="en-GB" dirty="0" smtClean="0"/>
              <a:t>30 </a:t>
            </a:r>
            <a:r>
              <a:rPr lang="en-GB" dirty="0"/>
              <a:t>minutes (5 minutes to prepare, 20 minutes presentation and 5 minutes for questions and answers).  </a:t>
            </a:r>
          </a:p>
          <a:p>
            <a:endParaRPr lang="en-GB" dirty="0" smtClean="0"/>
          </a:p>
          <a:p>
            <a:endParaRPr lang="en-GB" dirty="0" smtClean="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346BA1FE-D97B-42C4-88E3-511CEF2D9C77}" type="slidenum">
              <a:rPr lang="en-GB" smtClean="0"/>
              <a:pPr/>
              <a:t>34</a:t>
            </a:fld>
            <a:endParaRPr lang="en-GB" dirty="0"/>
          </a:p>
        </p:txBody>
      </p:sp>
    </p:spTree>
    <p:extLst>
      <p:ext uri="{BB962C8B-B14F-4D97-AF65-F5344CB8AC3E}">
        <p14:creationId xmlns:p14="http://schemas.microsoft.com/office/powerpoint/2010/main" xmlns="" val="815773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4</a:t>
            </a:fld>
            <a:endParaRPr lang="en-GB" dirty="0"/>
          </a:p>
        </p:txBody>
      </p:sp>
    </p:spTree>
    <p:extLst>
      <p:ext uri="{BB962C8B-B14F-4D97-AF65-F5344CB8AC3E}">
        <p14:creationId xmlns:p14="http://schemas.microsoft.com/office/powerpoint/2010/main" xmlns="" val="22457013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16C0D1-7A71-46DB-8588-E6A76F90FD38}" type="slidenum">
              <a:rPr lang="en-GB" smtClean="0"/>
              <a:pPr eaLnBrk="1" hangingPunct="1"/>
              <a:t>36</a:t>
            </a:fld>
            <a:endParaRPr lang="en-GB" dirty="0"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39</a:t>
            </a:fld>
            <a:endParaRPr lang="en-GB" dirty="0"/>
          </a:p>
        </p:txBody>
      </p:sp>
    </p:spTree>
    <p:extLst>
      <p:ext uri="{BB962C8B-B14F-4D97-AF65-F5344CB8AC3E}">
        <p14:creationId xmlns:p14="http://schemas.microsoft.com/office/powerpoint/2010/main" xmlns="" val="4239070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0179"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altLang="en-US" dirty="0" smtClean="0"/>
              <a:t>These are my contact details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5</a:t>
            </a:fld>
            <a:endParaRPr lang="en-GB" dirty="0"/>
          </a:p>
        </p:txBody>
      </p:sp>
    </p:spTree>
    <p:extLst>
      <p:ext uri="{BB962C8B-B14F-4D97-AF65-F5344CB8AC3E}">
        <p14:creationId xmlns:p14="http://schemas.microsoft.com/office/powerpoint/2010/main" xmlns="" val="1377191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7</a:t>
            </a:fld>
            <a:endParaRPr lang="en-GB" dirty="0"/>
          </a:p>
        </p:txBody>
      </p:sp>
    </p:spTree>
    <p:extLst>
      <p:ext uri="{BB962C8B-B14F-4D97-AF65-F5344CB8AC3E}">
        <p14:creationId xmlns:p14="http://schemas.microsoft.com/office/powerpoint/2010/main" xmlns="" val="3066681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8</a:t>
            </a:fld>
            <a:endParaRPr lang="en-GB" dirty="0"/>
          </a:p>
        </p:txBody>
      </p:sp>
    </p:spTree>
    <p:extLst>
      <p:ext uri="{BB962C8B-B14F-4D97-AF65-F5344CB8AC3E}">
        <p14:creationId xmlns:p14="http://schemas.microsoft.com/office/powerpoint/2010/main" xmlns="" val="1758726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10</a:t>
            </a:fld>
            <a:endParaRPr lang="en-GB" dirty="0"/>
          </a:p>
        </p:txBody>
      </p:sp>
    </p:spTree>
    <p:extLst>
      <p:ext uri="{BB962C8B-B14F-4D97-AF65-F5344CB8AC3E}">
        <p14:creationId xmlns:p14="http://schemas.microsoft.com/office/powerpoint/2010/main" xmlns="" val="3419321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11</a:t>
            </a:fld>
            <a:endParaRPr lang="en-GB" dirty="0"/>
          </a:p>
        </p:txBody>
      </p:sp>
    </p:spTree>
    <p:extLst>
      <p:ext uri="{BB962C8B-B14F-4D97-AF65-F5344CB8AC3E}">
        <p14:creationId xmlns:p14="http://schemas.microsoft.com/office/powerpoint/2010/main" xmlns="" val="1709153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12</a:t>
            </a:fld>
            <a:endParaRPr lang="en-GB" dirty="0"/>
          </a:p>
        </p:txBody>
      </p:sp>
    </p:spTree>
    <p:extLst>
      <p:ext uri="{BB962C8B-B14F-4D97-AF65-F5344CB8AC3E}">
        <p14:creationId xmlns:p14="http://schemas.microsoft.com/office/powerpoint/2010/main" xmlns="" val="3196572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81C45D-19D9-4007-B3D7-BC6BBBDE56DD}" type="slidenum">
              <a:rPr lang="en-GB" smtClean="0"/>
              <a:pPr/>
              <a:t>13</a:t>
            </a:fld>
            <a:endParaRPr lang="en-GB" dirty="0"/>
          </a:p>
        </p:txBody>
      </p:sp>
    </p:spTree>
    <p:extLst>
      <p:ext uri="{BB962C8B-B14F-4D97-AF65-F5344CB8AC3E}">
        <p14:creationId xmlns:p14="http://schemas.microsoft.com/office/powerpoint/2010/main" xmlns="" val="3196572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2724FA8-B834-4DB9-890A-09A517013193}" type="datetimeFigureOut">
              <a:rPr lang="en-GB" smtClean="0"/>
              <a:pPr/>
              <a:t>22/03/2017</a:t>
            </a:fld>
            <a:endParaRPr lang="en-GB" dirty="0"/>
          </a:p>
        </p:txBody>
      </p:sp>
      <p:sp>
        <p:nvSpPr>
          <p:cNvPr id="20" name="Footer Placeholder 19"/>
          <p:cNvSpPr>
            <a:spLocks noGrp="1"/>
          </p:cNvSpPr>
          <p:nvPr>
            <p:ph type="ftr" sz="quarter" idx="11"/>
          </p:nvPr>
        </p:nvSpPr>
        <p:spPr/>
        <p:txBody>
          <a:bodyPr/>
          <a:lstStyle>
            <a:extLst/>
          </a:lstStyle>
          <a:p>
            <a:endParaRPr lang="en-GB" dirty="0"/>
          </a:p>
        </p:txBody>
      </p:sp>
      <p:sp>
        <p:nvSpPr>
          <p:cNvPr id="10" name="Slide Number Placeholder 9"/>
          <p:cNvSpPr>
            <a:spLocks noGrp="1"/>
          </p:cNvSpPr>
          <p:nvPr>
            <p:ph type="sldNum" sz="quarter" idx="12"/>
          </p:nvPr>
        </p:nvSpPr>
        <p:spPr/>
        <p:txBody>
          <a:bodyPr/>
          <a:lstStyle>
            <a:extLst/>
          </a:lstStyle>
          <a:p>
            <a:fld id="{9606C92D-EFB3-4FC7-B5B0-50040536A3CB}" type="slidenum">
              <a:rPr lang="en-GB" smtClean="0"/>
              <a:pPr/>
              <a:t>‹#›</a:t>
            </a:fld>
            <a:endParaRPr lang="en-GB"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724FA8-B834-4DB9-890A-09A517013193}" type="datetimeFigureOut">
              <a:rPr lang="en-GB" smtClean="0"/>
              <a:pPr/>
              <a:t>22/03/2017</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9606C92D-EFB3-4FC7-B5B0-50040536A3CB}"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724FA8-B834-4DB9-890A-09A517013193}" type="datetimeFigureOut">
              <a:rPr lang="en-GB" smtClean="0"/>
              <a:pPr/>
              <a:t>22/03/2017</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9606C92D-EFB3-4FC7-B5B0-50040536A3CB}"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724FA8-B834-4DB9-890A-09A517013193}" type="datetimeFigureOut">
              <a:rPr lang="en-GB" smtClean="0"/>
              <a:pPr/>
              <a:t>22/03/2017</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9606C92D-EFB3-4FC7-B5B0-50040536A3CB}"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2724FA8-B834-4DB9-890A-09A517013193}" type="datetimeFigureOut">
              <a:rPr lang="en-GB" smtClean="0"/>
              <a:pPr/>
              <a:t>22/03/2017</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9606C92D-EFB3-4FC7-B5B0-50040536A3CB}" type="slidenum">
              <a:rPr lang="en-GB" smtClean="0"/>
              <a:pPr/>
              <a:t>‹#›</a:t>
            </a:fld>
            <a:endParaRPr lang="en-GB"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724FA8-B834-4DB9-890A-09A517013193}" type="datetimeFigureOut">
              <a:rPr lang="en-GB" smtClean="0"/>
              <a:pPr/>
              <a:t>22/03/2017</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9606C92D-EFB3-4FC7-B5B0-50040536A3CB}"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2724FA8-B834-4DB9-890A-09A517013193}" type="datetimeFigureOut">
              <a:rPr lang="en-GB" smtClean="0"/>
              <a:pPr/>
              <a:t>22/03/2017</a:t>
            </a:fld>
            <a:endParaRPr lang="en-GB" dirty="0"/>
          </a:p>
        </p:txBody>
      </p:sp>
      <p:sp>
        <p:nvSpPr>
          <p:cNvPr id="8" name="Footer Placeholder 7"/>
          <p:cNvSpPr>
            <a:spLocks noGrp="1"/>
          </p:cNvSpPr>
          <p:nvPr>
            <p:ph type="ftr" sz="quarter" idx="11"/>
          </p:nvPr>
        </p:nvSpPr>
        <p:spPr/>
        <p:txBody>
          <a:bodyPr/>
          <a:lstStyle>
            <a:extLst/>
          </a:lstStyle>
          <a:p>
            <a:endParaRPr lang="en-GB" dirty="0"/>
          </a:p>
        </p:txBody>
      </p:sp>
      <p:sp>
        <p:nvSpPr>
          <p:cNvPr id="9" name="Slide Number Placeholder 8"/>
          <p:cNvSpPr>
            <a:spLocks noGrp="1"/>
          </p:cNvSpPr>
          <p:nvPr>
            <p:ph type="sldNum" sz="quarter" idx="12"/>
          </p:nvPr>
        </p:nvSpPr>
        <p:spPr/>
        <p:txBody>
          <a:bodyPr/>
          <a:lstStyle>
            <a:extLst/>
          </a:lstStyle>
          <a:p>
            <a:fld id="{9606C92D-EFB3-4FC7-B5B0-50040536A3CB}"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2724FA8-B834-4DB9-890A-09A517013193}" type="datetimeFigureOut">
              <a:rPr lang="en-GB" smtClean="0"/>
              <a:pPr/>
              <a:t>22/03/2017</a:t>
            </a:fld>
            <a:endParaRPr lang="en-GB" dirty="0"/>
          </a:p>
        </p:txBody>
      </p:sp>
      <p:sp>
        <p:nvSpPr>
          <p:cNvPr id="4" name="Footer Placeholder 3"/>
          <p:cNvSpPr>
            <a:spLocks noGrp="1"/>
          </p:cNvSpPr>
          <p:nvPr>
            <p:ph type="ftr" sz="quarter" idx="11"/>
          </p:nvPr>
        </p:nvSpPr>
        <p:spPr/>
        <p:txBody>
          <a:bodyPr/>
          <a:lstStyle>
            <a:extLst/>
          </a:lstStyle>
          <a:p>
            <a:endParaRPr lang="en-GB" dirty="0"/>
          </a:p>
        </p:txBody>
      </p:sp>
      <p:sp>
        <p:nvSpPr>
          <p:cNvPr id="5" name="Slide Number Placeholder 4"/>
          <p:cNvSpPr>
            <a:spLocks noGrp="1"/>
          </p:cNvSpPr>
          <p:nvPr>
            <p:ph type="sldNum" sz="quarter" idx="12"/>
          </p:nvPr>
        </p:nvSpPr>
        <p:spPr/>
        <p:txBody>
          <a:bodyPr/>
          <a:lstStyle>
            <a:extLst/>
          </a:lstStyle>
          <a:p>
            <a:fld id="{9606C92D-EFB3-4FC7-B5B0-50040536A3CB}"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22724FA8-B834-4DB9-890A-09A517013193}" type="datetimeFigureOut">
              <a:rPr lang="en-GB" smtClean="0"/>
              <a:pPr/>
              <a:t>22/03/2017</a:t>
            </a:fld>
            <a:endParaRPr lang="en-GB" dirty="0"/>
          </a:p>
        </p:txBody>
      </p:sp>
      <p:sp>
        <p:nvSpPr>
          <p:cNvPr id="3" name="Footer Placeholder 2"/>
          <p:cNvSpPr>
            <a:spLocks noGrp="1"/>
          </p:cNvSpPr>
          <p:nvPr>
            <p:ph type="ftr" sz="quarter" idx="11"/>
          </p:nvPr>
        </p:nvSpPr>
        <p:spPr/>
        <p:txBody>
          <a:bodyPr/>
          <a:lstStyle>
            <a:extLst/>
          </a:lstStyle>
          <a:p>
            <a:endParaRPr lang="en-GB" dirty="0"/>
          </a:p>
        </p:txBody>
      </p:sp>
      <p:sp>
        <p:nvSpPr>
          <p:cNvPr id="4" name="Slide Number Placeholder 3"/>
          <p:cNvSpPr>
            <a:spLocks noGrp="1"/>
          </p:cNvSpPr>
          <p:nvPr>
            <p:ph type="sldNum" sz="quarter" idx="12"/>
          </p:nvPr>
        </p:nvSpPr>
        <p:spPr/>
        <p:txBody>
          <a:bodyPr/>
          <a:lstStyle>
            <a:extLst/>
          </a:lstStyle>
          <a:p>
            <a:fld id="{9606C92D-EFB3-4FC7-B5B0-50040536A3CB}" type="slidenum">
              <a:rPr lang="en-GB" smtClean="0"/>
              <a:pPr/>
              <a:t>‹#›</a:t>
            </a:fld>
            <a:endParaRPr lang="en-GB"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724FA8-B834-4DB9-890A-09A517013193}" type="datetimeFigureOut">
              <a:rPr lang="en-GB" smtClean="0"/>
              <a:pPr/>
              <a:t>22/03/2017</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9606C92D-EFB3-4FC7-B5B0-50040536A3CB}"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2724FA8-B834-4DB9-890A-09A517013193}" type="datetimeFigureOut">
              <a:rPr lang="en-GB" smtClean="0"/>
              <a:pPr/>
              <a:t>22/03/2017</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9606C92D-EFB3-4FC7-B5B0-50040536A3CB}" type="slidenum">
              <a:rPr lang="en-GB" smtClean="0"/>
              <a:pPr/>
              <a:t>‹#›</a:t>
            </a:fld>
            <a:endParaRPr lang="en-GB"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2724FA8-B834-4DB9-890A-09A517013193}" type="datetimeFigureOut">
              <a:rPr lang="en-GB" smtClean="0"/>
              <a:pPr/>
              <a:t>22/03/2017</a:t>
            </a:fld>
            <a:endParaRPr lang="en-GB"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606C92D-EFB3-4FC7-B5B0-50040536A3CB}" type="slidenum">
              <a:rPr lang="en-GB" smtClean="0"/>
              <a:pPr/>
              <a:t>‹#›</a:t>
            </a:fld>
            <a:endParaRPr lang="en-GB"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gif"/><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fot2014.mas-sys.com/pdf/endai200414.pdf"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yorksj.ac.uk/health--life-sciences/faculty-of-hls/faculty-events/discover-2016/discover-occupational-therapy.aspx" TargetMode="External"/><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29.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www.bing.com/images/search?q=twitter+logo&amp;view=detailv2&amp;&amp;id=448387DCFBA8BA8764DAA7423BB85B5CFDC151C0&amp;selectedIndex=1&amp;ccid=RPxmiTLQ&amp;simid=608015658903077038&amp;thid=OIP.M44fc668932d042d2afd08c17ab863676o0" TargetMode="External"/><Relationship Id="rId5" Type="http://schemas.openxmlformats.org/officeDocument/2006/relationships/image" Target="../media/image28.jpeg"/><Relationship Id="rId4" Type="http://schemas.openxmlformats.org/officeDocument/2006/relationships/hyperlink" Target="https://twitter.com/alisonlaverfa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cot.co.uk/publication/practice-guidelines/occupational-therapists%E2%80%99-use-occupation-focused-practice-secure-hosp" TargetMode="Externa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2.emf"/></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9.jpeg"/></Relationships>
</file>

<file path=ppt/slides/_rels/slide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www.heacademy.ac.uk/sites/default/files/downloads/student-enagagement-through-partnership.pdf" TargetMode="External"/><Relationship Id="rId2" Type="http://schemas.openxmlformats.org/officeDocument/2006/relationships/hyperlink" Target="https://www.heacademy.ac.uk/enhancement/frameworks/framework-student-engagement-through-partnership" TargetMode="Externa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9.xml.rels><?xml version="1.0" encoding="UTF-8" standalone="yes"?>
<Relationships xmlns="http://schemas.openxmlformats.org/package/2006/relationships"><Relationship Id="rId3" Type="http://schemas.openxmlformats.org/officeDocument/2006/relationships/hyperlink" Target="http://www.tandfonline.com/doi/pdf/10.1080/0307507042000287212" TargetMode="External"/><Relationship Id="rId2" Type="http://schemas.openxmlformats.org/officeDocument/2006/relationships/hyperlink" Target="https://www.heacademy.ac.uk/sites/default/files/developingundergraduate_final.pdf" TargetMode="External"/><Relationship Id="rId1" Type="http://schemas.openxmlformats.org/officeDocument/2006/relationships/slideLayout" Target="../slideLayouts/slideLayout2.xml"/><Relationship Id="rId4" Type="http://schemas.openxmlformats.org/officeDocument/2006/relationships/hyperlink" Target="http://www.heacademy.ac.uk/assets/documents/resources/publications/DevelopingUndergraduate_Final.pdf"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yorksj.ac.uk/add/add/learning-and-teaching/active-learning/inquiry-based-learning.asp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yorksj.ac.uk/add/add/learning-and-teaching/active-learning/research-informed-teaching.aspx" TargetMode="External"/><Relationship Id="rId4" Type="http://schemas.openxmlformats.org/officeDocument/2006/relationships/hyperlink" Target="http://www.yorksj.ac.uk/add/add/learning-and-teaching/scholarship-of-tl/pedagogic-research.aspx"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mailto:a.laverfawcett@yorksj.ac.uk"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s://www.heacademy.ac.uk/sites/default/files/downloads/student-enagagement-through-partnership.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1640" y="1916832"/>
            <a:ext cx="7406640" cy="2016224"/>
          </a:xfrm>
        </p:spPr>
        <p:txBody>
          <a:bodyPr>
            <a:normAutofit/>
          </a:bodyPr>
          <a:lstStyle/>
          <a:p>
            <a:r>
              <a:rPr lang="en-GB" sz="3200" b="1" dirty="0" smtClean="0"/>
              <a:t>A collaborative approach to research projects: </a:t>
            </a:r>
            <a:r>
              <a:rPr lang="en-GB" sz="2700" b="1" dirty="0" smtClean="0"/>
              <a:t>Students as </a:t>
            </a:r>
            <a:r>
              <a:rPr lang="en-GB" sz="2700" b="1" dirty="0"/>
              <a:t>Co-researcher (</a:t>
            </a:r>
            <a:r>
              <a:rPr lang="en-GB" sz="2700" b="1" dirty="0" smtClean="0"/>
              <a:t>SCoRe) projects </a:t>
            </a:r>
            <a:r>
              <a:rPr lang="en-GB" sz="2700" b="1" dirty="0"/>
              <a:t>at </a:t>
            </a:r>
            <a:r>
              <a:rPr lang="en-GB" sz="2700" b="1" dirty="0" smtClean="0"/>
              <a:t>YSJU-Occupational Therapy</a:t>
            </a:r>
            <a:endParaRPr lang="en-GB" sz="2700" dirty="0"/>
          </a:p>
        </p:txBody>
      </p:sp>
      <p:sp>
        <p:nvSpPr>
          <p:cNvPr id="3" name="Subtitle 2"/>
          <p:cNvSpPr>
            <a:spLocks noGrp="1"/>
          </p:cNvSpPr>
          <p:nvPr>
            <p:ph type="subTitle" idx="1"/>
          </p:nvPr>
        </p:nvSpPr>
        <p:spPr>
          <a:xfrm>
            <a:off x="971600" y="4581128"/>
            <a:ext cx="8172400" cy="1752600"/>
          </a:xfrm>
        </p:spPr>
        <p:txBody>
          <a:bodyPr/>
          <a:lstStyle/>
          <a:p>
            <a:r>
              <a:rPr lang="en-GB" dirty="0" smtClean="0"/>
              <a:t>CRP</a:t>
            </a:r>
          </a:p>
          <a:p>
            <a:r>
              <a:rPr lang="en-GB" dirty="0" smtClean="0"/>
              <a:t>March 2017</a:t>
            </a:r>
          </a:p>
          <a:p>
            <a:r>
              <a:rPr lang="en-GB" sz="2000" dirty="0" smtClean="0"/>
              <a:t>Dr Alison Laver-Fawcett</a:t>
            </a:r>
          </a:p>
        </p:txBody>
      </p:sp>
      <p:pic>
        <p:nvPicPr>
          <p:cNvPr id="4"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82724" y="332656"/>
            <a:ext cx="2732087" cy="1652588"/>
          </a:xfrm>
          <a:prstGeom prst="rect">
            <a:avLst/>
          </a:prstGeom>
          <a:noFill/>
          <a:ln w="28575">
            <a:solidFill>
              <a:schemeClr val="tx2"/>
            </a:solidFill>
            <a:miter lim="800000"/>
            <a:headEnd/>
            <a:tailEnd/>
          </a:ln>
          <a:extLst>
            <a:ext uri="{909E8E84-426E-40DD-AFC4-6F175D3DCCD1}">
              <a14:hiddenFill xmlns:a14="http://schemas.microsoft.com/office/drawing/2010/main" xmlns="">
                <a:solidFill>
                  <a:srgbClr val="FFFFFF"/>
                </a:solidFill>
              </a14:hiddenFill>
            </a:ext>
          </a:extLst>
        </p:spPr>
      </p:pic>
      <p:pic>
        <p:nvPicPr>
          <p:cNvPr id="5" name="Picture 2" descr="C:\Users\a.laverfawcett\AppData\Local\Microsoft\Windows\Temporary Internet Files\Content.IE5\S3D56FD0\partners[1].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635896" y="3749436"/>
            <a:ext cx="5152933" cy="22222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15858914"/>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laverfawcett\AppData\Local\Microsoft\Windows\Temporary Internet Files\Content.IE5\OCOMZK2X\Daily-Boxes-8[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3568" y="2906296"/>
            <a:ext cx="2179748" cy="2179748"/>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3275856" y="3351341"/>
            <a:ext cx="5536965" cy="1477328"/>
          </a:xfrm>
          <a:prstGeom prst="rect">
            <a:avLst/>
          </a:prstGeom>
          <a:noFill/>
        </p:spPr>
        <p:txBody>
          <a:bodyPr wrap="none" rtlCol="0">
            <a:spAutoFit/>
          </a:bodyPr>
          <a:lstStyle/>
          <a:p>
            <a:r>
              <a:rPr lang="en-GB" dirty="0" smtClean="0"/>
              <a:t>3OT501: Contributing to the Evidence Base</a:t>
            </a:r>
          </a:p>
          <a:p>
            <a:endParaRPr lang="en-GB" dirty="0" smtClean="0"/>
          </a:p>
          <a:p>
            <a:r>
              <a:rPr lang="en-GB" dirty="0" smtClean="0"/>
              <a:t>2OT503: Analysing and Applying the Evidence Base</a:t>
            </a:r>
          </a:p>
          <a:p>
            <a:endParaRPr lang="en-GB" dirty="0" smtClean="0"/>
          </a:p>
          <a:p>
            <a:r>
              <a:rPr lang="en-GB" dirty="0" smtClean="0"/>
              <a:t>1OT503: Understanding and Reviewing the Evidence base</a:t>
            </a:r>
            <a:endParaRPr lang="en-GB" dirty="0"/>
          </a:p>
        </p:txBody>
      </p:sp>
      <p:sp>
        <p:nvSpPr>
          <p:cNvPr id="5" name="Left Arrow 4"/>
          <p:cNvSpPr/>
          <p:nvPr/>
        </p:nvSpPr>
        <p:spPr>
          <a:xfrm>
            <a:off x="2863316" y="3366860"/>
            <a:ext cx="276202"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Left Arrow 9"/>
          <p:cNvSpPr/>
          <p:nvPr/>
        </p:nvSpPr>
        <p:spPr>
          <a:xfrm>
            <a:off x="2863316" y="3874355"/>
            <a:ext cx="276202" cy="286579"/>
          </a:xfrm>
          <a:prstGeom prst="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Left Arrow 10"/>
          <p:cNvSpPr/>
          <p:nvPr/>
        </p:nvSpPr>
        <p:spPr>
          <a:xfrm>
            <a:off x="2863316" y="4488460"/>
            <a:ext cx="276202" cy="31135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p:cNvSpPr txBox="1"/>
          <p:nvPr/>
        </p:nvSpPr>
        <p:spPr>
          <a:xfrm>
            <a:off x="1187624" y="692696"/>
            <a:ext cx="6732747" cy="1200329"/>
          </a:xfrm>
          <a:prstGeom prst="rect">
            <a:avLst/>
          </a:prstGeom>
          <a:noFill/>
        </p:spPr>
        <p:txBody>
          <a:bodyPr wrap="square" rtlCol="0">
            <a:spAutoFit/>
          </a:bodyPr>
          <a:lstStyle/>
          <a:p>
            <a:pPr algn="ctr"/>
            <a:endParaRPr lang="en-GB" dirty="0" smtClean="0"/>
          </a:p>
          <a:p>
            <a:pPr algn="ctr"/>
            <a:r>
              <a:rPr lang="en-GB" dirty="0" smtClean="0"/>
              <a:t>Methodology </a:t>
            </a:r>
            <a:r>
              <a:rPr lang="en-GB" dirty="0"/>
              <a:t>and results from completed SCoRe projects are used to inform teaching across all three levels of our BHSc(Hons) Occupational Therapy programme</a:t>
            </a:r>
          </a:p>
        </p:txBody>
      </p:sp>
      <p:sp>
        <p:nvSpPr>
          <p:cNvPr id="2" name="TextBox 1"/>
          <p:cNvSpPr txBox="1"/>
          <p:nvPr/>
        </p:nvSpPr>
        <p:spPr>
          <a:xfrm>
            <a:off x="1251752" y="4488460"/>
            <a:ext cx="965201" cy="369332"/>
          </a:xfrm>
          <a:prstGeom prst="rect">
            <a:avLst/>
          </a:prstGeom>
          <a:noFill/>
        </p:spPr>
        <p:txBody>
          <a:bodyPr wrap="none" rtlCol="0">
            <a:spAutoFit/>
          </a:bodyPr>
          <a:lstStyle/>
          <a:p>
            <a:r>
              <a:rPr lang="en-GB" b="1" dirty="0" smtClean="0">
                <a:solidFill>
                  <a:schemeClr val="bg1"/>
                </a:solidFill>
              </a:rPr>
              <a:t>1</a:t>
            </a:r>
            <a:r>
              <a:rPr lang="en-GB" b="1" baseline="30000" dirty="0" smtClean="0">
                <a:solidFill>
                  <a:schemeClr val="bg1"/>
                </a:solidFill>
              </a:rPr>
              <a:t>st</a:t>
            </a:r>
            <a:r>
              <a:rPr lang="en-GB" b="1" dirty="0" smtClean="0">
                <a:solidFill>
                  <a:schemeClr val="bg1"/>
                </a:solidFill>
              </a:rPr>
              <a:t> year</a:t>
            </a:r>
            <a:endParaRPr lang="en-GB" b="1" dirty="0">
              <a:solidFill>
                <a:schemeClr val="bg1"/>
              </a:solidFill>
            </a:endParaRPr>
          </a:p>
        </p:txBody>
      </p:sp>
      <p:sp>
        <p:nvSpPr>
          <p:cNvPr id="9" name="TextBox 8"/>
          <p:cNvSpPr txBox="1"/>
          <p:nvPr/>
        </p:nvSpPr>
        <p:spPr>
          <a:xfrm>
            <a:off x="1277086" y="4160934"/>
            <a:ext cx="1016497" cy="369332"/>
          </a:xfrm>
          <a:prstGeom prst="rect">
            <a:avLst/>
          </a:prstGeom>
          <a:noFill/>
        </p:spPr>
        <p:txBody>
          <a:bodyPr wrap="none" rtlCol="0">
            <a:spAutoFit/>
          </a:bodyPr>
          <a:lstStyle/>
          <a:p>
            <a:r>
              <a:rPr lang="en-GB" b="1" dirty="0" smtClean="0">
                <a:solidFill>
                  <a:schemeClr val="bg1"/>
                </a:solidFill>
              </a:rPr>
              <a:t>2</a:t>
            </a:r>
            <a:r>
              <a:rPr lang="en-GB" b="1" baseline="30000" dirty="0" smtClean="0">
                <a:solidFill>
                  <a:schemeClr val="bg1"/>
                </a:solidFill>
              </a:rPr>
              <a:t>nd</a:t>
            </a:r>
            <a:r>
              <a:rPr lang="en-GB" b="1" dirty="0" smtClean="0">
                <a:solidFill>
                  <a:schemeClr val="bg1"/>
                </a:solidFill>
              </a:rPr>
              <a:t> year</a:t>
            </a:r>
            <a:endParaRPr lang="en-GB" b="1" dirty="0">
              <a:solidFill>
                <a:schemeClr val="bg1"/>
              </a:solidFill>
            </a:endParaRPr>
          </a:p>
        </p:txBody>
      </p:sp>
      <p:sp>
        <p:nvSpPr>
          <p:cNvPr id="12" name="TextBox 11"/>
          <p:cNvSpPr txBox="1"/>
          <p:nvPr/>
        </p:nvSpPr>
        <p:spPr>
          <a:xfrm>
            <a:off x="1290841" y="3626838"/>
            <a:ext cx="993349" cy="369332"/>
          </a:xfrm>
          <a:prstGeom prst="rect">
            <a:avLst/>
          </a:prstGeom>
          <a:noFill/>
        </p:spPr>
        <p:txBody>
          <a:bodyPr wrap="none" rtlCol="0">
            <a:spAutoFit/>
          </a:bodyPr>
          <a:lstStyle/>
          <a:p>
            <a:r>
              <a:rPr lang="en-GB" b="1" dirty="0" smtClean="0">
                <a:solidFill>
                  <a:schemeClr val="bg1"/>
                </a:solidFill>
              </a:rPr>
              <a:t>3</a:t>
            </a:r>
            <a:r>
              <a:rPr lang="en-GB" b="1" baseline="30000" dirty="0" smtClean="0">
                <a:solidFill>
                  <a:schemeClr val="bg1"/>
                </a:solidFill>
              </a:rPr>
              <a:t>rd</a:t>
            </a:r>
            <a:r>
              <a:rPr lang="en-GB" b="1" dirty="0" smtClean="0">
                <a:solidFill>
                  <a:schemeClr val="bg1"/>
                </a:solidFill>
              </a:rPr>
              <a:t> year</a:t>
            </a:r>
            <a:endParaRPr lang="en-GB" b="1" dirty="0">
              <a:solidFill>
                <a:schemeClr val="bg1"/>
              </a:solidFill>
            </a:endParaRPr>
          </a:p>
        </p:txBody>
      </p:sp>
    </p:spTree>
    <p:extLst>
      <p:ext uri="{BB962C8B-B14F-4D97-AF65-F5344CB8AC3E}">
        <p14:creationId xmlns:p14="http://schemas.microsoft.com/office/powerpoint/2010/main" xmlns="" val="25255663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7818072" cy="1143000"/>
          </a:xfrm>
        </p:spPr>
        <p:txBody>
          <a:bodyPr>
            <a:normAutofit/>
          </a:bodyPr>
          <a:lstStyle/>
          <a:p>
            <a:r>
              <a:rPr lang="en-GB" sz="2800" dirty="0" smtClean="0"/>
              <a:t>Example Partners</a:t>
            </a:r>
            <a:endParaRPr lang="en-GB" sz="2800" dirty="0"/>
          </a:p>
        </p:txBody>
      </p:sp>
      <p:sp>
        <p:nvSpPr>
          <p:cNvPr id="3" name="Content Placeholder 2"/>
          <p:cNvSpPr>
            <a:spLocks noGrp="1"/>
          </p:cNvSpPr>
          <p:nvPr>
            <p:ph idx="1"/>
          </p:nvPr>
        </p:nvSpPr>
        <p:spPr>
          <a:xfrm>
            <a:off x="1043608" y="1447800"/>
            <a:ext cx="7890080" cy="4800600"/>
          </a:xfrm>
        </p:spPr>
        <p:txBody>
          <a:bodyPr>
            <a:normAutofit/>
          </a:bodyPr>
          <a:lstStyle/>
          <a:p>
            <a:pPr marL="82296" indent="0">
              <a:buNone/>
            </a:pPr>
            <a:r>
              <a:rPr lang="en-GB" sz="2600" dirty="0"/>
              <a:t>SCoRe projects have involved a range of external partners </a:t>
            </a:r>
            <a:r>
              <a:rPr lang="en-GB" sz="2600" dirty="0" smtClean="0"/>
              <a:t>including:</a:t>
            </a:r>
          </a:p>
          <a:p>
            <a:r>
              <a:rPr lang="en-GB" sz="2000" dirty="0" smtClean="0"/>
              <a:t> </a:t>
            </a:r>
            <a:r>
              <a:rPr lang="en-GB" sz="2000" dirty="0"/>
              <a:t>Age UK </a:t>
            </a:r>
            <a:r>
              <a:rPr lang="en-GB" sz="2000" dirty="0" smtClean="0"/>
              <a:t>York</a:t>
            </a:r>
          </a:p>
          <a:p>
            <a:r>
              <a:rPr lang="en-GB" sz="2000" dirty="0" smtClean="0"/>
              <a:t>Alzheimer’s Society</a:t>
            </a:r>
          </a:p>
          <a:p>
            <a:r>
              <a:rPr lang="en-GB" sz="2000" dirty="0"/>
              <a:t>Safe and Secure Homes (SASH)</a:t>
            </a:r>
          </a:p>
          <a:p>
            <a:r>
              <a:rPr lang="en-GB" sz="2000" dirty="0" smtClean="0"/>
              <a:t>York People First</a:t>
            </a:r>
          </a:p>
          <a:p>
            <a:r>
              <a:rPr lang="en-GB" sz="2000" dirty="0" smtClean="0"/>
              <a:t>Yorkshire and Humber Improvement </a:t>
            </a:r>
            <a:r>
              <a:rPr lang="en-GB" sz="2000" dirty="0"/>
              <a:t>Partnership </a:t>
            </a:r>
            <a:r>
              <a:rPr lang="en-GB" sz="2000" dirty="0" smtClean="0"/>
              <a:t>(YHIP) </a:t>
            </a:r>
          </a:p>
          <a:p>
            <a:r>
              <a:rPr lang="en-GB" sz="2000" dirty="0" smtClean="0"/>
              <a:t>World </a:t>
            </a:r>
            <a:r>
              <a:rPr lang="en-GB" sz="2000" dirty="0"/>
              <a:t>Federation of Occupational </a:t>
            </a:r>
            <a:r>
              <a:rPr lang="en-GB" sz="2000" dirty="0" smtClean="0"/>
              <a:t>Therapists </a:t>
            </a:r>
          </a:p>
        </p:txBody>
      </p:sp>
      <p:pic>
        <p:nvPicPr>
          <p:cNvPr id="4098" name="Picture 2" descr="http://www.cambridgelibdems.org.uk/en/image/59Vc4t/315/160/age-uk-logo.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072745" y="2518755"/>
            <a:ext cx="1882899" cy="956393"/>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http://www.northlincolnshireccg.nhs.uk/data/uploads/dementia/alzheimers-society-logo.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72745" y="4365104"/>
            <a:ext cx="1872207" cy="1054878"/>
          </a:xfrm>
          <a:prstGeom prst="rect">
            <a:avLst/>
          </a:prstGeom>
          <a:noFill/>
          <a:extLst>
            <a:ext uri="{909E8E84-426E-40DD-AFC4-6F175D3DCCD1}">
              <a14:hiddenFill xmlns:a14="http://schemas.microsoft.com/office/drawing/2010/main" xmlns="">
                <a:solidFill>
                  <a:srgbClr val="FFFFFF"/>
                </a:solidFill>
              </a14:hiddenFill>
            </a:ext>
          </a:extLst>
        </p:spPr>
      </p:pic>
      <p:pic>
        <p:nvPicPr>
          <p:cNvPr id="4102" name="Picture 6" descr="http://www.otlegacy.ca/past/images/wlogo_000.gif"/>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516215" y="6093296"/>
            <a:ext cx="2408245" cy="685163"/>
          </a:xfrm>
          <a:prstGeom prst="rect">
            <a:avLst/>
          </a:prstGeom>
          <a:noFill/>
          <a:extLst>
            <a:ext uri="{909E8E84-426E-40DD-AFC4-6F175D3DCCD1}">
              <a14:hiddenFill xmlns:a14="http://schemas.microsoft.com/office/drawing/2010/main" xmlns="">
                <a:solidFill>
                  <a:srgbClr val="FFFFFF"/>
                </a:solidFill>
              </a14:hiddenFill>
            </a:ext>
          </a:extLst>
        </p:spPr>
      </p:pic>
      <p:pic>
        <p:nvPicPr>
          <p:cNvPr id="4103" name="Picture 7"/>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759110" y="404664"/>
            <a:ext cx="2627270" cy="92530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Oval Callout 7"/>
          <p:cNvSpPr/>
          <p:nvPr/>
        </p:nvSpPr>
        <p:spPr>
          <a:xfrm>
            <a:off x="323528" y="5031141"/>
            <a:ext cx="4536504" cy="1404736"/>
          </a:xfrm>
          <a:prstGeom prst="wedgeEllipseCallout">
            <a:avLst>
              <a:gd name="adj1" fmla="val 83134"/>
              <a:gd name="adj2" fmla="val 349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 </a:t>
            </a:r>
            <a:r>
              <a:rPr lang="en-GB" dirty="0"/>
              <a:t>particularly motivating to be part of bigger international WFOT </a:t>
            </a:r>
            <a:r>
              <a:rPr lang="en-GB" dirty="0" smtClean="0"/>
              <a:t>project”</a:t>
            </a:r>
          </a:p>
          <a:p>
            <a:pPr algn="ctr"/>
            <a:r>
              <a:rPr lang="en-GB" sz="1600" i="1" dirty="0" smtClean="0"/>
              <a:t>Student comment</a:t>
            </a:r>
            <a:endParaRPr lang="en-GB" sz="1600" i="1" dirty="0"/>
          </a:p>
        </p:txBody>
      </p:sp>
    </p:spTree>
    <p:extLst>
      <p:ext uri="{BB962C8B-B14F-4D97-AF65-F5344CB8AC3E}">
        <p14:creationId xmlns:p14="http://schemas.microsoft.com/office/powerpoint/2010/main" xmlns="" val="356817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How do SCoRe projects develop?</a:t>
            </a:r>
            <a:endParaRPr lang="en-GB" dirty="0"/>
          </a:p>
        </p:txBody>
      </p:sp>
      <p:sp>
        <p:nvSpPr>
          <p:cNvPr id="3" name="Content Placeholder 2"/>
          <p:cNvSpPr>
            <a:spLocks noGrp="1"/>
          </p:cNvSpPr>
          <p:nvPr>
            <p:ph idx="1"/>
          </p:nvPr>
        </p:nvSpPr>
        <p:spPr>
          <a:xfrm>
            <a:off x="1115616" y="1447800"/>
            <a:ext cx="7818072" cy="5149552"/>
          </a:xfrm>
        </p:spPr>
        <p:txBody>
          <a:bodyPr>
            <a:normAutofit fontScale="92500" lnSpcReduction="10000"/>
          </a:bodyPr>
          <a:lstStyle/>
          <a:p>
            <a:pPr>
              <a:lnSpc>
                <a:spcPct val="120000"/>
              </a:lnSpc>
            </a:pPr>
            <a:r>
              <a:rPr lang="en-GB" dirty="0"/>
              <a:t>Responding to requests to support service evaluation </a:t>
            </a:r>
            <a:endParaRPr lang="en-GB" dirty="0" smtClean="0"/>
          </a:p>
          <a:p>
            <a:pPr>
              <a:lnSpc>
                <a:spcPct val="120000"/>
              </a:lnSpc>
            </a:pPr>
            <a:r>
              <a:rPr lang="en-GB" dirty="0" smtClean="0"/>
              <a:t>Responding to requests from clinicians – practice developments</a:t>
            </a:r>
          </a:p>
          <a:p>
            <a:pPr>
              <a:lnSpc>
                <a:spcPct val="120000"/>
              </a:lnSpc>
            </a:pPr>
            <a:r>
              <a:rPr lang="en-GB" dirty="0" smtClean="0"/>
              <a:t>Responding </a:t>
            </a:r>
            <a:r>
              <a:rPr lang="en-GB" dirty="0"/>
              <a:t>to policy drivers </a:t>
            </a:r>
            <a:endParaRPr lang="en-GB" dirty="0" smtClean="0"/>
          </a:p>
          <a:p>
            <a:pPr>
              <a:lnSpc>
                <a:spcPct val="120000"/>
              </a:lnSpc>
            </a:pPr>
            <a:r>
              <a:rPr lang="en-GB" dirty="0" smtClean="0"/>
              <a:t>Contributing </a:t>
            </a:r>
            <a:r>
              <a:rPr lang="en-GB" dirty="0"/>
              <a:t>to the development of professional guidance </a:t>
            </a:r>
            <a:endParaRPr lang="en-GB" dirty="0" smtClean="0"/>
          </a:p>
          <a:p>
            <a:pPr>
              <a:lnSpc>
                <a:spcPct val="120000"/>
              </a:lnSpc>
            </a:pPr>
            <a:r>
              <a:rPr lang="en-GB" dirty="0" smtClean="0"/>
              <a:t>Responding to needs identified from practice placements</a:t>
            </a:r>
          </a:p>
        </p:txBody>
      </p:sp>
    </p:spTree>
    <p:extLst>
      <p:ext uri="{BB962C8B-B14F-4D97-AF65-F5344CB8AC3E}">
        <p14:creationId xmlns:p14="http://schemas.microsoft.com/office/powerpoint/2010/main" xmlns="" val="2545613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How do SCoRe projects develop?</a:t>
            </a:r>
            <a:endParaRPr lang="en-GB" dirty="0"/>
          </a:p>
        </p:txBody>
      </p:sp>
      <p:sp>
        <p:nvSpPr>
          <p:cNvPr id="3" name="Content Placeholder 2"/>
          <p:cNvSpPr>
            <a:spLocks noGrp="1"/>
          </p:cNvSpPr>
          <p:nvPr>
            <p:ph idx="1"/>
          </p:nvPr>
        </p:nvSpPr>
        <p:spPr>
          <a:xfrm>
            <a:off x="1115616" y="1124744"/>
            <a:ext cx="7818072" cy="5472608"/>
          </a:xfrm>
        </p:spPr>
        <p:txBody>
          <a:bodyPr>
            <a:normAutofit fontScale="70000" lnSpcReduction="20000"/>
          </a:bodyPr>
          <a:lstStyle/>
          <a:p>
            <a:pPr>
              <a:lnSpc>
                <a:spcPct val="120000"/>
              </a:lnSpc>
            </a:pPr>
            <a:r>
              <a:rPr lang="en-GB" dirty="0" smtClean="0"/>
              <a:t>Responding to needs identified by clinical occupational therapists / services (e.g. Helen’s ‘Cook and Eat project, the peer Mentoring project with TEWV mental health trust)</a:t>
            </a:r>
            <a:endParaRPr lang="en-GB" dirty="0"/>
          </a:p>
          <a:p>
            <a:pPr>
              <a:lnSpc>
                <a:spcPct val="120000"/>
              </a:lnSpc>
            </a:pPr>
            <a:r>
              <a:rPr lang="en-GB" dirty="0" smtClean="0"/>
              <a:t>SCoRE projects leading into staff research: </a:t>
            </a:r>
            <a:endParaRPr lang="en-GB" dirty="0"/>
          </a:p>
          <a:p>
            <a:pPr lvl="1">
              <a:lnSpc>
                <a:spcPct val="120000"/>
              </a:lnSpc>
            </a:pPr>
            <a:r>
              <a:rPr lang="en-GB" dirty="0" smtClean="0"/>
              <a:t>E.g. SCoRe project exploring changes in the occupational engagement of people with dementia and their carers (Alison and Stephen with Alzheimer’s Society) led to the identification of the need for a UK version of the ACS-UK</a:t>
            </a:r>
          </a:p>
          <a:p>
            <a:pPr lvl="1">
              <a:lnSpc>
                <a:spcPct val="120000"/>
              </a:lnSpc>
            </a:pPr>
            <a:r>
              <a:rPr lang="en-GB" dirty="0" smtClean="0"/>
              <a:t>Staff project (Alison) with HLS research assistant (Sarah </a:t>
            </a:r>
            <a:r>
              <a:rPr lang="en-GB" dirty="0"/>
              <a:t>M</a:t>
            </a:r>
            <a:r>
              <a:rPr lang="en-GB" dirty="0" smtClean="0"/>
              <a:t>allinson) for the ACS-UK content validity study (1 year, OTJR article output)</a:t>
            </a:r>
          </a:p>
          <a:p>
            <a:pPr lvl="1">
              <a:lnSpc>
                <a:spcPct val="120000"/>
              </a:lnSpc>
            </a:pPr>
            <a:r>
              <a:rPr lang="en-GB" dirty="0" smtClean="0"/>
              <a:t>Followed by Score projects to evaluate the face validity and clinical utility (x 2 years) and the reliability (x2 years with 3 groups of students) of the ACS-UK</a:t>
            </a:r>
          </a:p>
        </p:txBody>
      </p:sp>
      <p:sp>
        <p:nvSpPr>
          <p:cNvPr id="5" name="Oval Callout 4"/>
          <p:cNvSpPr/>
          <p:nvPr/>
        </p:nvSpPr>
        <p:spPr>
          <a:xfrm flipH="1">
            <a:off x="3707904" y="5472624"/>
            <a:ext cx="5616624" cy="1412776"/>
          </a:xfrm>
          <a:prstGeom prst="wedgeEllipseCallout">
            <a:avLst>
              <a:gd name="adj1" fmla="val 62380"/>
              <a:gd name="adj2" fmla="val -346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t>
            </a:r>
            <a:r>
              <a:rPr lang="en-GB" sz="1600" dirty="0" smtClean="0"/>
              <a:t>I </a:t>
            </a:r>
            <a:r>
              <a:rPr lang="en-GB" sz="1600" dirty="0"/>
              <a:t>felt proud to be apart of a group of students who were contributing to the evidence base of the </a:t>
            </a:r>
            <a:r>
              <a:rPr lang="en-GB" sz="1600" dirty="0" smtClean="0"/>
              <a:t>ACS-UK”</a:t>
            </a:r>
          </a:p>
          <a:p>
            <a:pPr algn="ctr"/>
            <a:r>
              <a:rPr lang="en-GB" i="1" dirty="0" smtClean="0"/>
              <a:t>(level 3 OT student)</a:t>
            </a:r>
            <a:endParaRPr lang="en-GB" i="1" dirty="0"/>
          </a:p>
        </p:txBody>
      </p:sp>
    </p:spTree>
    <p:extLst>
      <p:ext uri="{BB962C8B-B14F-4D97-AF65-F5344CB8AC3E}">
        <p14:creationId xmlns:p14="http://schemas.microsoft.com/office/powerpoint/2010/main" xmlns="" val="3951169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91880" y="908720"/>
            <a:ext cx="5328592" cy="5632311"/>
          </a:xfrm>
          <a:prstGeom prst="rect">
            <a:avLst/>
          </a:prstGeom>
          <a:noFill/>
        </p:spPr>
        <p:txBody>
          <a:bodyPr wrap="square" rtlCol="0">
            <a:spAutoFit/>
          </a:bodyPr>
          <a:lstStyle/>
          <a:p>
            <a:endParaRPr lang="en-GB" dirty="0" smtClean="0"/>
          </a:p>
          <a:p>
            <a:r>
              <a:rPr lang="en-GB" dirty="0" smtClean="0"/>
              <a:t>Report for World </a:t>
            </a:r>
            <a:r>
              <a:rPr lang="en-GB" dirty="0"/>
              <a:t>Federation of Occupational Therapists </a:t>
            </a:r>
          </a:p>
          <a:p>
            <a:endParaRPr lang="en-GB" dirty="0"/>
          </a:p>
          <a:p>
            <a:r>
              <a:rPr lang="en-GB" dirty="0" smtClean="0"/>
              <a:t>International conference presentation:</a:t>
            </a:r>
          </a:p>
          <a:p>
            <a:r>
              <a:rPr lang="en-GB" dirty="0"/>
              <a:t>Bannigan, K, Cronin-Davis, J, </a:t>
            </a:r>
            <a:r>
              <a:rPr lang="en-GB" u="sng" dirty="0"/>
              <a:t>Laver-Fawcett, </a:t>
            </a:r>
            <a:r>
              <a:rPr lang="en-GB" u="sng" dirty="0" smtClean="0"/>
              <a:t> A</a:t>
            </a:r>
            <a:r>
              <a:rPr lang="en-GB" u="sng" dirty="0"/>
              <a:t>, Brintnell, S</a:t>
            </a:r>
            <a:r>
              <a:rPr lang="en-GB" dirty="0"/>
              <a:t>. (June 2014) </a:t>
            </a:r>
            <a:r>
              <a:rPr lang="en-GB" i="1" dirty="0"/>
              <a:t>The WFOT global survey of mental health practice in occupational therapy. </a:t>
            </a:r>
            <a:r>
              <a:rPr lang="en-GB" dirty="0"/>
              <a:t>Oral Presentation. 16th International Congress of the World Federation of the World Federation of Occupational Therapists in collaboration with the 48th Japanese Occupational Therapy Congress and Expo, Yokohama, Japan.  Abstract:  </a:t>
            </a:r>
            <a:r>
              <a:rPr lang="en-GB" u="sng" dirty="0">
                <a:hlinkClick r:id="rId3"/>
              </a:rPr>
              <a:t>http://wfot2014.mas-sys.com/pdf/endai200414.pdf</a:t>
            </a:r>
            <a:r>
              <a:rPr lang="en-GB" dirty="0"/>
              <a:t> [accessed 23.6.14] </a:t>
            </a:r>
            <a:endParaRPr lang="en-GB" dirty="0" smtClean="0"/>
          </a:p>
          <a:p>
            <a:r>
              <a:rPr lang="en-GB" dirty="0" smtClean="0"/>
              <a:t>This </a:t>
            </a:r>
            <a:r>
              <a:rPr lang="en-GB" dirty="0"/>
              <a:t>was delivered in English and simultaneously translated into Japanese.</a:t>
            </a:r>
          </a:p>
          <a:p>
            <a:endParaRPr lang="en-GB" dirty="0"/>
          </a:p>
          <a:p>
            <a:r>
              <a:rPr lang="en-GB" dirty="0" smtClean="0"/>
              <a:t>We are now writing an article for publication.  Revised manuscript back for review with the Australian Occupational Therapy Journal</a:t>
            </a:r>
            <a:endParaRPr lang="en-GB" dirty="0"/>
          </a:p>
        </p:txBody>
      </p:sp>
      <p:sp>
        <p:nvSpPr>
          <p:cNvPr id="2" name="Flowchart: Process 1"/>
          <p:cNvSpPr/>
          <p:nvPr/>
        </p:nvSpPr>
        <p:spPr>
          <a:xfrm>
            <a:off x="1115616" y="213538"/>
            <a:ext cx="1584176" cy="61264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SCoRe project</a:t>
            </a:r>
            <a:endParaRPr lang="en-GB" dirty="0"/>
          </a:p>
        </p:txBody>
      </p:sp>
      <p:sp>
        <p:nvSpPr>
          <p:cNvPr id="3" name="Right Arrow 2"/>
          <p:cNvSpPr/>
          <p:nvPr/>
        </p:nvSpPr>
        <p:spPr>
          <a:xfrm>
            <a:off x="3131840" y="23435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Led to</a:t>
            </a:r>
            <a:endParaRPr lang="en-GB" sz="1200" dirty="0"/>
          </a:p>
        </p:txBody>
      </p:sp>
      <p:sp>
        <p:nvSpPr>
          <p:cNvPr id="7" name="Flowchart: Process 6"/>
          <p:cNvSpPr/>
          <p:nvPr/>
        </p:nvSpPr>
        <p:spPr>
          <a:xfrm>
            <a:off x="4718978" y="136814"/>
            <a:ext cx="1584176" cy="61264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Staff project</a:t>
            </a:r>
            <a:endParaRPr lang="en-GB" dirty="0"/>
          </a:p>
        </p:txBody>
      </p:sp>
      <p:sp>
        <p:nvSpPr>
          <p:cNvPr id="5" name="TextBox 4"/>
          <p:cNvSpPr txBox="1"/>
          <p:nvPr/>
        </p:nvSpPr>
        <p:spPr>
          <a:xfrm>
            <a:off x="971600" y="1137864"/>
            <a:ext cx="2376264" cy="3693319"/>
          </a:xfrm>
          <a:prstGeom prst="rect">
            <a:avLst/>
          </a:prstGeom>
          <a:noFill/>
        </p:spPr>
        <p:txBody>
          <a:bodyPr wrap="square" rtlCol="0">
            <a:spAutoFit/>
          </a:bodyPr>
          <a:lstStyle/>
          <a:p>
            <a:r>
              <a:rPr lang="en-GB" dirty="0" smtClean="0"/>
              <a:t>Students undertook a literature review to inform questions for an international survey of occupational therapists’ education and practice related to mental health.</a:t>
            </a:r>
          </a:p>
          <a:p>
            <a:r>
              <a:rPr lang="en-GB" dirty="0" smtClean="0"/>
              <a:t> They developed an on-line survey using Survey Monkey,  piloted the survey and evaluated feedback</a:t>
            </a:r>
            <a:endParaRPr lang="en-GB" dirty="0"/>
          </a:p>
        </p:txBody>
      </p:sp>
    </p:spTree>
    <p:extLst>
      <p:ext uri="{BB962C8B-B14F-4D97-AF65-F5344CB8AC3E}">
        <p14:creationId xmlns:p14="http://schemas.microsoft.com/office/powerpoint/2010/main" xmlns="" val="2984604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P spid="3" grpId="0" animBg="1"/>
      <p:bldP spid="7"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8836" y="274638"/>
            <a:ext cx="7184852" cy="1143000"/>
          </a:xfrm>
        </p:spPr>
        <p:txBody>
          <a:bodyPr>
            <a:normAutofit/>
          </a:bodyPr>
          <a:lstStyle/>
          <a:p>
            <a:r>
              <a:rPr lang="en-GB" sz="2400" dirty="0" smtClean="0"/>
              <a:t>Healey, Flint and Harrington, 2014 – Applied to 3OT501</a:t>
            </a:r>
            <a:endParaRPr lang="en-GB" sz="2400" dirty="0"/>
          </a:p>
        </p:txBody>
      </p:sp>
      <p:sp>
        <p:nvSpPr>
          <p:cNvPr id="3" name="Content Placeholder 2"/>
          <p:cNvSpPr>
            <a:spLocks noGrp="1"/>
          </p:cNvSpPr>
          <p:nvPr>
            <p:ph idx="1"/>
          </p:nvPr>
        </p:nvSpPr>
        <p:spPr/>
        <p:txBody>
          <a:bodyPr/>
          <a:lstStyle/>
          <a:p>
            <a:pPr marL="82296" indent="0">
              <a:buNone/>
            </a:pPr>
            <a:endParaRPr lang="en-GB" dirty="0"/>
          </a:p>
        </p:txBody>
      </p:sp>
      <p:pic>
        <p:nvPicPr>
          <p:cNvPr id="7170" name="F3A19448-3ACA-4850-AEE1-FFA571730036" descr="F3A19448-3ACA-4850-AEE1-FFA571730036"/>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123728" y="1412776"/>
            <a:ext cx="6934200" cy="4705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descr="9f8147e1-7c09-4e2e-b811-85143bb4ec43@yorksj"/>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21224819">
            <a:off x="84941" y="5172224"/>
            <a:ext cx="2199240" cy="14477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5-Point Star 3"/>
          <p:cNvSpPr/>
          <p:nvPr/>
        </p:nvSpPr>
        <p:spPr>
          <a:xfrm>
            <a:off x="4105180" y="3140968"/>
            <a:ext cx="457200" cy="26632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5-Point Star 6"/>
          <p:cNvSpPr/>
          <p:nvPr/>
        </p:nvSpPr>
        <p:spPr>
          <a:xfrm>
            <a:off x="6751222" y="4923596"/>
            <a:ext cx="457200" cy="26632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Oval 5"/>
          <p:cNvSpPr/>
          <p:nvPr/>
        </p:nvSpPr>
        <p:spPr>
          <a:xfrm>
            <a:off x="3707904" y="2689928"/>
            <a:ext cx="1224136" cy="3839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Can be either</a:t>
            </a:r>
            <a:endParaRPr lang="en-GB" sz="1400" dirty="0"/>
          </a:p>
        </p:txBody>
      </p:sp>
      <p:sp>
        <p:nvSpPr>
          <p:cNvPr id="9" name="Oval 8"/>
          <p:cNvSpPr/>
          <p:nvPr/>
        </p:nvSpPr>
        <p:spPr>
          <a:xfrm>
            <a:off x="6246416" y="4502113"/>
            <a:ext cx="936104"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Both</a:t>
            </a:r>
            <a:endParaRPr lang="en-GB" dirty="0"/>
          </a:p>
        </p:txBody>
      </p:sp>
      <p:sp>
        <p:nvSpPr>
          <p:cNvPr id="10" name="Oval 9"/>
          <p:cNvSpPr/>
          <p:nvPr/>
        </p:nvSpPr>
        <p:spPr>
          <a:xfrm>
            <a:off x="6367754" y="2689927"/>
            <a:ext cx="1224136" cy="3839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Can be either</a:t>
            </a:r>
            <a:endParaRPr lang="en-GB" sz="1400" dirty="0"/>
          </a:p>
        </p:txBody>
      </p:sp>
      <p:sp>
        <p:nvSpPr>
          <p:cNvPr id="11" name="Oval 10"/>
          <p:cNvSpPr/>
          <p:nvPr/>
        </p:nvSpPr>
        <p:spPr>
          <a:xfrm>
            <a:off x="3716023" y="4102678"/>
            <a:ext cx="1224136" cy="3839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Can be either</a:t>
            </a:r>
            <a:endParaRPr lang="en-GB" sz="1400" dirty="0"/>
          </a:p>
        </p:txBody>
      </p:sp>
      <p:sp>
        <p:nvSpPr>
          <p:cNvPr id="12" name="Oval 11"/>
          <p:cNvSpPr/>
          <p:nvPr/>
        </p:nvSpPr>
        <p:spPr>
          <a:xfrm>
            <a:off x="6444208" y="4102678"/>
            <a:ext cx="1224136" cy="3839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Can be either</a:t>
            </a:r>
            <a:endParaRPr lang="en-GB" sz="1400" dirty="0"/>
          </a:p>
        </p:txBody>
      </p:sp>
      <p:sp>
        <p:nvSpPr>
          <p:cNvPr id="14" name="5-Point Star 13"/>
          <p:cNvSpPr/>
          <p:nvPr/>
        </p:nvSpPr>
        <p:spPr>
          <a:xfrm>
            <a:off x="4105180" y="3571131"/>
            <a:ext cx="457200" cy="26632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Oval 15"/>
          <p:cNvSpPr/>
          <p:nvPr/>
        </p:nvSpPr>
        <p:spPr>
          <a:xfrm>
            <a:off x="4940159" y="5607418"/>
            <a:ext cx="1224136"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Varies</a:t>
            </a:r>
            <a:endParaRPr lang="en-GB" dirty="0"/>
          </a:p>
        </p:txBody>
      </p:sp>
      <p:sp>
        <p:nvSpPr>
          <p:cNvPr id="8" name="Flowchart: Process 7"/>
          <p:cNvSpPr/>
          <p:nvPr/>
        </p:nvSpPr>
        <p:spPr>
          <a:xfrm>
            <a:off x="6378606" y="5349989"/>
            <a:ext cx="1289738" cy="54610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Some articles and presentations</a:t>
            </a:r>
            <a:endParaRPr lang="en-GB" sz="1200" dirty="0"/>
          </a:p>
        </p:txBody>
      </p:sp>
      <p:sp>
        <p:nvSpPr>
          <p:cNvPr id="18" name="Rectangle 17"/>
          <p:cNvSpPr/>
          <p:nvPr/>
        </p:nvSpPr>
        <p:spPr>
          <a:xfrm>
            <a:off x="2843808" y="5517232"/>
            <a:ext cx="1489972" cy="3788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Level 3 showcase</a:t>
            </a:r>
            <a:endParaRPr lang="en-GB" sz="1200" dirty="0"/>
          </a:p>
        </p:txBody>
      </p:sp>
      <p:sp>
        <p:nvSpPr>
          <p:cNvPr id="20" name="Oval 19"/>
          <p:cNvSpPr/>
          <p:nvPr/>
        </p:nvSpPr>
        <p:spPr>
          <a:xfrm>
            <a:off x="5122776" y="2276872"/>
            <a:ext cx="936104"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Both</a:t>
            </a:r>
            <a:endParaRPr lang="en-GB" dirty="0"/>
          </a:p>
        </p:txBody>
      </p:sp>
      <p:sp>
        <p:nvSpPr>
          <p:cNvPr id="19" name="Right Arrow 18"/>
          <p:cNvSpPr/>
          <p:nvPr/>
        </p:nvSpPr>
        <p:spPr>
          <a:xfrm>
            <a:off x="1259632" y="2580157"/>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Choice</a:t>
            </a:r>
            <a:endParaRPr lang="en-GB" sz="1200" dirty="0"/>
          </a:p>
        </p:txBody>
      </p:sp>
      <p:sp>
        <p:nvSpPr>
          <p:cNvPr id="22" name="Right Arrow 21"/>
          <p:cNvSpPr/>
          <p:nvPr/>
        </p:nvSpPr>
        <p:spPr>
          <a:xfrm>
            <a:off x="1259632" y="405234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Choice</a:t>
            </a:r>
            <a:endParaRPr lang="en-GB" sz="1200" dirty="0"/>
          </a:p>
        </p:txBody>
      </p:sp>
      <p:pic>
        <p:nvPicPr>
          <p:cNvPr id="23" name="EFBF7D0D-1D96-4347-86EF-D09868E078D6" descr="EFBF7D0D-1D96-4347-86EF-D09868E078D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4718" y="131963"/>
            <a:ext cx="1412464" cy="14124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 name="Left Arrow 23"/>
          <p:cNvSpPr/>
          <p:nvPr/>
        </p:nvSpPr>
        <p:spPr>
          <a:xfrm rot="7370405">
            <a:off x="-9223" y="1276519"/>
            <a:ext cx="731559" cy="27251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Left Arrow 24"/>
          <p:cNvSpPr/>
          <p:nvPr/>
        </p:nvSpPr>
        <p:spPr>
          <a:xfrm rot="13945834">
            <a:off x="14234" y="243597"/>
            <a:ext cx="684644" cy="30139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xmlns="" val="426175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6" grpId="0" animBg="1"/>
      <p:bldP spid="9" grpId="0" animBg="1"/>
      <p:bldP spid="10" grpId="0" animBg="1"/>
      <p:bldP spid="11" grpId="0" animBg="1"/>
      <p:bldP spid="12" grpId="0" animBg="1"/>
      <p:bldP spid="14" grpId="0" animBg="1"/>
      <p:bldP spid="16" grpId="0" animBg="1"/>
      <p:bldP spid="8" grpId="0" animBg="1"/>
      <p:bldP spid="18" grpId="0" animBg="1"/>
      <p:bldP spid="20" grpId="0" animBg="1"/>
      <p:bldP spid="19" grpId="0" animBg="1"/>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Students have choice: 3 types of project</a:t>
            </a:r>
            <a:endParaRPr lang="en-GB" dirty="0"/>
          </a:p>
        </p:txBody>
      </p:sp>
      <p:sp>
        <p:nvSpPr>
          <p:cNvPr id="3" name="Content Placeholder 2"/>
          <p:cNvSpPr>
            <a:spLocks noGrp="1"/>
          </p:cNvSpPr>
          <p:nvPr>
            <p:ph sz="quarter" idx="4294967295"/>
          </p:nvPr>
        </p:nvSpPr>
        <p:spPr>
          <a:xfrm>
            <a:off x="1187624" y="1700808"/>
            <a:ext cx="6400800" cy="4338816"/>
          </a:xfrm>
          <a:prstGeom prst="rect">
            <a:avLst/>
          </a:prstGeom>
        </p:spPr>
        <p:txBody>
          <a:bodyPr>
            <a:normAutofit fontScale="62500" lnSpcReduction="20000"/>
          </a:bodyPr>
          <a:lstStyle/>
          <a:p>
            <a:pPr>
              <a:lnSpc>
                <a:spcPct val="120000"/>
              </a:lnSpc>
            </a:pPr>
            <a:r>
              <a:rPr lang="en-GB" b="1" dirty="0" smtClean="0"/>
              <a:t>Student as Co-Researcher Projects (SCoRe): </a:t>
            </a:r>
            <a:r>
              <a:rPr lang="en-GB" dirty="0" smtClean="0"/>
              <a:t>– staff offer projects students can select to do, some are with external partners, often undertaken in small groups. Can be primary (range of qualitative, quantitative and mixed-methods studies - including service evaluation)  or secondary research (e.g. systematised critical literature reviews).</a:t>
            </a:r>
          </a:p>
          <a:p>
            <a:pPr>
              <a:lnSpc>
                <a:spcPct val="120000"/>
              </a:lnSpc>
            </a:pPr>
            <a:r>
              <a:rPr lang="en-GB" b="1" dirty="0" smtClean="0"/>
              <a:t>Critical literature reviews: </a:t>
            </a:r>
            <a:r>
              <a:rPr lang="en-GB" dirty="0" smtClean="0"/>
              <a:t>Student choice  with a supervisor who is interested in the same topic area</a:t>
            </a:r>
          </a:p>
          <a:p>
            <a:pPr>
              <a:lnSpc>
                <a:spcPct val="120000"/>
              </a:lnSpc>
            </a:pPr>
            <a:r>
              <a:rPr lang="en-GB" b="1" dirty="0" smtClean="0"/>
              <a:t>Student projects</a:t>
            </a:r>
            <a:r>
              <a:rPr lang="en-GB" dirty="0" smtClean="0"/>
              <a:t>: The student suggest the focus and some initial ideas for methodology. They work up their method under supervision with a staff member interested in that topic area / type of design.</a:t>
            </a:r>
            <a:endParaRPr lang="en-GB" dirty="0"/>
          </a:p>
        </p:txBody>
      </p:sp>
      <p:pic>
        <p:nvPicPr>
          <p:cNvPr id="4" name="EFBF7D0D-1D96-4347-86EF-D09868E078D6" descr="EFBF7D0D-1D96-4347-86EF-D09868E078D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24328" y="2924944"/>
            <a:ext cx="1412464" cy="14124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Left Arrow 4"/>
          <p:cNvSpPr/>
          <p:nvPr/>
        </p:nvSpPr>
        <p:spPr>
          <a:xfrm rot="14879494" flipV="1">
            <a:off x="7536518" y="2907041"/>
            <a:ext cx="731559" cy="2371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Left Arrow 5"/>
          <p:cNvSpPr/>
          <p:nvPr/>
        </p:nvSpPr>
        <p:spPr>
          <a:xfrm rot="7370405" flipV="1">
            <a:off x="7526203" y="4149709"/>
            <a:ext cx="731559" cy="21992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xmlns="" val="1018540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effectLst/>
              </a:rPr>
              <a:t>Practical considerations: allocation</a:t>
            </a:r>
            <a:endParaRPr lang="en-GB" sz="3200" dirty="0">
              <a:effectLst/>
            </a:endParaRPr>
          </a:p>
        </p:txBody>
      </p:sp>
      <p:sp>
        <p:nvSpPr>
          <p:cNvPr id="3" name="Content Placeholder 2"/>
          <p:cNvSpPr>
            <a:spLocks noGrp="1"/>
          </p:cNvSpPr>
          <p:nvPr>
            <p:ph sz="quarter" idx="4294967295"/>
          </p:nvPr>
        </p:nvSpPr>
        <p:spPr>
          <a:xfrm>
            <a:off x="1111947" y="1402668"/>
            <a:ext cx="6400800" cy="4474603"/>
          </a:xfrm>
          <a:prstGeom prst="rect">
            <a:avLst/>
          </a:prstGeom>
        </p:spPr>
        <p:txBody>
          <a:bodyPr>
            <a:normAutofit fontScale="62500" lnSpcReduction="20000"/>
          </a:bodyPr>
          <a:lstStyle/>
          <a:p>
            <a:pPr>
              <a:lnSpc>
                <a:spcPct val="120000"/>
              </a:lnSpc>
            </a:pPr>
            <a:r>
              <a:rPr lang="en-GB" dirty="0" smtClean="0"/>
              <a:t>Semester 2: ask staff for their projects, topics and what they are interested and willing to supervise.</a:t>
            </a:r>
          </a:p>
          <a:p>
            <a:pPr>
              <a:lnSpc>
                <a:spcPct val="120000"/>
              </a:lnSpc>
            </a:pPr>
            <a:r>
              <a:rPr lang="en-GB" dirty="0" smtClean="0"/>
              <a:t>A list of projects and topics offered by each OT staff member is put up on moodle </a:t>
            </a:r>
          </a:p>
          <a:p>
            <a:pPr>
              <a:lnSpc>
                <a:spcPct val="120000"/>
              </a:lnSpc>
            </a:pPr>
            <a:r>
              <a:rPr lang="en-GB" dirty="0" smtClean="0"/>
              <a:t>Students look through the list. They can e-mail staff directly for more information some had tutorials with staff to find out more about SCoRe projects being offered.</a:t>
            </a:r>
          </a:p>
          <a:p>
            <a:pPr>
              <a:lnSpc>
                <a:spcPct val="120000"/>
              </a:lnSpc>
            </a:pPr>
            <a:r>
              <a:rPr lang="en-GB" dirty="0" smtClean="0"/>
              <a:t>They then complete a form listing their choices</a:t>
            </a:r>
          </a:p>
          <a:p>
            <a:pPr>
              <a:lnSpc>
                <a:spcPct val="120000"/>
              </a:lnSpc>
            </a:pPr>
            <a:r>
              <a:rPr lang="en-GB" dirty="0" smtClean="0"/>
              <a:t>Submit proforma via link on moodle by given a deadline.</a:t>
            </a:r>
          </a:p>
          <a:p>
            <a:pPr>
              <a:lnSpc>
                <a:spcPct val="120000"/>
              </a:lnSpc>
            </a:pPr>
            <a:r>
              <a:rPr lang="en-GB" sz="3200" dirty="0" smtClean="0"/>
              <a:t>If they don’t submit form or its late – they are allocated last</a:t>
            </a:r>
            <a:r>
              <a:rPr lang="en-GB" sz="3200" b="1" dirty="0" smtClean="0">
                <a:solidFill>
                  <a:srgbClr val="FF0000"/>
                </a:solidFill>
              </a:rPr>
              <a:t>		</a:t>
            </a:r>
            <a:endParaRPr lang="en-GB" sz="3200" b="1" dirty="0">
              <a:solidFill>
                <a:srgbClr val="FF0000"/>
              </a:solidFill>
            </a:endParaRPr>
          </a:p>
        </p:txBody>
      </p:sp>
      <p:sp>
        <p:nvSpPr>
          <p:cNvPr id="4" name="Oval Callout 3"/>
          <p:cNvSpPr/>
          <p:nvPr/>
        </p:nvSpPr>
        <p:spPr>
          <a:xfrm>
            <a:off x="6397005" y="4653136"/>
            <a:ext cx="2160240" cy="2016224"/>
          </a:xfrm>
          <a:prstGeom prst="wedgeEllipseCallout">
            <a:avLst>
              <a:gd name="adj1" fmla="val 36686"/>
              <a:gd name="adj2" fmla="val -1149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Students chose at least </a:t>
            </a:r>
            <a:r>
              <a:rPr lang="en-GB" b="1" dirty="0" smtClean="0">
                <a:solidFill>
                  <a:srgbClr val="FF0000"/>
                </a:solidFill>
              </a:rPr>
              <a:t>3 options</a:t>
            </a:r>
            <a:r>
              <a:rPr lang="en-GB" dirty="0" smtClean="0"/>
              <a:t> and list in order of preference.</a:t>
            </a:r>
            <a:endParaRPr lang="en-GB" dirty="0"/>
          </a:p>
        </p:txBody>
      </p:sp>
      <p:pic>
        <p:nvPicPr>
          <p:cNvPr id="3076" name="Picture 4" descr="C:\Users\a.laverfawcett\AppData\Local\Microsoft\Windows\Temporary Internet Files\Content.IE5\QQX1O85O\surveycartoon[1].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477125" y="1412776"/>
            <a:ext cx="1666875" cy="23526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03045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effectLst/>
              </a:rPr>
              <a:t>How we allocate projects</a:t>
            </a:r>
            <a:endParaRPr lang="en-GB" dirty="0">
              <a:effectLst/>
            </a:endParaRPr>
          </a:p>
        </p:txBody>
      </p:sp>
      <p:sp>
        <p:nvSpPr>
          <p:cNvPr id="3" name="Content Placeholder 2"/>
          <p:cNvSpPr>
            <a:spLocks noGrp="1"/>
          </p:cNvSpPr>
          <p:nvPr>
            <p:ph sz="quarter" idx="4294967295"/>
          </p:nvPr>
        </p:nvSpPr>
        <p:spPr>
          <a:xfrm>
            <a:off x="947114" y="1268760"/>
            <a:ext cx="6400800" cy="5589240"/>
          </a:xfrm>
          <a:prstGeom prst="rect">
            <a:avLst/>
          </a:prstGeom>
        </p:spPr>
        <p:txBody>
          <a:bodyPr>
            <a:normAutofit fontScale="92500" lnSpcReduction="10000"/>
          </a:bodyPr>
          <a:lstStyle/>
          <a:p>
            <a:pPr>
              <a:lnSpc>
                <a:spcPct val="120000"/>
              </a:lnSpc>
            </a:pPr>
            <a:r>
              <a:rPr lang="en-GB" sz="2000" dirty="0" smtClean="0"/>
              <a:t>Takes several hours! FTE up to 7 students PT staff 4</a:t>
            </a:r>
            <a:r>
              <a:rPr lang="en-GB" sz="2000" dirty="0"/>
              <a:t> </a:t>
            </a:r>
            <a:r>
              <a:rPr lang="en-GB" sz="2000" dirty="0" smtClean="0"/>
              <a:t>students</a:t>
            </a:r>
          </a:p>
          <a:p>
            <a:pPr>
              <a:lnSpc>
                <a:spcPct val="120000"/>
              </a:lnSpc>
            </a:pPr>
            <a:r>
              <a:rPr lang="en-GB" sz="2000" dirty="0" smtClean="0"/>
              <a:t>Send it out to staff to review before release to students.</a:t>
            </a:r>
          </a:p>
          <a:p>
            <a:pPr>
              <a:lnSpc>
                <a:spcPct val="120000"/>
              </a:lnSpc>
            </a:pPr>
            <a:r>
              <a:rPr lang="en-GB" sz="2000" dirty="0" smtClean="0"/>
              <a:t>If more students sign up for a SCoRe project or supervisor than places available then we draw names out of a hat.</a:t>
            </a:r>
          </a:p>
          <a:p>
            <a:pPr>
              <a:lnSpc>
                <a:spcPct val="120000"/>
              </a:lnSpc>
            </a:pPr>
            <a:r>
              <a:rPr lang="en-GB" sz="2000" dirty="0" smtClean="0"/>
              <a:t>For the most popular study a staff member who had not supervised a primary SCoRe project before partnered with the original supervisor and this opened the project to more students.</a:t>
            </a:r>
          </a:p>
          <a:p>
            <a:pPr>
              <a:lnSpc>
                <a:spcPct val="120000"/>
              </a:lnSpc>
            </a:pPr>
            <a:r>
              <a:rPr lang="en-GB" sz="2000" dirty="0" smtClean="0"/>
              <a:t>I assign as many 1</a:t>
            </a:r>
            <a:r>
              <a:rPr lang="en-GB" sz="2000" baseline="30000" dirty="0" smtClean="0"/>
              <a:t>st </a:t>
            </a:r>
            <a:r>
              <a:rPr lang="en-GB" sz="2000" dirty="0" smtClean="0"/>
              <a:t>choices as possible (last year over ½ cohort got 1</a:t>
            </a:r>
            <a:r>
              <a:rPr lang="en-GB" sz="2000" baseline="30000" dirty="0" smtClean="0"/>
              <a:t>st</a:t>
            </a:r>
            <a:r>
              <a:rPr lang="en-GB" sz="2000" dirty="0" smtClean="0"/>
              <a:t>), then as many 2</a:t>
            </a:r>
            <a:r>
              <a:rPr lang="en-GB" sz="2000" baseline="30000" dirty="0" smtClean="0"/>
              <a:t>nd</a:t>
            </a:r>
            <a:r>
              <a:rPr lang="en-GB" sz="2000" dirty="0" smtClean="0"/>
              <a:t>  and 3</a:t>
            </a:r>
            <a:r>
              <a:rPr lang="en-GB" sz="2000" baseline="30000" dirty="0" smtClean="0"/>
              <a:t>rd</a:t>
            </a:r>
            <a:r>
              <a:rPr lang="en-GB" sz="2000" dirty="0" smtClean="0"/>
              <a:t> choices</a:t>
            </a:r>
            <a:r>
              <a:rPr lang="en-GB" sz="2000" dirty="0"/>
              <a:t> </a:t>
            </a:r>
            <a:r>
              <a:rPr lang="en-GB" sz="2000" dirty="0" smtClean="0"/>
              <a:t>(over </a:t>
            </a:r>
            <a:r>
              <a:rPr lang="en-GB" sz="2000" dirty="0"/>
              <a:t>a </a:t>
            </a:r>
            <a:r>
              <a:rPr lang="en-GB" sz="2000" dirty="0" smtClean="0"/>
              <a:t>¼).</a:t>
            </a:r>
          </a:p>
          <a:p>
            <a:pPr>
              <a:lnSpc>
                <a:spcPct val="120000"/>
              </a:lnSpc>
            </a:pPr>
            <a:r>
              <a:rPr lang="en-GB" sz="2000" dirty="0" smtClean="0"/>
              <a:t>Time consuming allocating the remainder: e.g. Students wanting to do a primary study of their own choice got to do this but maybe not with 1</a:t>
            </a:r>
            <a:r>
              <a:rPr lang="en-GB" sz="2000" baseline="30000" dirty="0" smtClean="0"/>
              <a:t>st</a:t>
            </a:r>
            <a:r>
              <a:rPr lang="en-GB" sz="2000" dirty="0" smtClean="0"/>
              <a:t>-3rd choice supervisor.</a:t>
            </a:r>
          </a:p>
        </p:txBody>
      </p:sp>
      <p:sp>
        <p:nvSpPr>
          <p:cNvPr id="4" name="Oval Callout 3"/>
          <p:cNvSpPr/>
          <p:nvPr/>
        </p:nvSpPr>
        <p:spPr>
          <a:xfrm>
            <a:off x="7020272" y="1767780"/>
            <a:ext cx="2168940" cy="4700627"/>
          </a:xfrm>
          <a:prstGeom prst="wedgeEllipseCallout">
            <a:avLst>
              <a:gd name="adj1" fmla="val 46819"/>
              <a:gd name="adj2" fmla="val -60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If they </a:t>
            </a:r>
            <a:r>
              <a:rPr lang="en-GB" sz="2000" b="1" dirty="0" smtClean="0"/>
              <a:t>wish</a:t>
            </a:r>
            <a:r>
              <a:rPr lang="en-GB" sz="2000" dirty="0" smtClean="0"/>
              <a:t> students can start reading around their project topic area over the summer. Some ask for recommended reading.</a:t>
            </a:r>
            <a:endParaRPr lang="en-GB" sz="2000" dirty="0"/>
          </a:p>
        </p:txBody>
      </p:sp>
      <p:pic>
        <p:nvPicPr>
          <p:cNvPr id="1026" name="Picture 2" descr="C:\Users\a.laverfawcett\AppData\Local\Microsoft\Windows\Temporary Internet Files\Content.IE5\QQX1O85O\top_hat_png_by_doloresdevelde-d57ouef[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10536226">
            <a:off x="7371416" y="254212"/>
            <a:ext cx="1755800" cy="1170533"/>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a.laverfawcett\AppData\Local\Microsoft\Windows\Temporary Internet Files\Content.IE5\U91URRV0\research[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66992" y="980728"/>
            <a:ext cx="787052" cy="78705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55052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effectLst/>
              </a:rPr>
              <a:t>Contributing </a:t>
            </a:r>
            <a:r>
              <a:rPr lang="en-GB" sz="3200" b="1" dirty="0">
                <a:effectLst/>
              </a:rPr>
              <a:t>to the Evidence </a:t>
            </a:r>
            <a:r>
              <a:rPr lang="en-GB" sz="3200" b="1" dirty="0" smtClean="0">
                <a:effectLst/>
              </a:rPr>
              <a:t>Base. </a:t>
            </a:r>
            <a:r>
              <a:rPr lang="en-GB" sz="3200" b="1" dirty="0" smtClean="0">
                <a:solidFill>
                  <a:schemeClr val="tx2"/>
                </a:solidFill>
                <a:effectLst/>
              </a:rPr>
              <a:t>Learning outcomes</a:t>
            </a:r>
            <a:endParaRPr lang="en-GB" sz="3200" b="1" dirty="0">
              <a:solidFill>
                <a:schemeClr val="tx2"/>
              </a:solidFill>
              <a:effectLst/>
            </a:endParaRPr>
          </a:p>
        </p:txBody>
      </p:sp>
      <p:sp>
        <p:nvSpPr>
          <p:cNvPr id="3" name="Content Placeholder 2"/>
          <p:cNvSpPr>
            <a:spLocks noGrp="1"/>
          </p:cNvSpPr>
          <p:nvPr>
            <p:ph idx="1"/>
          </p:nvPr>
        </p:nvSpPr>
        <p:spPr>
          <a:xfrm>
            <a:off x="1187624" y="1484784"/>
            <a:ext cx="6400800" cy="4752528"/>
          </a:xfrm>
          <a:prstGeom prst="rect">
            <a:avLst/>
          </a:prstGeom>
        </p:spPr>
        <p:txBody>
          <a:bodyPr>
            <a:normAutofit/>
          </a:bodyPr>
          <a:lstStyle/>
          <a:p>
            <a:pPr marL="502920" lvl="0" indent="-457200">
              <a:lnSpc>
                <a:spcPct val="120000"/>
              </a:lnSpc>
              <a:buFont typeface="+mj-lt"/>
              <a:buAutoNum type="arabicPeriod"/>
            </a:pPr>
            <a:r>
              <a:rPr lang="en-GB" sz="1800" dirty="0"/>
              <a:t>Justify the choice of project in relation to existing evidence or practice, including research ethics  </a:t>
            </a:r>
          </a:p>
          <a:p>
            <a:pPr marL="502920" lvl="0" indent="-457200">
              <a:lnSpc>
                <a:spcPct val="120000"/>
              </a:lnSpc>
              <a:buFont typeface="+mj-lt"/>
              <a:buAutoNum type="arabicPeriod"/>
            </a:pPr>
            <a:r>
              <a:rPr lang="en-GB" sz="1800" dirty="0"/>
              <a:t>Justify the choice of methods in relation to the aims of the study </a:t>
            </a:r>
          </a:p>
          <a:p>
            <a:pPr marL="502920" lvl="0" indent="-457200">
              <a:lnSpc>
                <a:spcPct val="120000"/>
              </a:lnSpc>
              <a:buFont typeface="+mj-lt"/>
              <a:buAutoNum type="arabicPeriod"/>
            </a:pPr>
            <a:r>
              <a:rPr lang="en-GB" sz="1800" dirty="0"/>
              <a:t>Collect, collate, analyse and present data in a professional and ethical manner </a:t>
            </a:r>
          </a:p>
          <a:p>
            <a:pPr marL="502920" lvl="0" indent="-457200">
              <a:lnSpc>
                <a:spcPct val="120000"/>
              </a:lnSpc>
              <a:buFont typeface="+mj-lt"/>
              <a:buAutoNum type="arabicPeriod"/>
            </a:pPr>
            <a:r>
              <a:rPr lang="en-GB" sz="1800" dirty="0"/>
              <a:t>Interpret data in the context of evidence, policy and/or guidelines </a:t>
            </a:r>
          </a:p>
          <a:p>
            <a:pPr marL="502920" indent="-457200">
              <a:lnSpc>
                <a:spcPct val="120000"/>
              </a:lnSpc>
              <a:buFont typeface="+mj-lt"/>
              <a:buAutoNum type="arabicPeriod"/>
            </a:pPr>
            <a:r>
              <a:rPr lang="en-GB" sz="1800" dirty="0"/>
              <a:t>Critically evaluate and synthesise concepts, theories and research in order to determine their  relevance to professional practice </a:t>
            </a:r>
          </a:p>
        </p:txBody>
      </p:sp>
      <p:sp>
        <p:nvSpPr>
          <p:cNvPr id="4" name="Oval Callout 3"/>
          <p:cNvSpPr/>
          <p:nvPr/>
        </p:nvSpPr>
        <p:spPr>
          <a:xfrm>
            <a:off x="971600" y="5517232"/>
            <a:ext cx="8064896" cy="1340768"/>
          </a:xfrm>
          <a:prstGeom prst="wedgeEllipseCallout">
            <a:avLst>
              <a:gd name="adj1" fmla="val 39372"/>
              <a:gd name="adj2" fmla="val -745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“It </a:t>
            </a:r>
            <a:r>
              <a:rPr lang="en-GB" sz="1600" dirty="0"/>
              <a:t>was also an extra benefit of doing the research project and gave something to work towards as well as hitting the module learning outcomes</a:t>
            </a:r>
            <a:r>
              <a:rPr lang="en-GB" sz="1600" dirty="0" smtClean="0"/>
              <a:t>.”</a:t>
            </a:r>
            <a:r>
              <a:rPr lang="en-GB" dirty="0"/>
              <a:t/>
            </a:r>
            <a:br>
              <a:rPr lang="en-GB" dirty="0"/>
            </a:br>
            <a:endParaRPr lang="en-GB" dirty="0"/>
          </a:p>
        </p:txBody>
      </p:sp>
      <p:pic>
        <p:nvPicPr>
          <p:cNvPr id="5" name="EFBF7D0D-1D96-4347-86EF-D09868E078D6" descr="EFBF7D0D-1D96-4347-86EF-D09868E078D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13182" y="2852936"/>
            <a:ext cx="1224136" cy="12241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Left Arrow 5"/>
          <p:cNvSpPr/>
          <p:nvPr/>
        </p:nvSpPr>
        <p:spPr>
          <a:xfrm rot="7370405" flipV="1">
            <a:off x="7494153" y="3966718"/>
            <a:ext cx="731559" cy="21992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xmlns="" val="42270556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Setting the scene</a:t>
            </a:r>
            <a:endParaRPr lang="en-GB" dirty="0"/>
          </a:p>
        </p:txBody>
      </p:sp>
      <p:sp>
        <p:nvSpPr>
          <p:cNvPr id="3" name="Content Placeholder 2"/>
          <p:cNvSpPr>
            <a:spLocks noGrp="1"/>
          </p:cNvSpPr>
          <p:nvPr>
            <p:ph idx="1"/>
          </p:nvPr>
        </p:nvSpPr>
        <p:spPr/>
        <p:txBody>
          <a:bodyPr/>
          <a:lstStyle/>
          <a:p>
            <a:r>
              <a:rPr lang="en-GB" dirty="0" smtClean="0"/>
              <a:t>What research are you doing at the moment? </a:t>
            </a:r>
          </a:p>
          <a:p>
            <a:r>
              <a:rPr lang="en-GB" dirty="0" smtClean="0"/>
              <a:t>Are you already partnering with students in research?</a:t>
            </a:r>
          </a:p>
          <a:p>
            <a:r>
              <a:rPr lang="en-GB" dirty="0" smtClean="0"/>
              <a:t>What are your students studying?</a:t>
            </a:r>
          </a:p>
          <a:p>
            <a:r>
              <a:rPr lang="en-GB" dirty="0" smtClean="0"/>
              <a:t>Do your students do research projects already?</a:t>
            </a:r>
          </a:p>
          <a:p>
            <a:r>
              <a:rPr lang="en-GB" dirty="0" smtClean="0"/>
              <a:t>Do they already do projects on work placements?</a:t>
            </a:r>
            <a:endParaRPr lang="en-GB" dirty="0"/>
          </a:p>
        </p:txBody>
      </p:sp>
      <p:pic>
        <p:nvPicPr>
          <p:cNvPr id="7170" name="Picture 2" descr="C:\Users\a.laverfawcett\AppData\Local\Microsoft\Windows\Temporary Internet Files\Content.IE5\WJ9OC54E\dialect[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12360" y="188640"/>
            <a:ext cx="1015862" cy="141830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678854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34888"/>
            <a:ext cx="8100392" cy="1143000"/>
          </a:xfrm>
        </p:spPr>
        <p:txBody>
          <a:bodyPr>
            <a:normAutofit/>
          </a:bodyPr>
          <a:lstStyle/>
          <a:p>
            <a:r>
              <a:rPr lang="en-GB" sz="2800" dirty="0" smtClean="0"/>
              <a:t>Level 3 Module: Contributing to the evidence base:</a:t>
            </a:r>
            <a:br>
              <a:rPr lang="en-GB" sz="2800" dirty="0" smtClean="0"/>
            </a:br>
            <a:endParaRPr lang="en-GB" sz="2800" dirty="0"/>
          </a:p>
        </p:txBody>
      </p:sp>
      <p:sp>
        <p:nvSpPr>
          <p:cNvPr id="3" name="Content Placeholder 2"/>
          <p:cNvSpPr>
            <a:spLocks noGrp="1"/>
          </p:cNvSpPr>
          <p:nvPr>
            <p:ph idx="1"/>
          </p:nvPr>
        </p:nvSpPr>
        <p:spPr>
          <a:xfrm>
            <a:off x="1394400" y="1373270"/>
            <a:ext cx="7498080" cy="4800600"/>
          </a:xfrm>
        </p:spPr>
        <p:txBody>
          <a:bodyPr>
            <a:normAutofit/>
          </a:bodyPr>
          <a:lstStyle/>
          <a:p>
            <a:pPr>
              <a:lnSpc>
                <a:spcPct val="120000"/>
              </a:lnSpc>
            </a:pPr>
            <a:r>
              <a:rPr lang="en-GB" sz="2400" dirty="0" smtClean="0"/>
              <a:t>Starts September (Semester 1), hand-in date mid February prior to final placement</a:t>
            </a:r>
          </a:p>
          <a:p>
            <a:pPr>
              <a:lnSpc>
                <a:spcPct val="120000"/>
              </a:lnSpc>
            </a:pPr>
            <a:r>
              <a:rPr lang="en-GB" sz="2400" dirty="0" smtClean="0"/>
              <a:t>5,000 </a:t>
            </a:r>
            <a:r>
              <a:rPr lang="en-GB" sz="2400" dirty="0"/>
              <a:t>word written assignment and a 250 word abstract. </a:t>
            </a:r>
            <a:endParaRPr lang="en-GB" sz="2400" dirty="0" smtClean="0"/>
          </a:p>
          <a:p>
            <a:pPr>
              <a:lnSpc>
                <a:spcPct val="120000"/>
              </a:lnSpc>
            </a:pPr>
            <a:r>
              <a:rPr lang="en-GB" sz="2400" dirty="0" smtClean="0"/>
              <a:t>The </a:t>
            </a:r>
            <a:r>
              <a:rPr lang="en-GB" sz="2400" dirty="0"/>
              <a:t>assignment </a:t>
            </a:r>
            <a:r>
              <a:rPr lang="en-GB" sz="2400" dirty="0" smtClean="0"/>
              <a:t>is presented </a:t>
            </a:r>
            <a:r>
              <a:rPr lang="en-GB" sz="2400" dirty="0"/>
              <a:t>in the </a:t>
            </a:r>
            <a:r>
              <a:rPr lang="en-GB" sz="2400" b="1" dirty="0"/>
              <a:t>style of a journal </a:t>
            </a:r>
            <a:r>
              <a:rPr lang="en-GB" sz="2400" b="1" dirty="0" smtClean="0"/>
              <a:t>article. </a:t>
            </a:r>
            <a:r>
              <a:rPr lang="en-GB" sz="2400" dirty="0" smtClean="0"/>
              <a:t>Students refer </a:t>
            </a:r>
            <a:r>
              <a:rPr lang="en-GB" sz="2400" dirty="0"/>
              <a:t>to the </a:t>
            </a:r>
            <a:r>
              <a:rPr lang="en-GB" sz="2400" b="1" dirty="0">
                <a:solidFill>
                  <a:srgbClr val="0070C0"/>
                </a:solidFill>
              </a:rPr>
              <a:t>authors' guidelines for the British Journal of Occupational Therapy </a:t>
            </a:r>
            <a:r>
              <a:rPr lang="en-GB" sz="2400" dirty="0"/>
              <a:t>(BJOT). </a:t>
            </a:r>
            <a:endParaRPr lang="en-GB" sz="2400" dirty="0" smtClean="0"/>
          </a:p>
          <a:p>
            <a:pPr>
              <a:lnSpc>
                <a:spcPct val="120000"/>
              </a:lnSpc>
            </a:pPr>
            <a:r>
              <a:rPr lang="en-GB" sz="2400" dirty="0" smtClean="0"/>
              <a:t>Journal is internationally recognised </a:t>
            </a:r>
          </a:p>
          <a:p>
            <a:pPr marL="82296" indent="0">
              <a:buNone/>
            </a:pPr>
            <a:endParaRPr lang="en-GB" dirty="0"/>
          </a:p>
        </p:txBody>
      </p:sp>
      <p:pic>
        <p:nvPicPr>
          <p:cNvPr id="4" name="Picture 3" descr="\\docs\Personal\A.LaverFawcett\My Pictures\66943_BJOT.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660232" y="4293096"/>
            <a:ext cx="2280232" cy="22048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99967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Student evaluation comments:</a:t>
            </a:r>
            <a:endParaRPr lang="en-GB"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4223596315"/>
              </p:ext>
            </p:extLst>
          </p:nvPr>
        </p:nvGraphicFramePr>
        <p:xfrm>
          <a:off x="395536" y="1447800"/>
          <a:ext cx="8538914"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loud Callout 6"/>
          <p:cNvSpPr/>
          <p:nvPr/>
        </p:nvSpPr>
        <p:spPr>
          <a:xfrm>
            <a:off x="1115616" y="1070448"/>
            <a:ext cx="3816424" cy="2502568"/>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rPr>
              <a:t>“I am very excited about the possibility of publishing our research into the British Journal of Occupational Therapy.”</a:t>
            </a:r>
          </a:p>
        </p:txBody>
      </p:sp>
      <p:sp>
        <p:nvSpPr>
          <p:cNvPr id="8" name="Oval Callout 7"/>
          <p:cNvSpPr/>
          <p:nvPr/>
        </p:nvSpPr>
        <p:spPr>
          <a:xfrm>
            <a:off x="5292080" y="1070448"/>
            <a:ext cx="3168352" cy="2124816"/>
          </a:xfrm>
          <a:prstGeom prst="wedgeEllipseCallou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rPr>
              <a:t>“Preparing for publication as 5000 assignment an inspired idea!”</a:t>
            </a:r>
          </a:p>
          <a:p>
            <a:pPr algn="ctr"/>
            <a:r>
              <a:rPr lang="en-GB" i="1" dirty="0">
                <a:solidFill>
                  <a:srgbClr val="002060"/>
                </a:solidFill>
              </a:rPr>
              <a:t>Level 3 OT student</a:t>
            </a:r>
            <a:r>
              <a:rPr lang="en-GB" dirty="0">
                <a:solidFill>
                  <a:srgbClr val="002060"/>
                </a:solidFill>
              </a:rPr>
              <a:t/>
            </a:r>
            <a:br>
              <a:rPr lang="en-GB" dirty="0">
                <a:solidFill>
                  <a:srgbClr val="002060"/>
                </a:solidFill>
              </a:rPr>
            </a:br>
            <a:endParaRPr lang="en-GB" dirty="0">
              <a:solidFill>
                <a:srgbClr val="002060"/>
              </a:solidFill>
            </a:endParaRPr>
          </a:p>
        </p:txBody>
      </p:sp>
      <p:sp>
        <p:nvSpPr>
          <p:cNvPr id="9" name="Rounded Rectangular Callout 8"/>
          <p:cNvSpPr/>
          <p:nvPr/>
        </p:nvSpPr>
        <p:spPr>
          <a:xfrm>
            <a:off x="3071288" y="4881704"/>
            <a:ext cx="5508612" cy="1656184"/>
          </a:xfrm>
          <a:prstGeom prst="wedgeRoundRectCallo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rgbClr val="002060"/>
                </a:solidFill>
              </a:rPr>
              <a:t>“I'd be really excited to turn it into a journal article for publication. …it is a great opportunity that wouldn't have been available to me without this score project. I think doing it as a journal article made sense to people and really helped me get into the project better. ”</a:t>
            </a:r>
          </a:p>
        </p:txBody>
      </p:sp>
      <p:sp>
        <p:nvSpPr>
          <p:cNvPr id="10" name="Rectangular Callout 9"/>
          <p:cNvSpPr/>
          <p:nvPr/>
        </p:nvSpPr>
        <p:spPr>
          <a:xfrm>
            <a:off x="4644008" y="3549592"/>
            <a:ext cx="4032448" cy="1025824"/>
          </a:xfrm>
          <a:prstGeom prst="wedgeRectCallou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rPr>
              <a:t>“Our sub-group was really motivated by possibility of a paper being published”</a:t>
            </a:r>
            <a:br>
              <a:rPr lang="en-GB" dirty="0">
                <a:solidFill>
                  <a:srgbClr val="002060"/>
                </a:solidFill>
              </a:rPr>
            </a:br>
            <a:endParaRPr lang="en-GB" dirty="0">
              <a:solidFill>
                <a:srgbClr val="002060"/>
              </a:solidFill>
            </a:endParaRPr>
          </a:p>
        </p:txBody>
      </p:sp>
      <p:sp>
        <p:nvSpPr>
          <p:cNvPr id="11" name="Oval Callout 10"/>
          <p:cNvSpPr/>
          <p:nvPr/>
        </p:nvSpPr>
        <p:spPr>
          <a:xfrm>
            <a:off x="251520" y="3320988"/>
            <a:ext cx="3965064" cy="1800200"/>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1">
                    <a:lumMod val="50000"/>
                  </a:schemeClr>
                </a:solidFill>
              </a:rPr>
              <a:t>“</a:t>
            </a:r>
            <a:r>
              <a:rPr lang="en-GB" dirty="0">
                <a:solidFill>
                  <a:srgbClr val="002060"/>
                </a:solidFill>
              </a:rPr>
              <a:t>With the assignment being a co-authored journal article about our research project I felt I was much more engaged ”</a:t>
            </a:r>
          </a:p>
        </p:txBody>
      </p:sp>
    </p:spTree>
    <p:extLst>
      <p:ext uri="{BB962C8B-B14F-4D97-AF65-F5344CB8AC3E}">
        <p14:creationId xmlns:p14="http://schemas.microsoft.com/office/powerpoint/2010/main" xmlns="" val="27163791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1d830b49-582b-467e-9b95-dc043f8cf76d@yorksj"/>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1855" r="-1855"/>
          <a:stretch/>
        </p:blipFill>
        <p:spPr bwMode="auto">
          <a:xfrm>
            <a:off x="539552" y="836712"/>
            <a:ext cx="8784976" cy="54635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4895501" y="6300230"/>
            <a:ext cx="3126177" cy="338554"/>
          </a:xfrm>
          <a:prstGeom prst="rect">
            <a:avLst/>
          </a:prstGeom>
          <a:noFill/>
        </p:spPr>
        <p:txBody>
          <a:bodyPr wrap="none" rtlCol="0">
            <a:spAutoFit/>
          </a:bodyPr>
          <a:lstStyle/>
          <a:p>
            <a:r>
              <a:rPr lang="en-GB" sz="1600" dirty="0"/>
              <a:t>(Healey, Flint and Harrington, 2014)</a:t>
            </a:r>
          </a:p>
        </p:txBody>
      </p:sp>
      <p:sp>
        <p:nvSpPr>
          <p:cNvPr id="6" name="Title 5"/>
          <p:cNvSpPr>
            <a:spLocks noGrp="1"/>
          </p:cNvSpPr>
          <p:nvPr>
            <p:ph type="title"/>
          </p:nvPr>
        </p:nvSpPr>
        <p:spPr>
          <a:xfrm>
            <a:off x="1485510" y="53752"/>
            <a:ext cx="7498080" cy="1143000"/>
          </a:xfrm>
        </p:spPr>
        <p:txBody>
          <a:bodyPr>
            <a:noAutofit/>
          </a:bodyPr>
          <a:lstStyle/>
          <a:p>
            <a:r>
              <a:rPr lang="en-GB" sz="2400" dirty="0"/>
              <a:t>Students and staff disseminating research together</a:t>
            </a:r>
          </a:p>
        </p:txBody>
      </p:sp>
    </p:spTree>
    <p:extLst>
      <p:ext uri="{BB962C8B-B14F-4D97-AF65-F5344CB8AC3E}">
        <p14:creationId xmlns:p14="http://schemas.microsoft.com/office/powerpoint/2010/main" xmlns="" val="24122200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val="227245235"/>
              </p:ext>
            </p:extLst>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5403934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775aea1d-86f7-48c9-b3c4-8c5d2f2eb20c@yorksj"/>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0"/>
            <a:ext cx="6732240" cy="67976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9f8147e1-7c09-4e2e-b811-85143bb4ec43@yorksj"/>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1135047">
            <a:off x="6153859" y="3769014"/>
            <a:ext cx="2757257" cy="18150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6-Point Star 3"/>
          <p:cNvSpPr/>
          <p:nvPr/>
        </p:nvSpPr>
        <p:spPr>
          <a:xfrm>
            <a:off x="6372200" y="188640"/>
            <a:ext cx="2376264" cy="2520280"/>
          </a:xfrm>
          <a:prstGeom prst="star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Ask students for their contact details!</a:t>
            </a:r>
            <a:endParaRPr lang="en-GB" dirty="0"/>
          </a:p>
        </p:txBody>
      </p:sp>
      <p:cxnSp>
        <p:nvCxnSpPr>
          <p:cNvPr id="5" name="Straight Arrow Connector 4"/>
          <p:cNvCxnSpPr/>
          <p:nvPr/>
        </p:nvCxnSpPr>
        <p:spPr>
          <a:xfrm flipV="1">
            <a:off x="5580112" y="2348880"/>
            <a:ext cx="1296144" cy="21602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677960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OT discover logo"/>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28670" y="620688"/>
            <a:ext cx="6000666" cy="151216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1435608" y="2348880"/>
            <a:ext cx="7498080" cy="3899520"/>
          </a:xfrm>
        </p:spPr>
        <p:txBody>
          <a:bodyPr>
            <a:normAutofit lnSpcReduction="10000"/>
          </a:bodyPr>
          <a:lstStyle/>
          <a:p>
            <a:r>
              <a:rPr lang="en-GB" dirty="0" smtClean="0"/>
              <a:t>One day event</a:t>
            </a:r>
          </a:p>
          <a:p>
            <a:r>
              <a:rPr lang="en-GB" dirty="0" smtClean="0"/>
              <a:t>This </a:t>
            </a:r>
            <a:r>
              <a:rPr lang="en-GB" dirty="0"/>
              <a:t>conference </a:t>
            </a:r>
            <a:r>
              <a:rPr lang="en-GB" dirty="0" smtClean="0"/>
              <a:t>showcased</a:t>
            </a:r>
            <a:r>
              <a:rPr lang="en-GB" dirty="0"/>
              <a:t> 3rd year Occupational Therapy student work in the form of posters and presentations.  </a:t>
            </a:r>
            <a:endParaRPr lang="en-GB" dirty="0" smtClean="0"/>
          </a:p>
          <a:p>
            <a:r>
              <a:rPr lang="en-GB" dirty="0" smtClean="0"/>
              <a:t>Attendees included </a:t>
            </a:r>
            <a:r>
              <a:rPr lang="en-GB" dirty="0"/>
              <a:t>Occupational Therapy students and their families, Occupational Therapy staff, Faculty and University staff, clinical educators and clinical managers.</a:t>
            </a:r>
          </a:p>
          <a:p>
            <a:endParaRPr lang="en-GB" dirty="0"/>
          </a:p>
        </p:txBody>
      </p:sp>
      <p:sp>
        <p:nvSpPr>
          <p:cNvPr id="4" name="TextBox 3"/>
          <p:cNvSpPr txBox="1"/>
          <p:nvPr/>
        </p:nvSpPr>
        <p:spPr>
          <a:xfrm>
            <a:off x="1115616" y="6228019"/>
            <a:ext cx="7749173" cy="461665"/>
          </a:xfrm>
          <a:prstGeom prst="rect">
            <a:avLst/>
          </a:prstGeom>
          <a:noFill/>
        </p:spPr>
        <p:txBody>
          <a:bodyPr wrap="none" rtlCol="0">
            <a:spAutoFit/>
          </a:bodyPr>
          <a:lstStyle/>
          <a:p>
            <a:r>
              <a:rPr lang="en-GB" sz="1200" dirty="0" smtClean="0">
                <a:hlinkClick r:id="rId3"/>
              </a:rPr>
              <a:t>http://www.yorksj.ac.uk/health--life-sciences/faculty-of-hls/faculty-events/discover-2016/discover-occupational-therapy.aspx</a:t>
            </a:r>
            <a:endParaRPr lang="en-GB" sz="1200" dirty="0" smtClean="0"/>
          </a:p>
          <a:p>
            <a:endParaRPr lang="en-GB" sz="1200" dirty="0"/>
          </a:p>
        </p:txBody>
      </p:sp>
    </p:spTree>
    <p:extLst>
      <p:ext uri="{BB962C8B-B14F-4D97-AF65-F5344CB8AC3E}">
        <p14:creationId xmlns:p14="http://schemas.microsoft.com/office/powerpoint/2010/main" xmlns="" val="39894886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74638"/>
            <a:ext cx="8250120" cy="1143000"/>
          </a:xfrm>
        </p:spPr>
        <p:txBody>
          <a:bodyPr>
            <a:normAutofit/>
          </a:bodyPr>
          <a:lstStyle/>
          <a:p>
            <a:r>
              <a:rPr lang="en-GB" dirty="0" smtClean="0"/>
              <a:t>Dissemination: things </a:t>
            </a:r>
            <a:r>
              <a:rPr lang="en-GB" dirty="0"/>
              <a:t>to </a:t>
            </a:r>
            <a:r>
              <a:rPr lang="en-GB" dirty="0" smtClean="0"/>
              <a:t>consider</a:t>
            </a:r>
            <a:endParaRPr lang="en-GB" dirty="0"/>
          </a:p>
        </p:txBody>
      </p:sp>
      <p:sp>
        <p:nvSpPr>
          <p:cNvPr id="3" name="Content Placeholder 2"/>
          <p:cNvSpPr>
            <a:spLocks noGrp="1"/>
          </p:cNvSpPr>
          <p:nvPr>
            <p:ph idx="1"/>
          </p:nvPr>
        </p:nvSpPr>
        <p:spPr>
          <a:xfrm>
            <a:off x="515033" y="1447800"/>
            <a:ext cx="8418655" cy="4800600"/>
          </a:xfrm>
        </p:spPr>
        <p:txBody>
          <a:bodyPr/>
          <a:lstStyle/>
          <a:p>
            <a:r>
              <a:rPr lang="en-GB" dirty="0" smtClean="0"/>
              <a:t>Authorship and roles in the process should be discussed in advance. </a:t>
            </a:r>
            <a:endParaRPr lang="en-GB" dirty="0"/>
          </a:p>
        </p:txBody>
      </p:sp>
      <p:sp>
        <p:nvSpPr>
          <p:cNvPr id="4" name="Oval Callout 3"/>
          <p:cNvSpPr/>
          <p:nvPr/>
        </p:nvSpPr>
        <p:spPr>
          <a:xfrm>
            <a:off x="4860032" y="2507392"/>
            <a:ext cx="4372272" cy="3657912"/>
          </a:xfrm>
          <a:prstGeom prst="wedgeEllipseCallout">
            <a:avLst>
              <a:gd name="adj1" fmla="val -38809"/>
              <a:gd name="adj2" fmla="val -616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i="1" dirty="0" smtClean="0"/>
              <a:t>Student comment: </a:t>
            </a:r>
            <a:r>
              <a:rPr lang="en-GB" dirty="0" smtClean="0"/>
              <a:t>“I </a:t>
            </a:r>
            <a:r>
              <a:rPr lang="en-GB" dirty="0"/>
              <a:t>also think that listing us in alphabetical order is most fair because I feel that we all put the same amount of effort in the written work and worked really hard during data collection, regardless of whose academic writing scores the highest marks</a:t>
            </a:r>
            <a:r>
              <a:rPr lang="en-GB" dirty="0" smtClean="0"/>
              <a:t>.” </a:t>
            </a:r>
            <a:endParaRPr lang="en-GB" dirty="0"/>
          </a:p>
        </p:txBody>
      </p:sp>
      <p:sp>
        <p:nvSpPr>
          <p:cNvPr id="6" name="TextBox 5"/>
          <p:cNvSpPr txBox="1"/>
          <p:nvPr/>
        </p:nvSpPr>
        <p:spPr>
          <a:xfrm>
            <a:off x="1043608" y="2564904"/>
            <a:ext cx="3456384" cy="3785652"/>
          </a:xfrm>
          <a:prstGeom prst="rect">
            <a:avLst/>
          </a:prstGeom>
          <a:noFill/>
        </p:spPr>
        <p:txBody>
          <a:bodyPr wrap="square" rtlCol="0">
            <a:spAutoFit/>
          </a:bodyPr>
          <a:lstStyle/>
          <a:p>
            <a:pPr marL="342900" indent="-342900">
              <a:buFont typeface="Arial" panose="020B0604020202020204" pitchFamily="34" charset="0"/>
              <a:buChar char="•"/>
            </a:pPr>
            <a:r>
              <a:rPr lang="en-GB" sz="2000" dirty="0" smtClean="0"/>
              <a:t>Who should be first author?</a:t>
            </a:r>
          </a:p>
          <a:p>
            <a:pPr marL="342900" indent="-342900">
              <a:buFont typeface="Arial" panose="020B0604020202020204" pitchFamily="34" charset="0"/>
              <a:buChar char="•"/>
            </a:pPr>
            <a:r>
              <a:rPr lang="en-GB" sz="2000" dirty="0" smtClean="0"/>
              <a:t>Order of authorship?</a:t>
            </a:r>
          </a:p>
          <a:p>
            <a:pPr marL="342900" indent="-342900">
              <a:buFont typeface="Arial" panose="020B0604020202020204" pitchFamily="34" charset="0"/>
              <a:buChar char="•"/>
            </a:pPr>
            <a:r>
              <a:rPr lang="en-GB" sz="2000" dirty="0" smtClean="0"/>
              <a:t>Will the students still be invested in seeing it through after graduation?</a:t>
            </a:r>
          </a:p>
          <a:p>
            <a:pPr marL="342900" indent="-342900">
              <a:buFont typeface="Arial" panose="020B0604020202020204" pitchFamily="34" charset="0"/>
              <a:buChar char="•"/>
            </a:pPr>
            <a:r>
              <a:rPr lang="en-GB" sz="2000" dirty="0" smtClean="0"/>
              <a:t>Who will correspond with the journal?</a:t>
            </a:r>
          </a:p>
          <a:p>
            <a:pPr marL="342900" indent="-342900">
              <a:buFont typeface="Arial" panose="020B0604020202020204" pitchFamily="34" charset="0"/>
              <a:buChar char="•"/>
            </a:pPr>
            <a:r>
              <a:rPr lang="en-GB" sz="2000" dirty="0" smtClean="0"/>
              <a:t>Who will lead any revisions and responding to reviewers feedback?</a:t>
            </a:r>
          </a:p>
          <a:p>
            <a:pPr marL="342900" indent="-342900">
              <a:buFont typeface="Arial" panose="020B0604020202020204" pitchFamily="34" charset="0"/>
              <a:buChar char="•"/>
            </a:pPr>
            <a:r>
              <a:rPr lang="en-GB" sz="2000" dirty="0" smtClean="0"/>
              <a:t>Who will lead on checking the proof copy?</a:t>
            </a:r>
            <a:endParaRPr lang="en-GB" sz="2000" dirty="0"/>
          </a:p>
        </p:txBody>
      </p:sp>
    </p:spTree>
    <p:extLst>
      <p:ext uri="{BB962C8B-B14F-4D97-AF65-F5344CB8AC3E}">
        <p14:creationId xmlns:p14="http://schemas.microsoft.com/office/powerpoint/2010/main" xmlns="" val="230804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Things to consider</a:t>
            </a:r>
            <a:endParaRPr lang="en-GB" dirty="0"/>
          </a:p>
        </p:txBody>
      </p:sp>
      <p:sp>
        <p:nvSpPr>
          <p:cNvPr id="3" name="Content Placeholder 2"/>
          <p:cNvSpPr>
            <a:spLocks noGrp="1"/>
          </p:cNvSpPr>
          <p:nvPr>
            <p:ph idx="1"/>
          </p:nvPr>
        </p:nvSpPr>
        <p:spPr>
          <a:xfrm>
            <a:off x="1043608" y="1447800"/>
            <a:ext cx="7890080" cy="3291096"/>
          </a:xfrm>
        </p:spPr>
        <p:txBody>
          <a:bodyPr>
            <a:normAutofit fontScale="62500" lnSpcReduction="20000"/>
          </a:bodyPr>
          <a:lstStyle/>
          <a:p>
            <a:pPr>
              <a:lnSpc>
                <a:spcPct val="120000"/>
              </a:lnSpc>
            </a:pPr>
            <a:r>
              <a:rPr lang="en-GB" dirty="0" smtClean="0"/>
              <a:t>If you have a big SCoRe group how will multiple student assignments be combined into one article?</a:t>
            </a:r>
          </a:p>
          <a:p>
            <a:pPr>
              <a:lnSpc>
                <a:spcPct val="120000"/>
              </a:lnSpc>
            </a:pPr>
            <a:r>
              <a:rPr lang="en-GB" dirty="0"/>
              <a:t>WFOT study: </a:t>
            </a:r>
            <a:r>
              <a:rPr lang="en-GB" dirty="0" smtClean="0"/>
              <a:t> all </a:t>
            </a:r>
            <a:r>
              <a:rPr lang="en-GB" dirty="0"/>
              <a:t>the students in each </a:t>
            </a:r>
            <a:r>
              <a:rPr lang="en-GB" dirty="0" smtClean="0"/>
              <a:t>sub-group </a:t>
            </a:r>
            <a:r>
              <a:rPr lang="en-GB" dirty="0"/>
              <a:t>and the 2 supervisors will co-author. </a:t>
            </a:r>
            <a:endParaRPr lang="en-GB" dirty="0" smtClean="0"/>
          </a:p>
          <a:p>
            <a:pPr>
              <a:lnSpc>
                <a:spcPct val="120000"/>
              </a:lnSpc>
            </a:pPr>
            <a:r>
              <a:rPr lang="en-GB" dirty="0" smtClean="0"/>
              <a:t>Aiming </a:t>
            </a:r>
            <a:r>
              <a:rPr lang="en-GB" dirty="0"/>
              <a:t>for three articles, </a:t>
            </a:r>
            <a:r>
              <a:rPr lang="en-GB" dirty="0" smtClean="0"/>
              <a:t> one </a:t>
            </a:r>
            <a:r>
              <a:rPr lang="en-GB" dirty="0"/>
              <a:t>for each </a:t>
            </a:r>
            <a:r>
              <a:rPr lang="en-GB" dirty="0" smtClean="0"/>
              <a:t>sub- group review (literature relates to different parts of the life course). </a:t>
            </a:r>
          </a:p>
          <a:p>
            <a:pPr>
              <a:lnSpc>
                <a:spcPct val="120000"/>
              </a:lnSpc>
            </a:pPr>
            <a:r>
              <a:rPr lang="en-GB" dirty="0" smtClean="0"/>
              <a:t>We </a:t>
            </a:r>
            <a:r>
              <a:rPr lang="en-GB" dirty="0"/>
              <a:t>will start with the assignment of the student with the highest mark but also look at the others too so we amalgamate the best of them all. </a:t>
            </a:r>
          </a:p>
          <a:p>
            <a:pPr>
              <a:lnSpc>
                <a:spcPct val="120000"/>
              </a:lnSpc>
            </a:pPr>
            <a:r>
              <a:rPr lang="en-GB" dirty="0"/>
              <a:t>Staff will also pull together the findings for a report for WFOT</a:t>
            </a:r>
          </a:p>
        </p:txBody>
      </p:sp>
      <p:sp>
        <p:nvSpPr>
          <p:cNvPr id="4" name="Oval Callout 3"/>
          <p:cNvSpPr/>
          <p:nvPr/>
        </p:nvSpPr>
        <p:spPr>
          <a:xfrm>
            <a:off x="2123728" y="4738896"/>
            <a:ext cx="6552728" cy="2088232"/>
          </a:xfrm>
          <a:prstGeom prst="wedgeEllipseCallout">
            <a:avLst>
              <a:gd name="adj1" fmla="val -17262"/>
              <a:gd name="adj2" fmla="val -507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smtClean="0"/>
              <a:t>Student comment: </a:t>
            </a:r>
            <a:r>
              <a:rPr lang="en-GB" dirty="0" smtClean="0"/>
              <a:t>“I </a:t>
            </a:r>
            <a:r>
              <a:rPr lang="en-GB" dirty="0"/>
              <a:t>am pleased about turning our assignment into a co-authored journal article. I think taking the best bits of everyone's assignments and producing one quality article will increase the chance of it getting published</a:t>
            </a:r>
            <a:r>
              <a:rPr lang="en-GB" dirty="0" smtClean="0"/>
              <a:t>.”</a:t>
            </a:r>
            <a:endParaRPr lang="en-GB" dirty="0"/>
          </a:p>
        </p:txBody>
      </p:sp>
    </p:spTree>
    <p:extLst>
      <p:ext uri="{BB962C8B-B14F-4D97-AF65-F5344CB8AC3E}">
        <p14:creationId xmlns:p14="http://schemas.microsoft.com/office/powerpoint/2010/main" xmlns="" val="2623592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pbs.twimg.com/media/BqeM0vwCYAADVx1.jpg:large"/>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1750" y="-136525"/>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107504" y="234857"/>
            <a:ext cx="3600400" cy="2585323"/>
          </a:xfrm>
          <a:prstGeom prst="rect">
            <a:avLst/>
          </a:prstGeom>
          <a:noFill/>
        </p:spPr>
        <p:txBody>
          <a:bodyPr wrap="square" rtlCol="0">
            <a:spAutoFit/>
          </a:bodyPr>
          <a:lstStyle/>
          <a:p>
            <a:r>
              <a:rPr lang="en-GB" b="1" dirty="0" smtClean="0">
                <a:solidFill>
                  <a:schemeClr val="bg1"/>
                </a:solidFill>
              </a:rPr>
              <a:t>The World Federation of Occupational Therapists (WFOT) Congress 2014 in Yokohama, Japan was attended by a total of 6893 participants from 70 countries worldwide.  A cross section of attendees included over 5,900 who were registered participants</a:t>
            </a:r>
            <a:endParaRPr lang="en-GB" b="1" dirty="0">
              <a:solidFill>
                <a:schemeClr val="bg1"/>
              </a:solidFill>
            </a:endParaRPr>
          </a:p>
        </p:txBody>
      </p:sp>
      <p:sp>
        <p:nvSpPr>
          <p:cNvPr id="3" name="TextBox 2"/>
          <p:cNvSpPr txBox="1"/>
          <p:nvPr/>
        </p:nvSpPr>
        <p:spPr>
          <a:xfrm>
            <a:off x="107503" y="5503507"/>
            <a:ext cx="8053167" cy="1200329"/>
          </a:xfrm>
          <a:prstGeom prst="rect">
            <a:avLst/>
          </a:prstGeom>
          <a:solidFill>
            <a:schemeClr val="tx1"/>
          </a:solidFill>
        </p:spPr>
        <p:txBody>
          <a:bodyPr wrap="none" rtlCol="0">
            <a:spAutoFit/>
          </a:bodyPr>
          <a:lstStyle/>
          <a:p>
            <a:r>
              <a:rPr lang="en-GB" b="1" dirty="0" smtClean="0">
                <a:solidFill>
                  <a:schemeClr val="bg1"/>
                </a:solidFill>
                <a:effectLst>
                  <a:outerShdw blurRad="38100" dist="38100" dir="2700000" algn="tl">
                    <a:srgbClr val="000000">
                      <a:alpha val="43137"/>
                    </a:srgbClr>
                  </a:outerShdw>
                </a:effectLst>
              </a:rPr>
              <a:t>4 YSJU OT graduates presenting their SCoRE project at this conference. </a:t>
            </a:r>
          </a:p>
          <a:p>
            <a:r>
              <a:rPr lang="en-GB" b="1" dirty="0" smtClean="0">
                <a:solidFill>
                  <a:schemeClr val="bg1"/>
                </a:solidFill>
                <a:effectLst>
                  <a:outerShdw blurRad="38100" dist="38100" dir="2700000" algn="tl">
                    <a:srgbClr val="000000">
                      <a:alpha val="43137"/>
                    </a:srgbClr>
                  </a:outerShdw>
                </a:effectLst>
              </a:rPr>
              <a:t>Students were supervised by Jane Cronin-Davis and</a:t>
            </a:r>
          </a:p>
          <a:p>
            <a:r>
              <a:rPr lang="en-GB" b="1" dirty="0" smtClean="0">
                <a:solidFill>
                  <a:schemeClr val="bg1"/>
                </a:solidFill>
                <a:effectLst>
                  <a:outerShdw blurRad="38100" dist="38100" dir="2700000" algn="tl">
                    <a:srgbClr val="000000">
                      <a:alpha val="43137"/>
                    </a:srgbClr>
                  </a:outerShdw>
                </a:effectLst>
              </a:rPr>
              <a:t>I was there to support them and assist with Q &amp; A at the end of their </a:t>
            </a:r>
          </a:p>
          <a:p>
            <a:r>
              <a:rPr lang="en-GB" b="1" dirty="0" smtClean="0">
                <a:solidFill>
                  <a:schemeClr val="bg1"/>
                </a:solidFill>
                <a:effectLst>
                  <a:outerShdw blurRad="38100" dist="38100" dir="2700000" algn="tl">
                    <a:srgbClr val="000000">
                      <a:alpha val="43137"/>
                    </a:srgbClr>
                  </a:outerShdw>
                </a:effectLst>
              </a:rPr>
              <a:t>presentation</a:t>
            </a:r>
            <a:endParaRPr lang="en-GB"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544807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835696" y="254305"/>
            <a:ext cx="7056784" cy="397186"/>
          </a:xfrm>
          <a:prstGeom prst="rect">
            <a:avLst/>
          </a:prstGeom>
          <a:solidFill>
            <a:srgbClr val="F5F8F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06329" tIns="44436" rIns="296769" bIns="74589" numCol="1" anchor="ctr" anchorCtr="0" compatLnSpc="1">
            <a:prstTxWarp prst="textNoShape">
              <a:avLst/>
            </a:prstTxWarp>
            <a:spAutoFit/>
          </a:bodyPr>
          <a:lstStyle/>
          <a:p>
            <a:pPr marL="0" marR="0" lvl="0" indent="0" defTabSz="914400" rtl="0" eaLnBrk="1" fontAlgn="t" latinLnBrk="0" hangingPunct="1">
              <a:lnSpc>
                <a:spcPct val="100000"/>
              </a:lnSpc>
              <a:spcBef>
                <a:spcPct val="0"/>
              </a:spcBef>
              <a:spcAft>
                <a:spcPct val="0"/>
              </a:spcAft>
              <a:buClrTx/>
              <a:buSzTx/>
              <a:buFontTx/>
              <a:buNone/>
              <a:tabLst/>
            </a:pPr>
            <a:r>
              <a:rPr kumimoji="0" lang="en-US" altLang="en-US" sz="1800" b="0" i="0" u="none" strike="noStrike" cap="none" normalizeH="0" baseline="0" dirty="0" smtClean="0">
                <a:ln>
                  <a:noFill/>
                </a:ln>
                <a:effectLst/>
                <a:latin typeface="Arial" pitchFamily="34" charset="0"/>
                <a:cs typeface="Arial" pitchFamily="34" charset="0"/>
              </a:rPr>
              <a:t> WFOT congress-Japan 2014</a:t>
            </a:r>
            <a:endParaRPr kumimoji="0" lang="en-US" altLang="en-US" sz="900" b="1" i="0" u="none" strike="noStrike" cap="none" normalizeH="0" baseline="0" dirty="0" smtClean="0">
              <a:ln>
                <a:noFill/>
              </a:ln>
              <a:effectLst/>
              <a:latin typeface="Arial" pitchFamily="34" charset="0"/>
              <a:cs typeface="Arial" pitchFamily="34" charset="0"/>
            </a:endParaRPr>
          </a:p>
        </p:txBody>
      </p:sp>
      <p:pic>
        <p:nvPicPr>
          <p:cNvPr id="6146" name="Picture 2" descr="https://pbs.twimg.com/media/Bqe0IhfCIAAz2vC.jpg:large"/>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91680" y="892195"/>
            <a:ext cx="6712744" cy="5034558"/>
          </a:xfrm>
          <a:prstGeom prst="rect">
            <a:avLst/>
          </a:prstGeom>
          <a:noFill/>
          <a:extLst>
            <a:ext uri="{909E8E84-426E-40DD-AFC4-6F175D3DCCD1}">
              <a14:hiddenFill xmlns:a14="http://schemas.microsoft.com/office/drawing/2010/main" xmlns="">
                <a:solidFill>
                  <a:srgbClr val="FFFFFF"/>
                </a:solidFill>
              </a14:hiddenFill>
            </a:ext>
          </a:extLst>
        </p:spPr>
      </p:pic>
      <p:pic>
        <p:nvPicPr>
          <p:cNvPr id="6147" name="Picture 3" descr="https://pbs.twimg.com/profile_images/570575396148482048/8ojjyk1m_bigger.jpeg">
            <a:hlinkClick r:id="rId4"/>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51520" y="240650"/>
            <a:ext cx="695325" cy="695326"/>
          </a:xfrm>
          <a:prstGeom prst="rect">
            <a:avLst/>
          </a:prstGeom>
          <a:noFill/>
          <a:extLst>
            <a:ext uri="{909E8E84-426E-40DD-AFC4-6F175D3DCCD1}">
              <a14:hiddenFill xmlns:a14="http://schemas.microsoft.com/office/drawing/2010/main" xmlns="">
                <a:solidFill>
                  <a:srgbClr val="FFFFFF"/>
                </a:solidFill>
              </a14:hiddenFill>
            </a:ext>
          </a:extLst>
        </p:spPr>
      </p:pic>
      <p:pic>
        <p:nvPicPr>
          <p:cNvPr id="6149" name="Picture 5" descr="http://tse1.mm.bing.net/th?&amp;id=OIP.M44fc668932d042d2afd08c17ab863676o0&amp;w=300&amp;h=243&amp;c=0&amp;pid=1.9&amp;rs=0&amp;p=0">
            <a:hlinkClick r:id="rId6"/>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137320" y="240650"/>
            <a:ext cx="820687" cy="664757"/>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946845" y="5926753"/>
            <a:ext cx="8161659" cy="923330"/>
          </a:xfrm>
          <a:prstGeom prst="rect">
            <a:avLst/>
          </a:prstGeom>
          <a:noFill/>
        </p:spPr>
        <p:txBody>
          <a:bodyPr wrap="square" rtlCol="0">
            <a:spAutoFit/>
          </a:bodyPr>
          <a:lstStyle/>
          <a:p>
            <a:r>
              <a:rPr lang="en-GB" dirty="0"/>
              <a:t>Cronin-Davis, J, Bennet, R, Cassidy, K, Garrick, K, Manners R (2014)</a:t>
            </a:r>
            <a:r>
              <a:rPr lang="en-GB" i="1" dirty="0"/>
              <a:t> Forensic mental health: a survey exploring current practice.</a:t>
            </a:r>
            <a:r>
              <a:rPr lang="en-GB" dirty="0"/>
              <a:t>  16th International Congress of the World Federation of the World Federation of Occupational Therapists, </a:t>
            </a:r>
            <a:r>
              <a:rPr lang="en-GB" dirty="0" smtClean="0"/>
              <a:t> Yokohma</a:t>
            </a:r>
            <a:r>
              <a:rPr lang="en-GB" dirty="0"/>
              <a:t>, </a:t>
            </a:r>
            <a:r>
              <a:rPr lang="en-GB" dirty="0" smtClean="0"/>
              <a:t> Japan </a:t>
            </a:r>
            <a:endParaRPr lang="en-GB" dirty="0"/>
          </a:p>
        </p:txBody>
      </p:sp>
    </p:spTree>
    <p:extLst>
      <p:ext uri="{BB962C8B-B14F-4D97-AF65-F5344CB8AC3E}">
        <p14:creationId xmlns:p14="http://schemas.microsoft.com/office/powerpoint/2010/main" xmlns="" val="11917348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Workshop overview</a:t>
            </a:r>
            <a:endParaRPr lang="en-GB" sz="2800" dirty="0"/>
          </a:p>
        </p:txBody>
      </p:sp>
      <p:sp>
        <p:nvSpPr>
          <p:cNvPr id="3" name="Content Placeholder 2"/>
          <p:cNvSpPr>
            <a:spLocks noGrp="1"/>
          </p:cNvSpPr>
          <p:nvPr>
            <p:ph idx="1"/>
          </p:nvPr>
        </p:nvSpPr>
        <p:spPr/>
        <p:txBody>
          <a:bodyPr>
            <a:normAutofit/>
          </a:bodyPr>
          <a:lstStyle/>
          <a:p>
            <a:r>
              <a:rPr lang="en-GB" sz="2400" dirty="0" smtClean="0"/>
              <a:t>Showcase the occupational therapy approach-Students as Co-Researchers (SCoRE)</a:t>
            </a:r>
          </a:p>
          <a:p>
            <a:endParaRPr lang="en-GB" sz="2400" dirty="0" smtClean="0"/>
          </a:p>
          <a:p>
            <a:r>
              <a:rPr lang="en-GB" sz="2400" dirty="0" smtClean="0"/>
              <a:t>Demonstrate the impact of the SCoRE approach</a:t>
            </a:r>
          </a:p>
          <a:p>
            <a:endParaRPr lang="en-GB" sz="2400" dirty="0"/>
          </a:p>
          <a:p>
            <a:r>
              <a:rPr lang="en-GB" sz="2400" dirty="0"/>
              <a:t>Consider the landscape for student research projects</a:t>
            </a:r>
          </a:p>
          <a:p>
            <a:pPr marL="82296" indent="0">
              <a:buNone/>
            </a:pPr>
            <a:endParaRPr lang="en-GB" sz="2400" dirty="0"/>
          </a:p>
          <a:p>
            <a:r>
              <a:rPr lang="en-GB" sz="2400" dirty="0"/>
              <a:t>Consider how we might facilitate student engagement in research partnerships</a:t>
            </a:r>
          </a:p>
          <a:p>
            <a:endParaRPr lang="en-GB" sz="2400" dirty="0" smtClean="0"/>
          </a:p>
          <a:p>
            <a:r>
              <a:rPr lang="en-GB" sz="2400" dirty="0" smtClean="0"/>
              <a:t>Discuss the challenges and opportunities….</a:t>
            </a:r>
            <a:endParaRPr lang="en-GB" sz="2400" dirty="0"/>
          </a:p>
        </p:txBody>
      </p:sp>
    </p:spTree>
    <p:extLst>
      <p:ext uri="{BB962C8B-B14F-4D97-AF65-F5344CB8AC3E}">
        <p14:creationId xmlns:p14="http://schemas.microsoft.com/office/powerpoint/2010/main" xmlns="" val="23638269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www.cot.co.uk/sites/default/files/publications/covers/FF-Secure-Hospitals-covers-PRINT.png?1387552890"/>
          <p:cNvPicPr/>
          <p:nvPr/>
        </p:nvPicPr>
        <p:blipFill>
          <a:blip r:embed="rId2">
            <a:extLst>
              <a:ext uri="{28A0092B-C50C-407E-A947-70E740481C1C}">
                <a14:useLocalDpi xmlns:a14="http://schemas.microsoft.com/office/drawing/2010/main" xmlns="" val="0"/>
              </a:ext>
            </a:extLst>
          </a:blip>
          <a:srcRect/>
          <a:stretch>
            <a:fillRect/>
          </a:stretch>
        </p:blipFill>
        <p:spPr bwMode="auto">
          <a:xfrm>
            <a:off x="51451" y="2276873"/>
            <a:ext cx="1928262" cy="2808312"/>
          </a:xfrm>
          <a:prstGeom prst="rect">
            <a:avLst/>
          </a:prstGeom>
          <a:noFill/>
          <a:ln>
            <a:noFill/>
          </a:ln>
        </p:spPr>
      </p:pic>
      <p:sp>
        <p:nvSpPr>
          <p:cNvPr id="2" name="Title 1"/>
          <p:cNvSpPr>
            <a:spLocks noGrp="1"/>
          </p:cNvSpPr>
          <p:nvPr>
            <p:ph type="title"/>
          </p:nvPr>
        </p:nvSpPr>
        <p:spPr/>
        <p:txBody>
          <a:bodyPr>
            <a:normAutofit/>
          </a:bodyPr>
          <a:lstStyle/>
          <a:p>
            <a:r>
              <a:rPr lang="en-GB" sz="3600" dirty="0" smtClean="0"/>
              <a:t>Contributing to professional guidelines</a:t>
            </a:r>
            <a:endParaRPr lang="en-GB" sz="3600" dirty="0"/>
          </a:p>
        </p:txBody>
      </p:sp>
      <p:sp>
        <p:nvSpPr>
          <p:cNvPr id="4" name="Content Placeholder 3"/>
          <p:cNvSpPr>
            <a:spLocks noGrp="1"/>
          </p:cNvSpPr>
          <p:nvPr>
            <p:ph idx="1"/>
          </p:nvPr>
        </p:nvSpPr>
        <p:spPr>
          <a:xfrm>
            <a:off x="1979713" y="1268760"/>
            <a:ext cx="7066031" cy="5589240"/>
          </a:xfrm>
        </p:spPr>
        <p:txBody>
          <a:bodyPr>
            <a:normAutofit fontScale="40000" lnSpcReduction="20000"/>
          </a:bodyPr>
          <a:lstStyle/>
          <a:p>
            <a:pPr marL="82296" indent="0">
              <a:lnSpc>
                <a:spcPct val="120000"/>
              </a:lnSpc>
              <a:buNone/>
            </a:pPr>
            <a:r>
              <a:rPr lang="en-GB" sz="5100" dirty="0"/>
              <a:t>The same four students had their dissertation results included </a:t>
            </a:r>
            <a:r>
              <a:rPr lang="en-GB" sz="5100" dirty="0" smtClean="0"/>
              <a:t>a College of Occupational Therapists (COT </a:t>
            </a:r>
            <a:r>
              <a:rPr lang="en-GB" sz="5100" dirty="0"/>
              <a:t>;</a:t>
            </a:r>
            <a:r>
              <a:rPr lang="en-GB" sz="5100" dirty="0" smtClean="0"/>
              <a:t>2012</a:t>
            </a:r>
            <a:r>
              <a:rPr lang="en-GB" sz="5100" dirty="0"/>
              <a:t>) guideline as evidence in the publication.</a:t>
            </a:r>
          </a:p>
          <a:p>
            <a:pPr>
              <a:lnSpc>
                <a:spcPct val="120000"/>
              </a:lnSpc>
            </a:pPr>
            <a:r>
              <a:rPr lang="en-GB" sz="5100" dirty="0"/>
              <a:t> </a:t>
            </a:r>
            <a:r>
              <a:rPr lang="en-GB" sz="5100" u="sng" dirty="0" smtClean="0">
                <a:hlinkClick r:id="rId3"/>
              </a:rPr>
              <a:t>https</a:t>
            </a:r>
            <a:r>
              <a:rPr lang="en-GB" sz="5100" u="sng" dirty="0">
                <a:hlinkClick r:id="rId3"/>
              </a:rPr>
              <a:t>://www.cot.co.uk/publication/practice-guidelines/occupational-therapists%E2%80%99-use-occupation-focused-practice-secure-hosp</a:t>
            </a:r>
            <a:r>
              <a:rPr lang="en-GB" sz="5100" dirty="0"/>
              <a:t>. </a:t>
            </a:r>
            <a:endParaRPr lang="en-GB" sz="5100" dirty="0" smtClean="0"/>
          </a:p>
          <a:p>
            <a:pPr>
              <a:lnSpc>
                <a:spcPct val="120000"/>
              </a:lnSpc>
            </a:pPr>
            <a:r>
              <a:rPr lang="en-GB" sz="5100" dirty="0" smtClean="0"/>
              <a:t>This guidance </a:t>
            </a:r>
            <a:r>
              <a:rPr lang="en-GB" sz="5100" dirty="0"/>
              <a:t>is NICE accredited, following a systematic review </a:t>
            </a:r>
            <a:r>
              <a:rPr lang="en-GB" sz="5100" dirty="0" smtClean="0"/>
              <a:t>and critical appraisal of </a:t>
            </a:r>
            <a:r>
              <a:rPr lang="en-GB" sz="5100" dirty="0"/>
              <a:t>the </a:t>
            </a:r>
            <a:r>
              <a:rPr lang="en-GB" sz="5100" dirty="0" smtClean="0"/>
              <a:t>evidence; Jane Cronin-Davis was the lead for guideline development.</a:t>
            </a:r>
          </a:p>
          <a:p>
            <a:pPr>
              <a:lnSpc>
                <a:spcPct val="120000"/>
              </a:lnSpc>
            </a:pPr>
            <a:r>
              <a:rPr lang="en-GB" sz="5100" dirty="0" smtClean="0"/>
              <a:t>Students references:</a:t>
            </a:r>
          </a:p>
          <a:p>
            <a:pPr lvl="1">
              <a:lnSpc>
                <a:spcPct val="120000"/>
              </a:lnSpc>
            </a:pPr>
            <a:r>
              <a:rPr lang="en-GB" sz="3600" dirty="0"/>
              <a:t> </a:t>
            </a:r>
            <a:r>
              <a:rPr lang="en-GB" sz="3600" dirty="0" smtClean="0"/>
              <a:t>Bennett </a:t>
            </a:r>
            <a:r>
              <a:rPr lang="en-GB" sz="3600" dirty="0"/>
              <a:t>S, Manners R (2012) </a:t>
            </a:r>
            <a:r>
              <a:rPr lang="en-GB" sz="3600" i="1" dirty="0"/>
              <a:t>An exploration of models, theories and approaches used </a:t>
            </a:r>
            <a:r>
              <a:rPr lang="en-GB" sz="3600" i="1" dirty="0" smtClean="0"/>
              <a:t>by occupational </a:t>
            </a:r>
            <a:r>
              <a:rPr lang="en-GB" sz="3600" i="1" dirty="0"/>
              <a:t>therapists in forensic mental health</a:t>
            </a:r>
            <a:r>
              <a:rPr lang="en-GB" sz="3600" dirty="0"/>
              <a:t>. Unpublished honours dissertation</a:t>
            </a:r>
            <a:r>
              <a:rPr lang="en-GB" sz="3600" dirty="0" smtClean="0"/>
              <a:t>: York</a:t>
            </a:r>
            <a:r>
              <a:rPr lang="en-GB" sz="3600" dirty="0"/>
              <a:t>: York St John University.</a:t>
            </a:r>
          </a:p>
          <a:p>
            <a:pPr lvl="1">
              <a:lnSpc>
                <a:spcPct val="120000"/>
              </a:lnSpc>
            </a:pPr>
            <a:r>
              <a:rPr lang="en-GB" sz="3600" dirty="0"/>
              <a:t> </a:t>
            </a:r>
            <a:r>
              <a:rPr lang="en-GB" sz="3600" dirty="0" smtClean="0"/>
              <a:t>Cassidy </a:t>
            </a:r>
            <a:r>
              <a:rPr lang="en-GB" sz="3600" dirty="0"/>
              <a:t>K, Garrick I (2012) </a:t>
            </a:r>
            <a:r>
              <a:rPr lang="en-GB" sz="3600" i="1" dirty="0"/>
              <a:t>An exploration of standardised assessments including </a:t>
            </a:r>
            <a:r>
              <a:rPr lang="en-GB" sz="3600" i="1" dirty="0" smtClean="0"/>
              <a:t>risk assessments </a:t>
            </a:r>
            <a:r>
              <a:rPr lang="en-GB" sz="3600" i="1" dirty="0"/>
              <a:t>used by occupational therapists in forensic mental health. </a:t>
            </a:r>
            <a:r>
              <a:rPr lang="en-GB" sz="3600" dirty="0" smtClean="0"/>
              <a:t>Unpublished honours </a:t>
            </a:r>
            <a:r>
              <a:rPr lang="en-GB" sz="3600" dirty="0"/>
              <a:t>dissertation: York: York St John University.</a:t>
            </a:r>
          </a:p>
          <a:p>
            <a:endParaRPr lang="en-GB" sz="3600" dirty="0"/>
          </a:p>
        </p:txBody>
      </p:sp>
    </p:spTree>
    <p:extLst>
      <p:ext uri="{BB962C8B-B14F-4D97-AF65-F5344CB8AC3E}">
        <p14:creationId xmlns:p14="http://schemas.microsoft.com/office/powerpoint/2010/main" xmlns="" val="10524772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48207"/>
            <a:ext cx="4896545" cy="689293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extBox 1"/>
          <p:cNvSpPr txBox="1"/>
          <p:nvPr/>
        </p:nvSpPr>
        <p:spPr>
          <a:xfrm>
            <a:off x="5244385" y="4677729"/>
            <a:ext cx="3816424" cy="2031325"/>
          </a:xfrm>
          <a:prstGeom prst="rect">
            <a:avLst/>
          </a:prstGeom>
          <a:noFill/>
        </p:spPr>
        <p:txBody>
          <a:bodyPr wrap="square" rtlCol="0">
            <a:spAutoFit/>
          </a:bodyPr>
          <a:lstStyle/>
          <a:p>
            <a:r>
              <a:rPr lang="en-US" dirty="0"/>
              <a:t>Stainsby R, Laver-Fawcett </a:t>
            </a:r>
            <a:r>
              <a:rPr lang="en-US" dirty="0" smtClean="0"/>
              <a:t>AJ, Wey S (September </a:t>
            </a:r>
            <a:r>
              <a:rPr lang="en-US" dirty="0"/>
              <a:t>2009) Poster presentation. </a:t>
            </a:r>
            <a:r>
              <a:rPr lang="en-US" i="1" dirty="0"/>
              <a:t>The nature of Stigma Associated with Dementia: the perspectives of older people.</a:t>
            </a:r>
            <a:r>
              <a:rPr lang="en-US" dirty="0"/>
              <a:t> Dementia Services Development Centre (DSDC) 3</a:t>
            </a:r>
            <a:r>
              <a:rPr lang="en-US" baseline="30000" dirty="0"/>
              <a:t>rd</a:t>
            </a:r>
            <a:r>
              <a:rPr lang="en-US" dirty="0"/>
              <a:t> International Conference</a:t>
            </a:r>
            <a:r>
              <a:rPr lang="en-US" i="1" dirty="0"/>
              <a:t>, </a:t>
            </a:r>
            <a:r>
              <a:rPr lang="en-US" dirty="0"/>
              <a:t>York, UK</a:t>
            </a:r>
            <a:endParaRPr lang="en-GB" dirty="0"/>
          </a:p>
        </p:txBody>
      </p:sp>
      <p:sp>
        <p:nvSpPr>
          <p:cNvPr id="3" name="TextBox 2"/>
          <p:cNvSpPr txBox="1"/>
          <p:nvPr/>
        </p:nvSpPr>
        <p:spPr>
          <a:xfrm>
            <a:off x="5076056" y="116632"/>
            <a:ext cx="3984753" cy="4524315"/>
          </a:xfrm>
          <a:prstGeom prst="rect">
            <a:avLst/>
          </a:prstGeom>
          <a:noFill/>
        </p:spPr>
        <p:txBody>
          <a:bodyPr wrap="square" rtlCol="0">
            <a:spAutoFit/>
          </a:bodyPr>
          <a:lstStyle/>
          <a:p>
            <a:r>
              <a:rPr lang="en-GB" dirty="0" smtClean="0"/>
              <a:t>Stephen Wey and I partnered with </a:t>
            </a:r>
          </a:p>
          <a:p>
            <a:r>
              <a:rPr lang="en-GB" dirty="0"/>
              <a:t>s</a:t>
            </a:r>
            <a:r>
              <a:rPr lang="en-GB" dirty="0" smtClean="0"/>
              <a:t>tudents to explore the nature of stigma associated with dementia. Qualitative projects using in-depth semi-structured interviews and focus groups which were audio-taped and transcribed verbatim. Participants recruited through Age Concern Day Centres. </a:t>
            </a:r>
          </a:p>
          <a:p>
            <a:endParaRPr lang="en-GB" dirty="0"/>
          </a:p>
          <a:p>
            <a:r>
              <a:rPr lang="en-GB" dirty="0" smtClean="0"/>
              <a:t>Led to outputs for two level 3 OT students including two posters at a peer-reviewed International Dementia conference. </a:t>
            </a:r>
          </a:p>
          <a:p>
            <a:r>
              <a:rPr lang="en-GB" dirty="0" smtClean="0"/>
              <a:t>The Yorkshire and Humber Improvement Partnership supported with funding for the students to attend.</a:t>
            </a:r>
            <a:endParaRPr lang="en-GB" dirty="0"/>
          </a:p>
        </p:txBody>
      </p:sp>
    </p:spTree>
    <p:extLst>
      <p:ext uri="{BB962C8B-B14F-4D97-AF65-F5344CB8AC3E}">
        <p14:creationId xmlns:p14="http://schemas.microsoft.com/office/powerpoint/2010/main" xmlns="" val="16487257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331870" y="0"/>
            <a:ext cx="4812130" cy="67741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extBox 1"/>
          <p:cNvSpPr txBox="1"/>
          <p:nvPr/>
        </p:nvSpPr>
        <p:spPr>
          <a:xfrm>
            <a:off x="395536" y="188640"/>
            <a:ext cx="3672408" cy="6309420"/>
          </a:xfrm>
          <a:prstGeom prst="rect">
            <a:avLst/>
          </a:prstGeom>
          <a:noFill/>
        </p:spPr>
        <p:txBody>
          <a:bodyPr wrap="square" rtlCol="0">
            <a:spAutoFit/>
          </a:bodyPr>
          <a:lstStyle/>
          <a:p>
            <a:r>
              <a:rPr lang="en-US" sz="2000" dirty="0"/>
              <a:t>Laver-Fawcett AJ, Wey S (September 2009) Poster presentation</a:t>
            </a:r>
            <a:r>
              <a:rPr lang="en-US" sz="2000" dirty="0" smtClean="0"/>
              <a:t>.  </a:t>
            </a:r>
            <a:r>
              <a:rPr lang="en-US" sz="2000" i="1" dirty="0" smtClean="0"/>
              <a:t>An investigation into older people’s knowledge of dementia, their perception of stigma related to dementia and help-seeking behaviour.</a:t>
            </a:r>
            <a:r>
              <a:rPr lang="en-US" sz="2000" dirty="0" smtClean="0"/>
              <a:t> </a:t>
            </a:r>
            <a:r>
              <a:rPr lang="en-US" sz="2000" dirty="0"/>
              <a:t>Dementia Services Development Centre (DSDC) 3</a:t>
            </a:r>
            <a:r>
              <a:rPr lang="en-US" sz="2000" baseline="30000" dirty="0"/>
              <a:t>rd</a:t>
            </a:r>
            <a:r>
              <a:rPr lang="en-US" sz="2000" dirty="0"/>
              <a:t> International Conference</a:t>
            </a:r>
            <a:r>
              <a:rPr lang="en-US" sz="2000" i="1" dirty="0"/>
              <a:t>, </a:t>
            </a:r>
            <a:r>
              <a:rPr lang="en-US" sz="2000" dirty="0"/>
              <a:t>York, UK</a:t>
            </a:r>
            <a:endParaRPr lang="en-GB" sz="2000" dirty="0"/>
          </a:p>
          <a:p>
            <a:endParaRPr lang="en-US" sz="2000" dirty="0" smtClean="0"/>
          </a:p>
          <a:p>
            <a:r>
              <a:rPr lang="en-US" sz="2000" dirty="0" smtClean="0"/>
              <a:t>This project also led to an invited presentation:</a:t>
            </a:r>
          </a:p>
          <a:p>
            <a:r>
              <a:rPr lang="en-US" dirty="0" smtClean="0"/>
              <a:t>Laver-Fawcett </a:t>
            </a:r>
            <a:r>
              <a:rPr lang="en-US" dirty="0"/>
              <a:t>AJ, Stainsby R, Wallbank R (July 2009) Invited workshop. </a:t>
            </a:r>
            <a:r>
              <a:rPr lang="en-US" i="1" dirty="0"/>
              <a:t>Reducing Stigma.</a:t>
            </a:r>
            <a:r>
              <a:rPr lang="en-US" dirty="0"/>
              <a:t> Department of Health and Yorkshire and Humber Improvement Partnership Sub Regional Launch of the National Dementia Strategy ‘Key Priorities for Yorkshire and Humber’, </a:t>
            </a:r>
            <a:r>
              <a:rPr lang="en-US" dirty="0" smtClean="0"/>
              <a:t> in York</a:t>
            </a:r>
            <a:endParaRPr lang="en-GB" dirty="0"/>
          </a:p>
        </p:txBody>
      </p:sp>
    </p:spTree>
    <p:extLst>
      <p:ext uri="{BB962C8B-B14F-4D97-AF65-F5344CB8AC3E}">
        <p14:creationId xmlns:p14="http://schemas.microsoft.com/office/powerpoint/2010/main" xmlns="" val="38783114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43608" y="488413"/>
            <a:ext cx="4392488" cy="634470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extBox 1"/>
          <p:cNvSpPr txBox="1"/>
          <p:nvPr/>
        </p:nvSpPr>
        <p:spPr>
          <a:xfrm>
            <a:off x="5545495" y="20327"/>
            <a:ext cx="3309664" cy="6463308"/>
          </a:xfrm>
          <a:prstGeom prst="rect">
            <a:avLst/>
          </a:prstGeom>
          <a:noFill/>
        </p:spPr>
        <p:txBody>
          <a:bodyPr wrap="square" rtlCol="0">
            <a:spAutoFit/>
          </a:bodyPr>
          <a:lstStyle/>
          <a:p>
            <a:pPr algn="ctr"/>
            <a:r>
              <a:rPr lang="en-GB" b="1" dirty="0" smtClean="0">
                <a:solidFill>
                  <a:srgbClr val="FF0000"/>
                </a:solidFill>
              </a:rPr>
              <a:t>Involving Service users and Students in research</a:t>
            </a:r>
          </a:p>
          <a:p>
            <a:pPr marL="285750" indent="-285750">
              <a:buFont typeface="Arial" panose="020B0604020202020204" pitchFamily="34" charset="0"/>
              <a:buChar char="•"/>
            </a:pPr>
            <a:r>
              <a:rPr lang="en-GB" dirty="0" smtClean="0"/>
              <a:t>Partnership with York People first</a:t>
            </a:r>
          </a:p>
          <a:p>
            <a:pPr marL="285750" indent="-285750">
              <a:buFont typeface="Arial" panose="020B0604020202020204" pitchFamily="34" charset="0"/>
              <a:buChar char="•"/>
            </a:pPr>
            <a:r>
              <a:rPr lang="en-GB" dirty="0" smtClean="0"/>
              <a:t>A </a:t>
            </a:r>
            <a:r>
              <a:rPr lang="en-GB" dirty="0"/>
              <a:t>chance for people with </a:t>
            </a:r>
            <a:r>
              <a:rPr lang="en-GB" dirty="0" smtClean="0"/>
              <a:t>Learning Disability (LD) </a:t>
            </a:r>
            <a:r>
              <a:rPr lang="en-GB" dirty="0"/>
              <a:t>to have their voices heard</a:t>
            </a:r>
          </a:p>
          <a:p>
            <a:pPr marL="285750" indent="-285750">
              <a:buFont typeface="Arial" panose="020B0604020202020204" pitchFamily="34" charset="0"/>
              <a:buChar char="•"/>
            </a:pPr>
            <a:r>
              <a:rPr lang="en-GB" dirty="0"/>
              <a:t>Development of research skills for people with LD and students</a:t>
            </a:r>
          </a:p>
          <a:p>
            <a:pPr marL="285750" indent="-285750">
              <a:buFont typeface="Arial" panose="020B0604020202020204" pitchFamily="34" charset="0"/>
              <a:buChar char="•"/>
            </a:pPr>
            <a:r>
              <a:rPr lang="en-GB" dirty="0"/>
              <a:t>Opportunity for students to develop relationships with &amp; learn from people with learning disabilities</a:t>
            </a:r>
          </a:p>
          <a:p>
            <a:endParaRPr lang="en-GB" dirty="0"/>
          </a:p>
          <a:p>
            <a:r>
              <a:rPr lang="en-GB" dirty="0" smtClean="0"/>
              <a:t>Cotterill </a:t>
            </a:r>
            <a:r>
              <a:rPr lang="en-GB" dirty="0"/>
              <a:t>D, </a:t>
            </a:r>
            <a:r>
              <a:rPr lang="en-GB" dirty="0" smtClean="0"/>
              <a:t> Wolverson C, </a:t>
            </a:r>
            <a:r>
              <a:rPr lang="en-GB" dirty="0"/>
              <a:t> Bell </a:t>
            </a:r>
            <a:r>
              <a:rPr lang="en-GB" dirty="0" smtClean="0"/>
              <a:t>A, </a:t>
            </a:r>
            <a:r>
              <a:rPr lang="en-GB" dirty="0"/>
              <a:t> Boothe </a:t>
            </a:r>
            <a:r>
              <a:rPr lang="en-GB" dirty="0" smtClean="0"/>
              <a:t>M, </a:t>
            </a:r>
            <a:r>
              <a:rPr lang="en-GB" dirty="0"/>
              <a:t> Thompson </a:t>
            </a:r>
            <a:r>
              <a:rPr lang="en-GB" dirty="0" smtClean="0"/>
              <a:t>R, </a:t>
            </a:r>
            <a:r>
              <a:rPr lang="en-GB" dirty="0"/>
              <a:t> Norat S, Oliver </a:t>
            </a:r>
            <a:r>
              <a:rPr lang="en-GB" dirty="0" smtClean="0"/>
              <a:t>R, </a:t>
            </a:r>
            <a:r>
              <a:rPr lang="en-GB" dirty="0"/>
              <a:t> Pennell  </a:t>
            </a:r>
            <a:r>
              <a:rPr lang="en-GB" dirty="0" smtClean="0"/>
              <a:t>O, </a:t>
            </a:r>
            <a:r>
              <a:rPr lang="en-GB" dirty="0"/>
              <a:t>Stephens </a:t>
            </a:r>
            <a:r>
              <a:rPr lang="en-GB" dirty="0" smtClean="0"/>
              <a:t>L, </a:t>
            </a:r>
            <a:r>
              <a:rPr lang="en-GB" dirty="0"/>
              <a:t>and Bradshaw A (2015) Shopping Experiences of People with Learning Disabilities. </a:t>
            </a:r>
            <a:r>
              <a:rPr lang="en-GB" i="1" dirty="0"/>
              <a:t>Learning Disability Practice </a:t>
            </a:r>
            <a:r>
              <a:rPr lang="en-GB" dirty="0"/>
              <a:t>(18) No p 16-21.  </a:t>
            </a:r>
          </a:p>
        </p:txBody>
      </p:sp>
    </p:spTree>
    <p:extLst>
      <p:ext uri="{BB962C8B-B14F-4D97-AF65-F5344CB8AC3E}">
        <p14:creationId xmlns:p14="http://schemas.microsoft.com/office/powerpoint/2010/main" xmlns="" val="301407415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2564904"/>
            <a:ext cx="7632848" cy="2088232"/>
          </a:xfrm>
        </p:spPr>
        <p:txBody>
          <a:bodyPr>
            <a:noAutofit/>
          </a:bodyPr>
          <a:lstStyle/>
          <a:p>
            <a:r>
              <a:rPr lang="en-GB" sz="3200" b="1" dirty="0">
                <a:latin typeface="+mn-lt"/>
              </a:rPr>
              <a:t>Face Validity and Clinical Utility </a:t>
            </a:r>
            <a:r>
              <a:rPr lang="en-GB" sz="3200" b="1" dirty="0" smtClean="0">
                <a:latin typeface="+mn-lt"/>
              </a:rPr>
              <a:t>of the Activity Card Sort -United Kingdom </a:t>
            </a:r>
            <a:br>
              <a:rPr lang="en-GB" sz="3200" b="1" dirty="0" smtClean="0">
                <a:latin typeface="+mn-lt"/>
              </a:rPr>
            </a:br>
            <a:r>
              <a:rPr lang="en-GB" sz="3200" b="1" dirty="0" smtClean="0">
                <a:latin typeface="+mn-lt"/>
                <a:cs typeface="Arial" pitchFamily="34" charset="0"/>
              </a:rPr>
              <a:t/>
            </a:r>
            <a:br>
              <a:rPr lang="en-GB" sz="3200" b="1" dirty="0" smtClean="0">
                <a:latin typeface="+mn-lt"/>
                <a:cs typeface="Arial" pitchFamily="34" charset="0"/>
              </a:rPr>
            </a:br>
            <a:r>
              <a:rPr lang="en-GB" sz="3200" b="1" dirty="0" smtClean="0">
                <a:solidFill>
                  <a:schemeClr val="accent3">
                    <a:lumMod val="75000"/>
                  </a:schemeClr>
                </a:solidFill>
                <a:latin typeface="+mn-lt"/>
                <a:cs typeface="Arial" pitchFamily="34" charset="0"/>
              </a:rPr>
              <a:t>a Student as Co-Researcher project</a:t>
            </a:r>
            <a:endParaRPr lang="en-GB" sz="3200" b="1" dirty="0">
              <a:solidFill>
                <a:schemeClr val="accent3">
                  <a:lumMod val="75000"/>
                </a:schemeClr>
              </a:solidFill>
              <a:latin typeface="+mn-lt"/>
            </a:endParaRPr>
          </a:p>
        </p:txBody>
      </p:sp>
      <p:sp>
        <p:nvSpPr>
          <p:cNvPr id="3" name="Subtitle 2"/>
          <p:cNvSpPr>
            <a:spLocks noGrp="1"/>
          </p:cNvSpPr>
          <p:nvPr>
            <p:ph type="subTitle" idx="1"/>
          </p:nvPr>
        </p:nvSpPr>
        <p:spPr>
          <a:xfrm>
            <a:off x="1907704" y="4941168"/>
            <a:ext cx="6624736" cy="1440160"/>
          </a:xfrm>
        </p:spPr>
        <p:txBody>
          <a:bodyPr>
            <a:normAutofit/>
          </a:bodyPr>
          <a:lstStyle/>
          <a:p>
            <a:r>
              <a:rPr lang="en-GB" sz="2000" b="1" dirty="0" smtClean="0">
                <a:solidFill>
                  <a:schemeClr val="tx2"/>
                </a:solidFill>
                <a:latin typeface="Arial" pitchFamily="34" charset="0"/>
                <a:cs typeface="Arial" pitchFamily="34" charset="0"/>
              </a:rPr>
              <a:t>Presented at the European Network of Occupational Therapists in Higher Education (ENOTHE) </a:t>
            </a:r>
          </a:p>
          <a:p>
            <a:r>
              <a:rPr lang="en-GB" sz="2000" b="1" dirty="0" smtClean="0">
                <a:solidFill>
                  <a:schemeClr val="tx2"/>
                </a:solidFill>
                <a:latin typeface="Arial" pitchFamily="34" charset="0"/>
                <a:cs typeface="Arial" pitchFamily="34" charset="0"/>
              </a:rPr>
              <a:t>Ruse, Bulgaria, October 2015</a:t>
            </a:r>
          </a:p>
        </p:txBody>
      </p:sp>
      <p:pic>
        <p:nvPicPr>
          <p:cNvPr id="1026" name="Picture 2" descr="S:\Health and Life Sciences\Research\Individual staff folders\Alison LF\ACS\10_07_11 - ACS Photography Session 2\014.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60032" y="188640"/>
            <a:ext cx="1755522" cy="2340696"/>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pic>
        <p:nvPicPr>
          <p:cNvPr id="7"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55576" y="408060"/>
            <a:ext cx="2732087" cy="1652588"/>
          </a:xfrm>
          <a:prstGeom prst="rect">
            <a:avLst/>
          </a:prstGeom>
          <a:noFill/>
          <a:ln w="28575">
            <a:solidFill>
              <a:schemeClr val="tx2"/>
            </a:solidFill>
            <a:miter lim="800000"/>
            <a:headEnd/>
            <a:tailEnd/>
          </a:ln>
          <a:extLst>
            <a:ext uri="{909E8E84-426E-40DD-AFC4-6F175D3DCCD1}">
              <a14:hiddenFill xmlns:a14="http://schemas.microsoft.com/office/drawing/2010/main" xmlns="">
                <a:solidFill>
                  <a:srgbClr val="FFFFFF"/>
                </a:solidFill>
              </a14:hiddenFill>
            </a:ext>
          </a:extLst>
        </p:spPr>
      </p:pic>
      <p:pic>
        <p:nvPicPr>
          <p:cNvPr id="8" name="Picture 2" descr="S:\Health and Life Sciences\Research\Individual staff folders\Alison LF\ACS\23_06_11 - ACS Photography Session 1\DSC_0183.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020272" y="188640"/>
            <a:ext cx="1566786" cy="2340696"/>
          </a:xfrm>
          <a:prstGeom prst="rect">
            <a:avLst/>
          </a:prstGeom>
          <a:noFill/>
          <a:ln w="19050">
            <a:solidFill>
              <a:schemeClr val="tx1"/>
            </a:solidFill>
          </a:ln>
          <a:extLst>
            <a:ext uri="{909E8E84-426E-40DD-AFC4-6F175D3DCCD1}">
              <a14:hiddenFill xmlns:a14="http://schemas.microsoft.com/office/drawing/2010/main" xmlns="">
                <a:solidFill>
                  <a:srgbClr val="FFFFFF"/>
                </a:solidFill>
              </a14:hiddenFill>
            </a:ext>
          </a:extLst>
        </p:spPr>
      </p:pic>
      <p:pic>
        <p:nvPicPr>
          <p:cNvPr id="6146" name="Picture 2" descr="S:\Health and Life Sciences\Research\Archive\Individual staff folders\Alison LF\conference presentations\Ruse 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07504" y="4725144"/>
            <a:ext cx="1512168" cy="20162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154233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5575f7bc-f4da-4bda-8759-a4970dfe3488@yorksj"/>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47664" y="332656"/>
            <a:ext cx="6981825" cy="6324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7" name="Picture 3" descr="\\docs\Personal\A.LaverFawcett\My Pictures\66943_BJOT.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18914" y="188640"/>
            <a:ext cx="1428750" cy="20097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543872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755576" y="980727"/>
            <a:ext cx="7772400" cy="3456384"/>
          </a:xfrm>
        </p:spPr>
        <p:txBody>
          <a:bodyPr>
            <a:normAutofit fontScale="90000"/>
          </a:bodyPr>
          <a:lstStyle/>
          <a:p>
            <a:pPr algn="ctr"/>
            <a:r>
              <a:rPr lang="en-GB" sz="4600" b="1" dirty="0" smtClean="0">
                <a:solidFill>
                  <a:srgbClr val="002060"/>
                </a:solidFill>
              </a:rPr>
              <a:t>Structured Observational Test of Function (SOTOF)</a:t>
            </a:r>
            <a:br>
              <a:rPr lang="en-GB" sz="4600" b="1" dirty="0" smtClean="0">
                <a:solidFill>
                  <a:srgbClr val="002060"/>
                </a:solidFill>
              </a:rPr>
            </a:br>
            <a:r>
              <a:rPr lang="en-GB" sz="2400" dirty="0"/>
              <a:t/>
            </a:r>
            <a:br>
              <a:rPr lang="en-GB" sz="2400" dirty="0"/>
            </a:br>
            <a:r>
              <a:rPr lang="en-GB" sz="2400" dirty="0" smtClean="0"/>
              <a:t>SOTOF was the out put </a:t>
            </a:r>
            <a:br>
              <a:rPr lang="en-GB" sz="2400" dirty="0" smtClean="0"/>
            </a:br>
            <a:r>
              <a:rPr lang="en-GB" sz="2400" dirty="0" smtClean="0"/>
              <a:t>from my PhD in 1995</a:t>
            </a:r>
            <a:br>
              <a:rPr lang="en-GB" sz="2400" dirty="0" smtClean="0"/>
            </a:br>
            <a:r>
              <a:rPr lang="en-GB" sz="2400" dirty="0" smtClean="0"/>
              <a:t/>
            </a:r>
            <a:br>
              <a:rPr lang="en-GB" sz="2400" dirty="0" smtClean="0"/>
            </a:br>
            <a:r>
              <a:rPr lang="en-GB" sz="2400" dirty="0" smtClean="0"/>
              <a:t>Recent SCoRe project outputs s</a:t>
            </a:r>
            <a:r>
              <a:rPr lang="en-GB" sz="2800" dirty="0" smtClean="0"/>
              <a:t>hared with </a:t>
            </a:r>
            <a:br>
              <a:rPr lang="en-GB" sz="2800" dirty="0" smtClean="0"/>
            </a:br>
            <a:r>
              <a:rPr lang="en-GB" sz="2800" dirty="0" smtClean="0"/>
              <a:t>Masters OT students at University of Leuven</a:t>
            </a:r>
            <a:r>
              <a:rPr lang="en-GB" sz="2800" dirty="0"/>
              <a:t>, </a:t>
            </a:r>
            <a:r>
              <a:rPr lang="en-GB" sz="2800" dirty="0" smtClean="0"/>
              <a:t>Belgium</a:t>
            </a:r>
            <a:br>
              <a:rPr lang="en-GB" sz="2800" dirty="0" smtClean="0"/>
            </a:br>
            <a:r>
              <a:rPr lang="en-GB" sz="2800" dirty="0" smtClean="0"/>
              <a:t>2</a:t>
            </a:r>
            <a:r>
              <a:rPr lang="en-GB" sz="2800" baseline="30000" dirty="0" smtClean="0"/>
              <a:t>nd</a:t>
            </a:r>
            <a:r>
              <a:rPr lang="en-GB" sz="2800" dirty="0" smtClean="0"/>
              <a:t> </a:t>
            </a:r>
            <a:r>
              <a:rPr lang="en-GB" sz="2800" dirty="0"/>
              <a:t>March </a:t>
            </a:r>
            <a:r>
              <a:rPr lang="en-GB" sz="2800" dirty="0" smtClean="0"/>
              <a:t>2016, Erasmus </a:t>
            </a:r>
            <a:r>
              <a:rPr lang="en-GB" sz="2800" dirty="0"/>
              <a:t>teaching exchange</a:t>
            </a:r>
            <a:r>
              <a:rPr lang="en-GB" sz="2700" dirty="0" smtClean="0">
                <a:solidFill>
                  <a:schemeClr val="tx1"/>
                </a:solidFill>
              </a:rPr>
              <a:t/>
            </a:r>
            <a:br>
              <a:rPr lang="en-GB" sz="2700" dirty="0" smtClean="0">
                <a:solidFill>
                  <a:schemeClr val="tx1"/>
                </a:solidFill>
              </a:rPr>
            </a:br>
            <a:endParaRPr lang="en-GB" sz="2700" dirty="0" smtClean="0"/>
          </a:p>
        </p:txBody>
      </p:sp>
      <p:sp>
        <p:nvSpPr>
          <p:cNvPr id="6147" name="Rectangle 3"/>
          <p:cNvSpPr>
            <a:spLocks noGrp="1" noChangeArrowheads="1"/>
          </p:cNvSpPr>
          <p:nvPr>
            <p:ph type="subTitle" idx="1"/>
          </p:nvPr>
        </p:nvSpPr>
        <p:spPr>
          <a:xfrm>
            <a:off x="493198" y="4437112"/>
            <a:ext cx="8476220" cy="2304256"/>
          </a:xfrm>
        </p:spPr>
        <p:txBody>
          <a:bodyPr>
            <a:normAutofit/>
          </a:bodyPr>
          <a:lstStyle/>
          <a:p>
            <a:r>
              <a:rPr lang="en-GB" sz="2200" dirty="0" smtClean="0">
                <a:solidFill>
                  <a:schemeClr val="tx1"/>
                </a:solidFill>
              </a:rPr>
              <a:t>Work improving the dynamic aspect of the SOTOF, which will be included in a 2</a:t>
            </a:r>
            <a:r>
              <a:rPr lang="en-GB" sz="2200" baseline="30000" dirty="0" smtClean="0">
                <a:solidFill>
                  <a:schemeClr val="tx1"/>
                </a:solidFill>
              </a:rPr>
              <a:t>nd</a:t>
            </a:r>
            <a:r>
              <a:rPr lang="en-GB" sz="2200" dirty="0" smtClean="0">
                <a:solidFill>
                  <a:schemeClr val="tx1"/>
                </a:solidFill>
              </a:rPr>
              <a:t> edition of SOTOF, has been undertaken as a SCoRe project by level 3 OT student, Eden Marrison. </a:t>
            </a:r>
          </a:p>
          <a:p>
            <a:endParaRPr lang="en-GB" sz="2600" dirty="0" smtClean="0">
              <a:solidFill>
                <a:schemeClr val="tx1"/>
              </a:solidFill>
            </a:endParaRPr>
          </a:p>
          <a:p>
            <a:endParaRPr lang="en-GB" dirty="0" smtClean="0"/>
          </a:p>
          <a:p>
            <a:endParaRPr lang="en-GB" i="1" dirty="0" smtClean="0"/>
          </a:p>
        </p:txBody>
      </p:sp>
      <p:pic>
        <p:nvPicPr>
          <p:cNvPr id="5" name="Picture 2" descr="C:\Users\Alison Fawcett\Pictures\img066.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21439277">
            <a:off x="360901" y="1078716"/>
            <a:ext cx="1149823" cy="1626204"/>
          </a:xfrm>
          <a:prstGeom prst="rect">
            <a:avLst/>
          </a:prstGeom>
          <a:noFill/>
          <a:ln w="9525">
            <a:solidFill>
              <a:schemeClr val="accent1">
                <a:lumMod val="50000"/>
              </a:schemeClr>
            </a:solidFill>
            <a:miter lim="800000"/>
            <a:headEnd/>
            <a:tailEnd/>
          </a:ln>
          <a:extLst>
            <a:ext uri="{909E8E84-426E-40DD-AFC4-6F175D3DCCD1}">
              <a14:hiddenFill xmlns:a14="http://schemas.microsoft.com/office/drawing/2010/main" xmlns="">
                <a:solidFill>
                  <a:srgbClr val="FFFFFF"/>
                </a:solidFill>
              </a14:hiddenFill>
            </a:ext>
          </a:extLst>
        </p:spPr>
      </p:pic>
      <p:pic>
        <p:nvPicPr>
          <p:cNvPr id="6" name="Picture 3" descr="C:\Users\Alison Fawcett\Pictures\img067.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35218">
            <a:off x="7657040" y="1094099"/>
            <a:ext cx="1271555" cy="1797476"/>
          </a:xfrm>
          <a:prstGeom prst="rect">
            <a:avLst/>
          </a:prstGeom>
          <a:noFill/>
          <a:ln w="9525">
            <a:solidFill>
              <a:schemeClr val="accent3">
                <a:lumMod val="50000"/>
              </a:schemeClr>
            </a:solidFill>
            <a:miter lim="800000"/>
            <a:headEnd/>
            <a:tailEnd/>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927345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7429026-35be-4bda-8cc4-ce4da97e1126@yorksj"/>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123728" y="93343"/>
            <a:ext cx="5544616" cy="44046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descr="\\docs\Personal\A.LaverFawcett\My Pictures\COTEC%20downsized.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9512" y="260648"/>
            <a:ext cx="1798118" cy="108012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1083180" y="4869160"/>
            <a:ext cx="8060820" cy="1200329"/>
          </a:xfrm>
          <a:prstGeom prst="rect">
            <a:avLst/>
          </a:prstGeom>
          <a:noFill/>
        </p:spPr>
        <p:txBody>
          <a:bodyPr wrap="square" rtlCol="0">
            <a:spAutoFit/>
          </a:bodyPr>
          <a:lstStyle/>
          <a:p>
            <a:r>
              <a:rPr lang="en-GB" dirty="0"/>
              <a:t>6 staff and several students </a:t>
            </a:r>
            <a:r>
              <a:rPr lang="en-GB" dirty="0" smtClean="0"/>
              <a:t>presented at </a:t>
            </a:r>
          </a:p>
          <a:p>
            <a:r>
              <a:rPr lang="en-GB" dirty="0" smtClean="0"/>
              <a:t>the </a:t>
            </a:r>
            <a:r>
              <a:rPr lang="en-GB" dirty="0"/>
              <a:t>Council for Occupational Therapists in European Countries (COTEC) and European Network of Occupational Therapists in Higher Education (ENOTHE) joint conference </a:t>
            </a:r>
            <a:r>
              <a:rPr lang="en-GB" dirty="0" smtClean="0"/>
              <a:t>in </a:t>
            </a:r>
            <a:r>
              <a:rPr lang="en-GB" dirty="0"/>
              <a:t>Galway in June </a:t>
            </a:r>
            <a:r>
              <a:rPr lang="en-GB" dirty="0" smtClean="0"/>
              <a:t>2016</a:t>
            </a:r>
            <a:endParaRPr lang="en-GB" dirty="0"/>
          </a:p>
        </p:txBody>
      </p:sp>
    </p:spTree>
    <p:extLst>
      <p:ext uri="{BB962C8B-B14F-4D97-AF65-F5344CB8AC3E}">
        <p14:creationId xmlns:p14="http://schemas.microsoft.com/office/powerpoint/2010/main" xmlns="" val="7074861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GB" sz="3200" dirty="0" smtClean="0"/>
              <a:t>COTEC / ENOTHE conference June 2016 </a:t>
            </a:r>
            <a:endParaRPr lang="en-GB" sz="3200" dirty="0"/>
          </a:p>
        </p:txBody>
      </p:sp>
      <p:sp>
        <p:nvSpPr>
          <p:cNvPr id="3" name="Content Placeholder 2"/>
          <p:cNvSpPr>
            <a:spLocks noGrp="1"/>
          </p:cNvSpPr>
          <p:nvPr>
            <p:ph idx="1"/>
          </p:nvPr>
        </p:nvSpPr>
        <p:spPr/>
        <p:txBody>
          <a:bodyPr>
            <a:normAutofit fontScale="85000" lnSpcReduction="10000"/>
          </a:bodyPr>
          <a:lstStyle/>
          <a:p>
            <a:r>
              <a:rPr lang="en-GB" dirty="0"/>
              <a:t>'</a:t>
            </a:r>
            <a:r>
              <a:rPr lang="en-GB" b="1" dirty="0"/>
              <a:t>Interventions offered by occupational therapists in secure environments in the United Kingdom and Ireland?</a:t>
            </a:r>
            <a:r>
              <a:rPr lang="en-GB" dirty="0"/>
              <a:t>' </a:t>
            </a:r>
            <a:r>
              <a:rPr lang="en-GB" dirty="0" smtClean="0"/>
              <a:t>(poster presentation) Rosie </a:t>
            </a:r>
            <a:r>
              <a:rPr lang="en-GB" dirty="0"/>
              <a:t>Davis, Lisa MacDonald, Jo Scull, Rebecca Washington, and Jane Cronin-Davis</a:t>
            </a:r>
          </a:p>
          <a:p>
            <a:pPr marL="82296" indent="0">
              <a:buNone/>
            </a:pPr>
            <a:endParaRPr lang="en-GB" dirty="0"/>
          </a:p>
          <a:p>
            <a:r>
              <a:rPr lang="en-GB" dirty="0"/>
              <a:t>'</a:t>
            </a:r>
            <a:r>
              <a:rPr lang="en-GB" b="1" dirty="0"/>
              <a:t>An exploration of the university experiences’ of occupational therapy and physiotherapy students with a disability on a professional health programme</a:t>
            </a:r>
            <a:r>
              <a:rPr lang="en-GB" dirty="0"/>
              <a:t>' </a:t>
            </a:r>
            <a:r>
              <a:rPr lang="en-GB" dirty="0" smtClean="0"/>
              <a:t>(poster presentation) Elise </a:t>
            </a:r>
            <a:r>
              <a:rPr lang="en-GB" dirty="0"/>
              <a:t>Blackburn, Annabelle Downes, Jay Sherwood and Jane Cronin-Davis</a:t>
            </a:r>
          </a:p>
          <a:p>
            <a:endParaRPr lang="en-GB" dirty="0"/>
          </a:p>
        </p:txBody>
      </p:sp>
      <p:pic>
        <p:nvPicPr>
          <p:cNvPr id="2050" name="Picture 2" descr="\\docs\Personal\A.LaverFawcett\My Pictures\COTEC%20downsized.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253807"/>
            <a:ext cx="1798118" cy="10801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185400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Students and staff disseminating research together</a:t>
            </a:r>
            <a:endParaRPr lang="en-GB" dirty="0"/>
          </a:p>
        </p:txBody>
      </p:sp>
      <p:sp>
        <p:nvSpPr>
          <p:cNvPr id="3" name="Content Placeholder 2"/>
          <p:cNvSpPr>
            <a:spLocks noGrp="1"/>
          </p:cNvSpPr>
          <p:nvPr>
            <p:ph idx="1"/>
          </p:nvPr>
        </p:nvSpPr>
        <p:spPr/>
        <p:txBody>
          <a:bodyPr/>
          <a:lstStyle/>
          <a:p>
            <a:r>
              <a:rPr lang="en-GB" dirty="0"/>
              <a:t>Example Outputs with students have included presentations at national and international conferences and publication in a peer reviewed professional journal with an impact factor</a:t>
            </a:r>
          </a:p>
        </p:txBody>
      </p:sp>
      <p:sp>
        <p:nvSpPr>
          <p:cNvPr id="4" name="Rectangular Callout 3"/>
          <p:cNvSpPr/>
          <p:nvPr/>
        </p:nvSpPr>
        <p:spPr>
          <a:xfrm>
            <a:off x="1043608" y="4005064"/>
            <a:ext cx="7272808" cy="2376264"/>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t>Students are highly motivated by the publication of their research. They raise their attainment when they know that their work is not just for assessment by one or two university tutors but will be seen by a broader range of people, and that it links to authentic exposure (Spronken-Smith et al, </a:t>
            </a:r>
            <a:r>
              <a:rPr lang="en-GB" sz="2000" dirty="0" smtClean="0"/>
              <a:t>2013)</a:t>
            </a:r>
            <a:r>
              <a:rPr lang="en-GB" sz="2000" dirty="0"/>
              <a:t> </a:t>
            </a:r>
          </a:p>
        </p:txBody>
      </p:sp>
    </p:spTree>
    <p:extLst>
      <p:ext uri="{BB962C8B-B14F-4D97-AF65-F5344CB8AC3E}">
        <p14:creationId xmlns:p14="http://schemas.microsoft.com/office/powerpoint/2010/main" xmlns="" val="4738359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My Experience at McMaster University, Canada 1994-97</a:t>
            </a:r>
            <a:endParaRPr lang="en-GB" sz="3200" dirty="0"/>
          </a:p>
        </p:txBody>
      </p:sp>
      <p:sp>
        <p:nvSpPr>
          <p:cNvPr id="3" name="Content Placeholder 2"/>
          <p:cNvSpPr>
            <a:spLocks noGrp="1"/>
          </p:cNvSpPr>
          <p:nvPr>
            <p:ph idx="1"/>
          </p:nvPr>
        </p:nvSpPr>
        <p:spPr/>
        <p:txBody>
          <a:bodyPr>
            <a:normAutofit/>
          </a:bodyPr>
          <a:lstStyle/>
          <a:p>
            <a:pPr marL="82296" indent="0">
              <a:lnSpc>
                <a:spcPct val="120000"/>
              </a:lnSpc>
              <a:buNone/>
            </a:pPr>
            <a:endParaRPr lang="en-GB" dirty="0"/>
          </a:p>
          <a:p>
            <a:pPr marL="82296" indent="0">
              <a:buNone/>
            </a:pPr>
            <a:r>
              <a:rPr lang="en-GB" dirty="0"/>
              <a:t> </a:t>
            </a:r>
          </a:p>
        </p:txBody>
      </p:sp>
      <p:pic>
        <p:nvPicPr>
          <p:cNvPr id="5" name="Picture 3" descr="C:\Users\a.laverfawcett\AppData\Local\Microsoft\Windows\Temporary Internet Files\Content.Outlook\RUBADDAX\Document Scan (3).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11760" y="1628800"/>
            <a:ext cx="5616624" cy="3745473"/>
          </a:xfrm>
          <a:prstGeom prst="rect">
            <a:avLst/>
          </a:prstGeom>
          <a:noFill/>
          <a:extLst>
            <a:ext uri="{909E8E84-426E-40DD-AFC4-6F175D3DCCD1}">
              <a14:hiddenFill xmlns:a14="http://schemas.microsoft.com/office/drawing/2010/main" xmlns="">
                <a:solidFill>
                  <a:srgbClr val="FFFFFF"/>
                </a:solidFill>
              </a14:hiddenFill>
            </a:ext>
          </a:extLst>
        </p:spPr>
      </p:pic>
      <p:sp>
        <p:nvSpPr>
          <p:cNvPr id="6" name="Oval Callout 5"/>
          <p:cNvSpPr/>
          <p:nvPr/>
        </p:nvSpPr>
        <p:spPr>
          <a:xfrm>
            <a:off x="251520" y="2104076"/>
            <a:ext cx="2077888" cy="3384376"/>
          </a:xfrm>
          <a:prstGeom prst="wedgeEllipseCallout">
            <a:avLst>
              <a:gd name="adj1" fmla="val 40435"/>
              <a:gd name="adj2" fmla="val 1203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Example conference outputs with students included posters and papers at national and international conferences</a:t>
            </a:r>
            <a:endParaRPr lang="en-GB" dirty="0"/>
          </a:p>
        </p:txBody>
      </p:sp>
      <p:sp>
        <p:nvSpPr>
          <p:cNvPr id="7" name="Flowchart: Process 6"/>
          <p:cNvSpPr/>
          <p:nvPr/>
        </p:nvSpPr>
        <p:spPr>
          <a:xfrm>
            <a:off x="3707904" y="5013176"/>
            <a:ext cx="5040560" cy="151216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Students wrote a research report and produced a poster. We had a conference attended by students, staff and invited occupational therapy clinicians.</a:t>
            </a:r>
          </a:p>
          <a:p>
            <a:pPr algn="ctr"/>
            <a:r>
              <a:rPr lang="en-GB" dirty="0" smtClean="0"/>
              <a:t>Encouraged students to submit abstracts to local and national conferences. </a:t>
            </a:r>
            <a:endParaRPr lang="en-GB" dirty="0"/>
          </a:p>
        </p:txBody>
      </p:sp>
    </p:spTree>
    <p:extLst>
      <p:ext uri="{BB962C8B-B14F-4D97-AF65-F5344CB8AC3E}">
        <p14:creationId xmlns:p14="http://schemas.microsoft.com/office/powerpoint/2010/main" xmlns="" val="1130099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Dissemination</a:t>
            </a:r>
            <a:endParaRPr lang="en-GB" dirty="0"/>
          </a:p>
        </p:txBody>
      </p:sp>
      <p:pic>
        <p:nvPicPr>
          <p:cNvPr id="4" name="Picture 5" descr="\\docs\Personal\A.LaverFawcett\My Pictures\lorna poster.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4355976" y="1556792"/>
            <a:ext cx="3779738" cy="5039651"/>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docs\Personal\A.LaverFawcett\My Pictures\COTEC%20downsized.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83068" y="2132856"/>
            <a:ext cx="3356487" cy="20162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677770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5762" y="125760"/>
            <a:ext cx="7166370" cy="1143000"/>
          </a:xfrm>
        </p:spPr>
        <p:txBody>
          <a:bodyPr>
            <a:normAutofit/>
          </a:bodyPr>
          <a:lstStyle/>
          <a:p>
            <a:r>
              <a:rPr lang="en-GB" sz="3200" dirty="0" smtClean="0"/>
              <a:t>Future dissemination examples: COTEC </a:t>
            </a:r>
            <a:r>
              <a:rPr lang="en-GB" sz="3200" dirty="0"/>
              <a:t>/ ENOTHE conference June 2016 </a:t>
            </a:r>
          </a:p>
        </p:txBody>
      </p:sp>
      <p:sp>
        <p:nvSpPr>
          <p:cNvPr id="3" name="Content Placeholder 2"/>
          <p:cNvSpPr>
            <a:spLocks noGrp="1"/>
          </p:cNvSpPr>
          <p:nvPr>
            <p:ph idx="1"/>
          </p:nvPr>
        </p:nvSpPr>
        <p:spPr>
          <a:xfrm>
            <a:off x="2051720" y="1400708"/>
            <a:ext cx="6956058" cy="4800600"/>
          </a:xfrm>
        </p:spPr>
        <p:txBody>
          <a:bodyPr>
            <a:normAutofit fontScale="70000" lnSpcReduction="20000"/>
          </a:bodyPr>
          <a:lstStyle/>
          <a:p>
            <a:r>
              <a:rPr lang="en-GB" b="1" dirty="0"/>
              <a:t>Contributing to the improvement of the dynamic aspect of the Structured Observational Test of Function (SOTOF</a:t>
            </a:r>
            <a:r>
              <a:rPr lang="en-GB" b="1" dirty="0" smtClean="0"/>
              <a:t>)</a:t>
            </a:r>
            <a:r>
              <a:rPr lang="en-GB" dirty="0" smtClean="0"/>
              <a:t> (oral presentation) Eden Marrison, </a:t>
            </a:r>
            <a:r>
              <a:rPr lang="en-GB" dirty="0"/>
              <a:t>Alison </a:t>
            </a:r>
            <a:r>
              <a:rPr lang="en-GB" dirty="0" smtClean="0"/>
              <a:t>Laver-Fawcett</a:t>
            </a:r>
            <a:endParaRPr lang="en-GB" dirty="0"/>
          </a:p>
          <a:p>
            <a:endParaRPr lang="en-GB" b="1" dirty="0" smtClean="0"/>
          </a:p>
          <a:p>
            <a:r>
              <a:rPr lang="en-GB" b="1" dirty="0" smtClean="0"/>
              <a:t>The Evaluation of the reliability of the Activity card Sort – United </a:t>
            </a:r>
            <a:r>
              <a:rPr lang="en-GB" dirty="0" smtClean="0"/>
              <a:t>(</a:t>
            </a:r>
            <a:r>
              <a:rPr lang="en-GB" dirty="0"/>
              <a:t>poster </a:t>
            </a:r>
            <a:r>
              <a:rPr lang="en-GB" dirty="0" smtClean="0"/>
              <a:t>presentation).Dritero Kastrati, </a:t>
            </a:r>
            <a:r>
              <a:rPr lang="en-GB" dirty="0"/>
              <a:t>Christine </a:t>
            </a:r>
            <a:r>
              <a:rPr lang="en-GB" dirty="0" smtClean="0"/>
              <a:t>Muller, </a:t>
            </a:r>
            <a:r>
              <a:rPr lang="en-GB" dirty="0"/>
              <a:t>Philippa </a:t>
            </a:r>
            <a:r>
              <a:rPr lang="en-GB" dirty="0" smtClean="0"/>
              <a:t>Price, </a:t>
            </a:r>
            <a:r>
              <a:rPr lang="en-GB" dirty="0"/>
              <a:t>Lorna </a:t>
            </a:r>
            <a:r>
              <a:rPr lang="en-GB" dirty="0" smtClean="0"/>
              <a:t>Rand, </a:t>
            </a:r>
            <a:r>
              <a:rPr lang="en-GB" dirty="0"/>
              <a:t>Sophie </a:t>
            </a:r>
            <a:r>
              <a:rPr lang="en-GB" dirty="0" smtClean="0"/>
              <a:t>Storr, </a:t>
            </a:r>
            <a:r>
              <a:rPr lang="en-GB" dirty="0"/>
              <a:t>Maria </a:t>
            </a:r>
            <a:r>
              <a:rPr lang="en-GB" dirty="0" smtClean="0"/>
              <a:t>Pickard </a:t>
            </a:r>
            <a:r>
              <a:rPr lang="en-GB" dirty="0"/>
              <a:t>and Alison </a:t>
            </a:r>
            <a:r>
              <a:rPr lang="en-GB" dirty="0" smtClean="0"/>
              <a:t>Laver-Fawcett</a:t>
            </a:r>
            <a:endParaRPr lang="en-GB" dirty="0"/>
          </a:p>
          <a:p>
            <a:endParaRPr lang="en-GB" dirty="0" smtClean="0"/>
          </a:p>
          <a:p>
            <a:r>
              <a:rPr lang="en-GB" b="1" dirty="0" smtClean="0"/>
              <a:t>A </a:t>
            </a:r>
            <a:r>
              <a:rPr lang="en-GB" b="1" dirty="0"/>
              <a:t>Critical Review of the Evidence Base for Occupational Therapy Mental Health Practice for Children and </a:t>
            </a:r>
            <a:r>
              <a:rPr lang="en-GB" b="1" dirty="0" smtClean="0"/>
              <a:t>Adolescents. </a:t>
            </a:r>
            <a:r>
              <a:rPr lang="en-GB" dirty="0"/>
              <a:t>(poster presentation</a:t>
            </a:r>
            <a:r>
              <a:rPr lang="en-GB" dirty="0" smtClean="0"/>
              <a:t>) </a:t>
            </a:r>
            <a:r>
              <a:rPr lang="en-US" dirty="0" smtClean="0"/>
              <a:t>Sharon Cheek, </a:t>
            </a:r>
            <a:r>
              <a:rPr lang="en-US" dirty="0"/>
              <a:t>Katie </a:t>
            </a:r>
            <a:r>
              <a:rPr lang="en-US" dirty="0" smtClean="0"/>
              <a:t>Grainge, </a:t>
            </a:r>
            <a:r>
              <a:rPr lang="en-US" dirty="0"/>
              <a:t>Laura </a:t>
            </a:r>
            <a:r>
              <a:rPr lang="en-US" dirty="0" smtClean="0"/>
              <a:t>Kirk </a:t>
            </a:r>
            <a:r>
              <a:rPr lang="en-US" dirty="0"/>
              <a:t>Alison </a:t>
            </a:r>
            <a:r>
              <a:rPr lang="en-US" dirty="0" smtClean="0"/>
              <a:t>Laver-Fawcett, </a:t>
            </a:r>
            <a:r>
              <a:rPr lang="en-US" dirty="0"/>
              <a:t>Karen </a:t>
            </a:r>
            <a:r>
              <a:rPr lang="en-US" dirty="0" smtClean="0"/>
              <a:t>Wilson.</a:t>
            </a:r>
            <a:endParaRPr lang="en-GB" dirty="0"/>
          </a:p>
          <a:p>
            <a:endParaRPr lang="en-GB" dirty="0"/>
          </a:p>
        </p:txBody>
      </p:sp>
      <p:pic>
        <p:nvPicPr>
          <p:cNvPr id="5" name="Picture 2" descr="\\docs\Personal\A.LaverFawcett\My Pictures\COTEC%20downsized.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4380" y="0"/>
            <a:ext cx="1798118" cy="108012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Oval Callout 5"/>
          <p:cNvSpPr/>
          <p:nvPr/>
        </p:nvSpPr>
        <p:spPr>
          <a:xfrm>
            <a:off x="0" y="1268760"/>
            <a:ext cx="2195736" cy="5400600"/>
          </a:xfrm>
          <a:prstGeom prst="wedgeEllipseCallout">
            <a:avLst>
              <a:gd name="adj1" fmla="val 60911"/>
              <a:gd name="adj2" fmla="val 19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“I </a:t>
            </a:r>
            <a:r>
              <a:rPr lang="en-GB" sz="1600" dirty="0"/>
              <a:t>was very excited and proud of our research group when our abstract was accepted for the conference. It felt all the hard work was worth it and it helped me to acknowledge that we had created a good quality piece of work which people would like to hear about</a:t>
            </a:r>
            <a:r>
              <a:rPr lang="en-GB" sz="1600" dirty="0" smtClean="0"/>
              <a:t>.”</a:t>
            </a:r>
            <a:endParaRPr lang="en-GB" sz="1600" dirty="0"/>
          </a:p>
        </p:txBody>
      </p:sp>
    </p:spTree>
    <p:extLst>
      <p:ext uri="{BB962C8B-B14F-4D97-AF65-F5344CB8AC3E}">
        <p14:creationId xmlns:p14="http://schemas.microsoft.com/office/powerpoint/2010/main" xmlns="" val="290815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0912" y="116632"/>
            <a:ext cx="7498080" cy="1143000"/>
          </a:xfrm>
        </p:spPr>
        <p:txBody>
          <a:bodyPr>
            <a:normAutofit/>
          </a:bodyPr>
          <a:lstStyle/>
          <a:p>
            <a:r>
              <a:rPr lang="en-GB" sz="2400" dirty="0" smtClean="0"/>
              <a:t>COTEC-ENOTHE </a:t>
            </a:r>
            <a:r>
              <a:rPr lang="en-GB" sz="2400" dirty="0"/>
              <a:t>Congress, June </a:t>
            </a:r>
            <a:r>
              <a:rPr lang="en-GB" sz="2400" dirty="0" smtClean="0"/>
              <a:t>15-19 </a:t>
            </a:r>
            <a:r>
              <a:rPr lang="en-GB" sz="2400" dirty="0"/>
              <a:t>2016</a:t>
            </a:r>
          </a:p>
        </p:txBody>
      </p:sp>
      <p:sp>
        <p:nvSpPr>
          <p:cNvPr id="3" name="Content Placeholder 2"/>
          <p:cNvSpPr>
            <a:spLocks noGrp="1"/>
          </p:cNvSpPr>
          <p:nvPr>
            <p:ph idx="1"/>
          </p:nvPr>
        </p:nvSpPr>
        <p:spPr/>
        <p:txBody>
          <a:bodyPr/>
          <a:lstStyle/>
          <a:p>
            <a:endParaRPr lang="en-GB" dirty="0"/>
          </a:p>
        </p:txBody>
      </p:sp>
      <p:pic>
        <p:nvPicPr>
          <p:cNvPr id="3074" name="Picture 2" descr="http://tse3.mm.bing.net/th?id=OIP.Mf57c676efac7d9562fe3ac9f4a78956fo0&amp;pid=15.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843563" y="116632"/>
            <a:ext cx="1124770" cy="127332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Oval Callout 3"/>
          <p:cNvSpPr/>
          <p:nvPr/>
        </p:nvSpPr>
        <p:spPr>
          <a:xfrm>
            <a:off x="1043609" y="908720"/>
            <a:ext cx="7992888" cy="3456384"/>
          </a:xfrm>
          <a:prstGeom prst="wedgeEllipseCallout">
            <a:avLst>
              <a:gd name="adj1" fmla="val -41935"/>
              <a:gd name="adj2" fmla="val 42973"/>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t>
            </a:r>
            <a:r>
              <a:rPr lang="en-GB" dirty="0" smtClean="0">
                <a:solidFill>
                  <a:srgbClr val="002060"/>
                </a:solidFill>
              </a:rPr>
              <a:t>I </a:t>
            </a:r>
            <a:r>
              <a:rPr lang="en-GB" dirty="0">
                <a:solidFill>
                  <a:srgbClr val="002060"/>
                </a:solidFill>
              </a:rPr>
              <a:t>am very excited about having our abstract accepted for the COTEC/ENOTHE conference in June. It's made me feel very proud of my group and it makes all of that work (and stress!) feel worthwhile. I am looking forward to presenting and its made me more confident in my abilities as a qualified practitioner. I feel that it will help when applying for jobs because employers will recognise my ability to dedicate myself to a project and ability to produce a high-standard piece of work</a:t>
            </a:r>
            <a:r>
              <a:rPr lang="en-GB" dirty="0" smtClean="0">
                <a:solidFill>
                  <a:srgbClr val="002060"/>
                </a:solidFill>
              </a:rPr>
              <a:t>.”</a:t>
            </a:r>
            <a:endParaRPr lang="en-GB" dirty="0">
              <a:solidFill>
                <a:srgbClr val="002060"/>
              </a:solidFill>
            </a:endParaRPr>
          </a:p>
        </p:txBody>
      </p:sp>
      <p:sp>
        <p:nvSpPr>
          <p:cNvPr id="5" name="Oval Callout 4"/>
          <p:cNvSpPr/>
          <p:nvPr/>
        </p:nvSpPr>
        <p:spPr>
          <a:xfrm>
            <a:off x="107503" y="4509120"/>
            <a:ext cx="8860829" cy="2348880"/>
          </a:xfrm>
          <a:prstGeom prst="wedgeEllipseCallout">
            <a:avLst>
              <a:gd name="adj1" fmla="val 23771"/>
              <a:gd name="adj2" fmla="val -52840"/>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t>“</a:t>
            </a:r>
            <a:r>
              <a:rPr lang="en-GB" dirty="0" smtClean="0">
                <a:solidFill>
                  <a:srgbClr val="002060"/>
                </a:solidFill>
              </a:rPr>
              <a:t>I </a:t>
            </a:r>
            <a:r>
              <a:rPr lang="en-GB" dirty="0">
                <a:solidFill>
                  <a:srgbClr val="002060"/>
                </a:solidFill>
              </a:rPr>
              <a:t>feel really excited about being accepted to a conference. I feel really proud of achieving something like this before I have graduated and a great start for my career. Great opportunity for CPD as </a:t>
            </a:r>
            <a:r>
              <a:rPr lang="en-GB" dirty="0" smtClean="0">
                <a:solidFill>
                  <a:srgbClr val="002060"/>
                </a:solidFill>
              </a:rPr>
              <a:t>well…</a:t>
            </a:r>
            <a:r>
              <a:rPr lang="en-GB" dirty="0">
                <a:solidFill>
                  <a:srgbClr val="002060"/>
                </a:solidFill>
              </a:rPr>
              <a:t>I also think it has boosted my confidence and actually doing the conference will boost it further and give me great experience. </a:t>
            </a:r>
            <a:r>
              <a:rPr lang="en-GB" dirty="0" smtClean="0">
                <a:solidFill>
                  <a:srgbClr val="002060"/>
                </a:solidFill>
              </a:rPr>
              <a:t>”</a:t>
            </a:r>
            <a:endParaRPr lang="en-GB" dirty="0">
              <a:solidFill>
                <a:srgbClr val="002060"/>
              </a:solidFill>
            </a:endParaRPr>
          </a:p>
        </p:txBody>
      </p:sp>
      <p:pic>
        <p:nvPicPr>
          <p:cNvPr id="7" name="Picture 2" descr="\\docs\Personal\A.LaverFawcett\My Pictures\COTEC%20downsized.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9512" y="1124744"/>
            <a:ext cx="1798118" cy="10801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99415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4624"/>
            <a:ext cx="4392488" cy="1224136"/>
          </a:xfrm>
        </p:spPr>
        <p:txBody>
          <a:bodyPr>
            <a:noAutofit/>
          </a:bodyPr>
          <a:lstStyle/>
          <a:p>
            <a:r>
              <a:rPr lang="en-GB" sz="2400" dirty="0" smtClean="0"/>
              <a:t>Feedback from students: disseminating their work at a conference</a:t>
            </a:r>
            <a:endParaRPr lang="en-GB" sz="2400" dirty="0"/>
          </a:p>
        </p:txBody>
      </p:sp>
      <p:sp>
        <p:nvSpPr>
          <p:cNvPr id="3" name="Content Placeholder 2"/>
          <p:cNvSpPr>
            <a:spLocks noGrp="1"/>
          </p:cNvSpPr>
          <p:nvPr>
            <p:ph idx="1"/>
          </p:nvPr>
        </p:nvSpPr>
        <p:spPr>
          <a:xfrm>
            <a:off x="467544" y="5589240"/>
            <a:ext cx="8496944" cy="1152128"/>
          </a:xfrm>
        </p:spPr>
        <p:txBody>
          <a:bodyPr>
            <a:normAutofit/>
          </a:bodyPr>
          <a:lstStyle/>
          <a:p>
            <a:pPr marL="82296" indent="0">
              <a:lnSpc>
                <a:spcPct val="120000"/>
              </a:lnSpc>
              <a:buNone/>
            </a:pPr>
            <a:endParaRPr lang="en-GB" sz="2000" dirty="0"/>
          </a:p>
        </p:txBody>
      </p:sp>
      <p:sp>
        <p:nvSpPr>
          <p:cNvPr id="5" name="Oval Callout 4"/>
          <p:cNvSpPr/>
          <p:nvPr/>
        </p:nvSpPr>
        <p:spPr>
          <a:xfrm>
            <a:off x="4845260" y="692696"/>
            <a:ext cx="4298740" cy="4680520"/>
          </a:xfrm>
          <a:prstGeom prst="wedgeEllipseCallout">
            <a:avLst>
              <a:gd name="adj1" fmla="val -43147"/>
              <a:gd name="adj2" fmla="val 45866"/>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rPr>
              <a:t>“Our </a:t>
            </a:r>
            <a:r>
              <a:rPr lang="en-GB" dirty="0">
                <a:solidFill>
                  <a:srgbClr val="002060"/>
                </a:solidFill>
              </a:rPr>
              <a:t>abstract being accepted to the COTEC/ENOTHE conference has been fantastic and exciting news! I feel that this is a great opportunity for us when applying for future posts and for me personally in my application for a PhD in </a:t>
            </a:r>
            <a:r>
              <a:rPr lang="en-GB" dirty="0" smtClean="0">
                <a:solidFill>
                  <a:srgbClr val="002060"/>
                </a:solidFill>
              </a:rPr>
              <a:t>OT” </a:t>
            </a:r>
          </a:p>
        </p:txBody>
      </p:sp>
      <p:sp>
        <p:nvSpPr>
          <p:cNvPr id="6" name="Oval Callout 5"/>
          <p:cNvSpPr/>
          <p:nvPr/>
        </p:nvSpPr>
        <p:spPr>
          <a:xfrm>
            <a:off x="107504" y="1124744"/>
            <a:ext cx="5184576" cy="4968552"/>
          </a:xfrm>
          <a:prstGeom prst="wedgeEllipseCallout">
            <a:avLst>
              <a:gd name="adj1" fmla="val 61199"/>
              <a:gd name="adj2" fmla="val 20926"/>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t>“</a:t>
            </a:r>
            <a:r>
              <a:rPr lang="en-GB" dirty="0" smtClean="0">
                <a:solidFill>
                  <a:srgbClr val="002060"/>
                </a:solidFill>
              </a:rPr>
              <a:t>It </a:t>
            </a:r>
            <a:r>
              <a:rPr lang="en-GB" dirty="0">
                <a:solidFill>
                  <a:srgbClr val="002060"/>
                </a:solidFill>
              </a:rPr>
              <a:t>does feel amazing to have our abstract accepted for such a great conference and to have the opportunity to present. It encourages me to continue looking at ways to contribute to the evidence base once I have started work as a practitioner. I think being able to talk about the conference when applying for posts will be a definite boost including all the other links into research this module has given me</a:t>
            </a:r>
            <a:r>
              <a:rPr lang="en-GB" dirty="0" smtClean="0">
                <a:solidFill>
                  <a:srgbClr val="002060"/>
                </a:solidFill>
              </a:rPr>
              <a:t>.”</a:t>
            </a:r>
            <a:endParaRPr lang="en-GB" dirty="0">
              <a:solidFill>
                <a:srgbClr val="002060"/>
              </a:solidFill>
            </a:endParaRPr>
          </a:p>
        </p:txBody>
      </p:sp>
    </p:spTree>
    <p:extLst>
      <p:ext uri="{BB962C8B-B14F-4D97-AF65-F5344CB8AC3E}">
        <p14:creationId xmlns:p14="http://schemas.microsoft.com/office/powerpoint/2010/main" xmlns="" val="3043849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87624" y="404664"/>
            <a:ext cx="7416824" cy="648072"/>
          </a:xfrm>
        </p:spPr>
        <p:txBody>
          <a:bodyPr>
            <a:normAutofit/>
          </a:bodyPr>
          <a:lstStyle/>
          <a:p>
            <a:r>
              <a:rPr lang="en-GB" sz="2800" dirty="0" smtClean="0"/>
              <a:t>Benefits of SCoRe projects</a:t>
            </a:r>
            <a:endParaRPr lang="en-GB" sz="2800" dirty="0"/>
          </a:p>
        </p:txBody>
      </p:sp>
      <p:sp>
        <p:nvSpPr>
          <p:cNvPr id="5" name="Content Placeholder 4"/>
          <p:cNvSpPr>
            <a:spLocks noGrp="1"/>
          </p:cNvSpPr>
          <p:nvPr>
            <p:ph sz="half" idx="1"/>
          </p:nvPr>
        </p:nvSpPr>
        <p:spPr>
          <a:xfrm>
            <a:off x="1043608" y="1052736"/>
            <a:ext cx="4176464" cy="5805264"/>
          </a:xfrm>
        </p:spPr>
        <p:txBody>
          <a:bodyPr>
            <a:normAutofit fontScale="92500" lnSpcReduction="20000"/>
          </a:bodyPr>
          <a:lstStyle/>
          <a:p>
            <a:pPr marL="82296" indent="0">
              <a:buNone/>
            </a:pPr>
            <a:r>
              <a:rPr lang="en-GB" sz="2600" b="1" dirty="0" smtClean="0"/>
              <a:t>For Students…</a:t>
            </a:r>
          </a:p>
          <a:p>
            <a:pPr marL="82296" indent="0">
              <a:buNone/>
            </a:pPr>
            <a:endParaRPr lang="en-GB" sz="2600" b="1" dirty="0" smtClean="0"/>
          </a:p>
          <a:p>
            <a:r>
              <a:rPr lang="en-GB" sz="2600" dirty="0" smtClean="0"/>
              <a:t>Enhanced </a:t>
            </a:r>
            <a:r>
              <a:rPr lang="en-GB" sz="2600" dirty="0"/>
              <a:t>learning </a:t>
            </a:r>
            <a:r>
              <a:rPr lang="en-GB" sz="2600" dirty="0" smtClean="0"/>
              <a:t>experience</a:t>
            </a:r>
          </a:p>
          <a:p>
            <a:r>
              <a:rPr lang="en-GB" sz="2600" dirty="0" smtClean="0"/>
              <a:t>‘</a:t>
            </a:r>
            <a:r>
              <a:rPr lang="en-GB" sz="2600" dirty="0"/>
              <a:t>Real world</a:t>
            </a:r>
            <a:r>
              <a:rPr lang="en-GB" sz="2600" dirty="0" smtClean="0"/>
              <a:t>’ professionally relevant project </a:t>
            </a:r>
          </a:p>
          <a:p>
            <a:r>
              <a:rPr lang="en-GB" sz="2600" dirty="0" smtClean="0"/>
              <a:t>Transferable skills</a:t>
            </a:r>
          </a:p>
          <a:p>
            <a:r>
              <a:rPr lang="en-GB" sz="2600" dirty="0"/>
              <a:t>Employability</a:t>
            </a:r>
          </a:p>
          <a:p>
            <a:r>
              <a:rPr lang="en-GB" sz="2600" dirty="0" smtClean="0"/>
              <a:t>Possibility for an output and dissemination beyond the assignment </a:t>
            </a:r>
          </a:p>
          <a:p>
            <a:r>
              <a:rPr lang="en-GB" sz="2600" dirty="0" smtClean="0"/>
              <a:t>Opportunity to genuinely ‘contribute to the evidence base’ is motivating</a:t>
            </a:r>
          </a:p>
          <a:p>
            <a:r>
              <a:rPr lang="en-GB" sz="2600" dirty="0" smtClean="0"/>
              <a:t>Consideration of a PhD</a:t>
            </a:r>
            <a:endParaRPr lang="en-GB" sz="2600" dirty="0"/>
          </a:p>
        </p:txBody>
      </p:sp>
      <p:sp>
        <p:nvSpPr>
          <p:cNvPr id="6" name="Content Placeholder 5"/>
          <p:cNvSpPr>
            <a:spLocks noGrp="1"/>
          </p:cNvSpPr>
          <p:nvPr>
            <p:ph sz="half" idx="2"/>
          </p:nvPr>
        </p:nvSpPr>
        <p:spPr>
          <a:xfrm>
            <a:off x="5276088" y="980728"/>
            <a:ext cx="3657600" cy="5877272"/>
          </a:xfrm>
        </p:spPr>
        <p:txBody>
          <a:bodyPr>
            <a:normAutofit fontScale="92500" lnSpcReduction="20000"/>
          </a:bodyPr>
          <a:lstStyle/>
          <a:p>
            <a:pPr marL="82296" indent="0" algn="ctr">
              <a:buNone/>
            </a:pPr>
            <a:r>
              <a:rPr lang="en-GB" sz="2600" b="1" dirty="0" smtClean="0"/>
              <a:t>For Staff…</a:t>
            </a:r>
          </a:p>
          <a:p>
            <a:pPr marL="82296" indent="0" algn="ctr">
              <a:buNone/>
            </a:pPr>
            <a:endParaRPr lang="en-GB" sz="2600" b="1" dirty="0" smtClean="0"/>
          </a:p>
          <a:p>
            <a:r>
              <a:rPr lang="en-GB" sz="2600" dirty="0" smtClean="0"/>
              <a:t>Genuine partnership and engagement with students is rewarding</a:t>
            </a:r>
          </a:p>
          <a:p>
            <a:r>
              <a:rPr lang="en-GB" sz="2600" dirty="0" smtClean="0"/>
              <a:t>Supervision and marking is more interesting and aligned to own research interests</a:t>
            </a:r>
          </a:p>
          <a:p>
            <a:r>
              <a:rPr lang="en-GB" sz="2600" dirty="0" smtClean="0"/>
              <a:t>Collecting primary data</a:t>
            </a:r>
          </a:p>
          <a:p>
            <a:r>
              <a:rPr lang="en-GB" sz="2600" dirty="0" smtClean="0"/>
              <a:t>Can build programmes of research </a:t>
            </a:r>
          </a:p>
          <a:p>
            <a:r>
              <a:rPr lang="en-GB" sz="2600" dirty="0" smtClean="0"/>
              <a:t>Working smarter</a:t>
            </a:r>
          </a:p>
          <a:p>
            <a:r>
              <a:rPr lang="en-GB" sz="2600" dirty="0"/>
              <a:t>Opportunity for </a:t>
            </a:r>
            <a:r>
              <a:rPr lang="en-GB" sz="2600" dirty="0" smtClean="0"/>
              <a:t>publications and dissemination </a:t>
            </a:r>
            <a:endParaRPr lang="en-GB" sz="2600" dirty="0"/>
          </a:p>
        </p:txBody>
      </p:sp>
    </p:spTree>
    <p:extLst>
      <p:ext uri="{BB962C8B-B14F-4D97-AF65-F5344CB8AC3E}">
        <p14:creationId xmlns:p14="http://schemas.microsoft.com/office/powerpoint/2010/main" xmlns="" val="2870767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7890080" cy="1143000"/>
          </a:xfrm>
        </p:spPr>
        <p:txBody>
          <a:bodyPr>
            <a:normAutofit/>
          </a:bodyPr>
          <a:lstStyle/>
          <a:p>
            <a:r>
              <a:rPr lang="en-GB" sz="2800" dirty="0" smtClean="0"/>
              <a:t>Students’ Perceptions of Benefits</a:t>
            </a:r>
            <a:endParaRPr lang="en-GB" sz="2800" dirty="0"/>
          </a:p>
        </p:txBody>
      </p:sp>
      <p:sp>
        <p:nvSpPr>
          <p:cNvPr id="3" name="Content Placeholder 2"/>
          <p:cNvSpPr>
            <a:spLocks noGrp="1"/>
          </p:cNvSpPr>
          <p:nvPr>
            <p:ph idx="1"/>
          </p:nvPr>
        </p:nvSpPr>
        <p:spPr>
          <a:xfrm>
            <a:off x="899592" y="1447800"/>
            <a:ext cx="8034096" cy="5410200"/>
          </a:xfrm>
        </p:spPr>
        <p:txBody>
          <a:bodyPr>
            <a:normAutofit fontScale="92500" lnSpcReduction="10000"/>
          </a:bodyPr>
          <a:lstStyle/>
          <a:p>
            <a:r>
              <a:rPr lang="en-GB" sz="2600" b="1" dirty="0" smtClean="0"/>
              <a:t>Transferable skills: </a:t>
            </a:r>
            <a:r>
              <a:rPr lang="en-GB" sz="2600" dirty="0" smtClean="0"/>
              <a:t>“I </a:t>
            </a:r>
            <a:r>
              <a:rPr lang="en-GB" sz="2600" dirty="0"/>
              <a:t>have thoroughly enjoyed completing this SCoRe project with my group and feel that I have gained a lot of valuable, transferrable skills which I will be able to utilise in practice</a:t>
            </a:r>
            <a:r>
              <a:rPr lang="en-GB" sz="2600" dirty="0" smtClean="0"/>
              <a:t>”</a:t>
            </a:r>
            <a:endParaRPr lang="en-GB" sz="2600" i="1" dirty="0"/>
          </a:p>
          <a:p>
            <a:r>
              <a:rPr lang="en-GB" sz="2600" b="1" dirty="0" smtClean="0"/>
              <a:t>Employability: </a:t>
            </a:r>
            <a:r>
              <a:rPr lang="en-GB" sz="2600" dirty="0" smtClean="0"/>
              <a:t>“I feel it helped me get a job, I spoke about it in my interviews” </a:t>
            </a:r>
          </a:p>
          <a:p>
            <a:r>
              <a:rPr lang="en-GB" sz="2600" dirty="0" smtClean="0"/>
              <a:t>“I </a:t>
            </a:r>
            <a:r>
              <a:rPr lang="en-GB" sz="2600" dirty="0"/>
              <a:t>think it will be an </a:t>
            </a:r>
            <a:r>
              <a:rPr lang="en-GB" sz="2600" dirty="0" smtClean="0"/>
              <a:t>asset </a:t>
            </a:r>
            <a:r>
              <a:rPr lang="en-GB" sz="2600" dirty="0"/>
              <a:t>when applying for jobs as it enables you to stand out and demonstrates a variety of skills such as being able to work as part of a team and being able to motivate and dedicate myself to a </a:t>
            </a:r>
            <a:r>
              <a:rPr lang="en-GB" sz="2600" dirty="0" smtClean="0"/>
              <a:t>project”</a:t>
            </a:r>
            <a:r>
              <a:rPr lang="en-GB" sz="2600" i="1" dirty="0" smtClean="0"/>
              <a:t> </a:t>
            </a:r>
          </a:p>
          <a:p>
            <a:r>
              <a:rPr lang="en-GB" sz="2600" b="1" dirty="0" smtClean="0"/>
              <a:t>Inspiring future researchers: “</a:t>
            </a:r>
            <a:r>
              <a:rPr lang="en-GB" sz="2600" dirty="0" smtClean="0"/>
              <a:t>After </a:t>
            </a:r>
            <a:r>
              <a:rPr lang="en-GB" sz="2600" dirty="0"/>
              <a:t>having the opportunity to take part in research and develop my skills and confidence, I would love to have the opportunity within my career to take part in more research in the future</a:t>
            </a:r>
            <a:r>
              <a:rPr lang="en-GB" sz="2600" dirty="0" smtClean="0"/>
              <a:t>.” </a:t>
            </a:r>
            <a:r>
              <a:rPr lang="en-GB" sz="2000" dirty="0" smtClean="0"/>
              <a:t/>
            </a:r>
            <a:br>
              <a:rPr lang="en-GB" sz="2000" dirty="0" smtClean="0"/>
            </a:br>
            <a:r>
              <a:rPr lang="en-GB" sz="2000" dirty="0" smtClean="0"/>
              <a:t>				</a:t>
            </a:r>
            <a:r>
              <a:rPr lang="en-GB" sz="2000" i="1" dirty="0" smtClean="0"/>
              <a:t>(quotes from level </a:t>
            </a:r>
            <a:r>
              <a:rPr lang="en-GB" sz="2000" i="1" dirty="0"/>
              <a:t>3 OT </a:t>
            </a:r>
            <a:r>
              <a:rPr lang="en-GB" sz="2000" i="1" dirty="0" smtClean="0"/>
              <a:t>students)</a:t>
            </a:r>
            <a:endParaRPr lang="en-GB" sz="2000" i="1" dirty="0"/>
          </a:p>
          <a:p>
            <a:pPr marL="82296" indent="0">
              <a:buNone/>
            </a:pPr>
            <a:endParaRPr lang="en-GB" sz="2000" i="1" dirty="0"/>
          </a:p>
        </p:txBody>
      </p:sp>
    </p:spTree>
    <p:extLst>
      <p:ext uri="{BB962C8B-B14F-4D97-AF65-F5344CB8AC3E}">
        <p14:creationId xmlns:p14="http://schemas.microsoft.com/office/powerpoint/2010/main" xmlns="" val="2721393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smtClean="0"/>
              <a:t>o </a:t>
            </a:r>
            <a:r>
              <a:rPr lang="en-GB" sz="2800" dirty="0" smtClean="0"/>
              <a:t>discuss in small groups</a:t>
            </a:r>
            <a:endParaRPr lang="en-GB" sz="2800" dirty="0"/>
          </a:p>
        </p:txBody>
      </p:sp>
      <p:sp>
        <p:nvSpPr>
          <p:cNvPr id="3" name="Content Placeholder 2"/>
          <p:cNvSpPr>
            <a:spLocks noGrp="1"/>
          </p:cNvSpPr>
          <p:nvPr>
            <p:ph idx="1"/>
          </p:nvPr>
        </p:nvSpPr>
        <p:spPr/>
        <p:txBody>
          <a:bodyPr>
            <a:normAutofit/>
          </a:bodyPr>
          <a:lstStyle/>
          <a:p>
            <a:r>
              <a:rPr lang="en-GB" sz="2400" dirty="0" smtClean="0"/>
              <a:t>How might you encourage students to participate in co-production of research?</a:t>
            </a:r>
          </a:p>
          <a:p>
            <a:endParaRPr lang="en-GB" sz="2400" dirty="0"/>
          </a:p>
          <a:p>
            <a:r>
              <a:rPr lang="en-GB" sz="2400" dirty="0" smtClean="0"/>
              <a:t>How do we facilitate and motivate students to engage with research?</a:t>
            </a:r>
          </a:p>
          <a:p>
            <a:endParaRPr lang="en-GB" sz="2400" dirty="0"/>
          </a:p>
          <a:p>
            <a:r>
              <a:rPr lang="en-GB" sz="2400" dirty="0" smtClean="0"/>
              <a:t>What will the opportunities and challenges be?</a:t>
            </a:r>
          </a:p>
          <a:p>
            <a:endParaRPr lang="en-GB" sz="2400" dirty="0"/>
          </a:p>
          <a:p>
            <a:r>
              <a:rPr lang="en-GB" sz="2400" dirty="0" smtClean="0"/>
              <a:t>Does this need a culture shift?</a:t>
            </a:r>
            <a:endParaRPr lang="en-GB" sz="2400" dirty="0"/>
          </a:p>
        </p:txBody>
      </p:sp>
    </p:spTree>
    <p:extLst>
      <p:ext uri="{BB962C8B-B14F-4D97-AF65-F5344CB8AC3E}">
        <p14:creationId xmlns:p14="http://schemas.microsoft.com/office/powerpoint/2010/main" xmlns="" val="9217349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8836" y="274638"/>
            <a:ext cx="7184852" cy="1143000"/>
          </a:xfrm>
        </p:spPr>
        <p:txBody>
          <a:bodyPr>
            <a:normAutofit/>
          </a:bodyPr>
          <a:lstStyle/>
          <a:p>
            <a:r>
              <a:rPr lang="en-GB" sz="2400" dirty="0" smtClean="0"/>
              <a:t>Healey, Flint and Harrington, 2014</a:t>
            </a:r>
            <a:endParaRPr lang="en-GB" sz="2400" dirty="0"/>
          </a:p>
        </p:txBody>
      </p:sp>
      <p:sp>
        <p:nvSpPr>
          <p:cNvPr id="3" name="Content Placeholder 2"/>
          <p:cNvSpPr>
            <a:spLocks noGrp="1"/>
          </p:cNvSpPr>
          <p:nvPr>
            <p:ph idx="1"/>
          </p:nvPr>
        </p:nvSpPr>
        <p:spPr/>
        <p:txBody>
          <a:bodyPr/>
          <a:lstStyle/>
          <a:p>
            <a:pPr marL="82296" indent="0">
              <a:buNone/>
            </a:pPr>
            <a:endParaRPr lang="en-GB" dirty="0"/>
          </a:p>
        </p:txBody>
      </p:sp>
      <p:pic>
        <p:nvPicPr>
          <p:cNvPr id="7170" name="F3A19448-3ACA-4850-AEE1-FFA571730036" descr="F3A19448-3ACA-4850-AEE1-FFA571730036"/>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123728" y="1412776"/>
            <a:ext cx="6934200" cy="4705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descr="9f8147e1-7c09-4e2e-b811-85143bb4ec43@yorksj"/>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21224819">
            <a:off x="84941" y="5172224"/>
            <a:ext cx="2199240" cy="14477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078519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normAutofit fontScale="55000" lnSpcReduction="20000"/>
          </a:bodyPr>
          <a:lstStyle/>
          <a:p>
            <a:pPr>
              <a:lnSpc>
                <a:spcPct val="120000"/>
              </a:lnSpc>
            </a:pPr>
            <a:r>
              <a:rPr lang="en-GB" dirty="0" smtClean="0"/>
              <a:t>Healey M, Flint A, Harrington K (2014) </a:t>
            </a:r>
            <a:r>
              <a:rPr lang="en-GB" i="1" dirty="0" smtClean="0"/>
              <a:t>Engaging through partnership: students as partners in learning and teaching in higher education.</a:t>
            </a:r>
            <a:r>
              <a:rPr lang="en-GB" dirty="0" smtClean="0"/>
              <a:t> Higher Education Academy. </a:t>
            </a:r>
          </a:p>
          <a:p>
            <a:pPr>
              <a:lnSpc>
                <a:spcPct val="120000"/>
              </a:lnSpc>
            </a:pPr>
            <a:r>
              <a:rPr lang="en-GB" dirty="0" smtClean="0"/>
              <a:t>Higher Education Academy (HEA; 2015a) </a:t>
            </a:r>
            <a:r>
              <a:rPr lang="en-GB" i="1" dirty="0"/>
              <a:t>Framework for </a:t>
            </a:r>
            <a:r>
              <a:rPr lang="en-GB" i="1" dirty="0" smtClean="0"/>
              <a:t>student </a:t>
            </a:r>
            <a:r>
              <a:rPr lang="en-GB" i="1" dirty="0"/>
              <a:t>engagement through </a:t>
            </a:r>
            <a:r>
              <a:rPr lang="en-GB" i="1" dirty="0" smtClean="0"/>
              <a:t>partnership</a:t>
            </a:r>
            <a:r>
              <a:rPr lang="en-GB" dirty="0" smtClean="0"/>
              <a:t>. HEA. Available </a:t>
            </a:r>
            <a:r>
              <a:rPr lang="en-GB" dirty="0"/>
              <a:t>from: </a:t>
            </a:r>
            <a:r>
              <a:rPr lang="en-GB" dirty="0">
                <a:hlinkClick r:id="rId2"/>
              </a:rPr>
              <a:t>https://</a:t>
            </a:r>
            <a:r>
              <a:rPr lang="en-GB" dirty="0" smtClean="0">
                <a:hlinkClick r:id="rId2"/>
              </a:rPr>
              <a:t>www.heacademy.ac.uk/enhancement/frameworks/framework-student-engagement-through-partnership</a:t>
            </a:r>
            <a:r>
              <a:rPr lang="en-GB" dirty="0" smtClean="0"/>
              <a:t> [accessed 13 March 2016]</a:t>
            </a:r>
          </a:p>
          <a:p>
            <a:pPr>
              <a:lnSpc>
                <a:spcPct val="120000"/>
              </a:lnSpc>
            </a:pPr>
            <a:r>
              <a:rPr lang="en-GB" dirty="0"/>
              <a:t>Higher Education Academy (HEA; </a:t>
            </a:r>
            <a:r>
              <a:rPr lang="en-GB" dirty="0" smtClean="0"/>
              <a:t>2015b) </a:t>
            </a:r>
            <a:r>
              <a:rPr lang="en-GB" i="1" dirty="0" smtClean="0"/>
              <a:t>Framework series: student engagement through partnership. </a:t>
            </a:r>
            <a:r>
              <a:rPr lang="en-GB" dirty="0"/>
              <a:t>HEA. Available from: </a:t>
            </a:r>
            <a:r>
              <a:rPr lang="en-GB" dirty="0">
                <a:hlinkClick r:id="rId3"/>
              </a:rPr>
              <a:t>https://</a:t>
            </a:r>
            <a:r>
              <a:rPr lang="en-GB" dirty="0" smtClean="0">
                <a:hlinkClick r:id="rId3"/>
              </a:rPr>
              <a:t>www.heacademy.ac.uk/sites/default/files/downloads/student-enagagement-through-partnership.pdf</a:t>
            </a:r>
            <a:r>
              <a:rPr lang="en-GB" dirty="0" smtClean="0"/>
              <a:t> </a:t>
            </a:r>
            <a:r>
              <a:rPr lang="en-GB" dirty="0"/>
              <a:t>[accessed 13 March 2016</a:t>
            </a:r>
            <a:r>
              <a:rPr lang="en-GB" dirty="0" smtClean="0"/>
              <a:t>]</a:t>
            </a:r>
          </a:p>
          <a:p>
            <a:pPr>
              <a:lnSpc>
                <a:spcPct val="120000"/>
              </a:lnSpc>
            </a:pPr>
            <a:r>
              <a:rPr lang="en-GB" dirty="0"/>
              <a:t>Spronken-Smith, R. A., et al. (2013). Completing the research cycle: A framework for promoting dissemination of undergraduate research and inquiry Teaching &amp; Learning Inquiry. </a:t>
            </a:r>
            <a:r>
              <a:rPr lang="en-GB" i="1" dirty="0"/>
              <a:t>The ISSOTL Journal </a:t>
            </a:r>
            <a:r>
              <a:rPr lang="en-GB" dirty="0"/>
              <a:t>1 (2) 105- 118.</a:t>
            </a:r>
          </a:p>
          <a:p>
            <a:pPr>
              <a:lnSpc>
                <a:spcPct val="120000"/>
              </a:lnSpc>
            </a:pPr>
            <a:endParaRPr lang="en-GB" dirty="0" smtClean="0"/>
          </a:p>
          <a:p>
            <a:pPr>
              <a:lnSpc>
                <a:spcPct val="120000"/>
              </a:lnSpc>
            </a:pPr>
            <a:endParaRPr lang="en-GB" dirty="0" smtClean="0"/>
          </a:p>
          <a:p>
            <a:endParaRPr lang="en-GB" dirty="0"/>
          </a:p>
        </p:txBody>
      </p:sp>
      <p:pic>
        <p:nvPicPr>
          <p:cNvPr id="8194" name="Picture 2" descr="C:\Users\a.laverfawcett\AppData\Local\Microsoft\Windows\Temporary Internet Files\Content.IE5\WJ9OC54E\Books-3[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804248" y="61460"/>
            <a:ext cx="2027547" cy="1434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0339433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useful texts</a:t>
            </a:r>
            <a:endParaRPr lang="en-GB" dirty="0"/>
          </a:p>
        </p:txBody>
      </p:sp>
      <p:sp>
        <p:nvSpPr>
          <p:cNvPr id="3" name="Content Placeholder 2"/>
          <p:cNvSpPr>
            <a:spLocks noGrp="1"/>
          </p:cNvSpPr>
          <p:nvPr>
            <p:ph idx="1"/>
          </p:nvPr>
        </p:nvSpPr>
        <p:spPr/>
        <p:txBody>
          <a:bodyPr>
            <a:normAutofit fontScale="70000" lnSpcReduction="20000"/>
          </a:bodyPr>
          <a:lstStyle/>
          <a:p>
            <a:pPr>
              <a:lnSpc>
                <a:spcPct val="120000"/>
              </a:lnSpc>
            </a:pPr>
            <a:r>
              <a:rPr lang="en-GB" dirty="0"/>
              <a:t>Brew, Angela. </a:t>
            </a:r>
            <a:r>
              <a:rPr lang="en-GB" dirty="0" smtClean="0"/>
              <a:t>(2006) </a:t>
            </a:r>
            <a:r>
              <a:rPr lang="en-GB" i="1" dirty="0" smtClean="0"/>
              <a:t>Research </a:t>
            </a:r>
            <a:r>
              <a:rPr lang="en-GB" i="1" dirty="0"/>
              <a:t>and Teaching: Beyond the Divide. </a:t>
            </a:r>
            <a:r>
              <a:rPr lang="en-GB" dirty="0" smtClean="0"/>
              <a:t>London</a:t>
            </a:r>
          </a:p>
          <a:p>
            <a:pPr>
              <a:lnSpc>
                <a:spcPct val="120000"/>
              </a:lnSpc>
            </a:pPr>
            <a:r>
              <a:rPr lang="en-GB" dirty="0" smtClean="0"/>
              <a:t>Healey M, Jenkins A (2009) </a:t>
            </a:r>
            <a:r>
              <a:rPr lang="en-GB" i="1" dirty="0"/>
              <a:t>Developing Undergraduate Research and Inquiry</a:t>
            </a:r>
            <a:r>
              <a:rPr lang="en-GB" dirty="0"/>
              <a:t>. York: </a:t>
            </a:r>
            <a:r>
              <a:rPr lang="en-GB" dirty="0" smtClean="0"/>
              <a:t>Available </a:t>
            </a:r>
            <a:r>
              <a:rPr lang="en-GB" dirty="0"/>
              <a:t>from: </a:t>
            </a:r>
            <a:r>
              <a:rPr lang="en-GB" dirty="0">
                <a:hlinkClick r:id="rId2"/>
              </a:rPr>
              <a:t>https://</a:t>
            </a:r>
            <a:r>
              <a:rPr lang="en-GB" dirty="0" smtClean="0">
                <a:hlinkClick r:id="rId2"/>
              </a:rPr>
              <a:t>www.heacademy.ac.uk/sites/default/files/developingundergraduate_final.pdf</a:t>
            </a:r>
            <a:r>
              <a:rPr lang="en-GB" dirty="0" smtClean="0"/>
              <a:t> [accessed 13 March 2016]</a:t>
            </a:r>
          </a:p>
          <a:p>
            <a:pPr>
              <a:lnSpc>
                <a:spcPct val="120000"/>
              </a:lnSpc>
            </a:pPr>
            <a:r>
              <a:rPr lang="en-GB" dirty="0" smtClean="0"/>
              <a:t>Griffiths</a:t>
            </a:r>
            <a:r>
              <a:rPr lang="en-GB" dirty="0"/>
              <a:t>, </a:t>
            </a:r>
            <a:r>
              <a:rPr lang="en-GB" dirty="0" smtClean="0"/>
              <a:t>R (2004) </a:t>
            </a:r>
            <a:r>
              <a:rPr lang="en-GB" dirty="0" smtClean="0">
                <a:hlinkClick r:id="rId3" tooltip="Knowledge production and the research-teaching nexus: the case of the built environment disciplines"/>
              </a:rPr>
              <a:t>"</a:t>
            </a:r>
            <a:r>
              <a:rPr lang="en-GB" i="1" dirty="0" smtClean="0">
                <a:hlinkClick r:id="rId3" tooltip="Knowledge production and the research-teaching nexus: the case of the built environment disciplines"/>
              </a:rPr>
              <a:t>Knowledge </a:t>
            </a:r>
            <a:r>
              <a:rPr lang="en-GB" i="1" dirty="0">
                <a:hlinkClick r:id="rId3" tooltip="Knowledge production and the research-teaching nexus: the case of the built environment disciplines"/>
              </a:rPr>
              <a:t>production and the research-teaching nexus: the case of the built environment disciplines"</a:t>
            </a:r>
            <a:r>
              <a:rPr lang="en-GB" dirty="0"/>
              <a:t>, Studies in Higher Education 29 (6): 709-26. </a:t>
            </a:r>
          </a:p>
          <a:p>
            <a:pPr>
              <a:lnSpc>
                <a:spcPct val="120000"/>
              </a:lnSpc>
            </a:pPr>
            <a:r>
              <a:rPr lang="en-GB" dirty="0" smtClean="0"/>
              <a:t>Jenkins A, Healey M (2005) </a:t>
            </a:r>
            <a:r>
              <a:rPr lang="en-GB" dirty="0" smtClean="0">
                <a:hlinkClick r:id="rId4" tooltip="Institutional strategies to link teaching and research"/>
              </a:rPr>
              <a:t>"</a:t>
            </a:r>
            <a:r>
              <a:rPr lang="en-GB" i="1" dirty="0" smtClean="0">
                <a:hlinkClick r:id="rId4" tooltip="Institutional strategies to link teaching and research"/>
              </a:rPr>
              <a:t>Institutional </a:t>
            </a:r>
            <a:r>
              <a:rPr lang="en-GB" i="1" dirty="0">
                <a:hlinkClick r:id="rId4" tooltip="Institutional strategies to link teaching and research"/>
              </a:rPr>
              <a:t>strategies to link teaching and research</a:t>
            </a:r>
            <a:r>
              <a:rPr lang="en-GB" dirty="0" smtClean="0">
                <a:hlinkClick r:id="rId4" tooltip="Institutional strategies to link teaching and research"/>
              </a:rPr>
              <a:t>"</a:t>
            </a:r>
            <a:r>
              <a:rPr lang="en-GB" dirty="0" smtClean="0"/>
              <a:t> </a:t>
            </a:r>
            <a:r>
              <a:rPr lang="en-GB" dirty="0"/>
              <a:t>Higher Education </a:t>
            </a:r>
            <a:r>
              <a:rPr lang="en-GB" dirty="0" smtClean="0"/>
              <a:t>Academy</a:t>
            </a:r>
            <a:r>
              <a:rPr lang="en-GB" dirty="0"/>
              <a:t>.  </a:t>
            </a:r>
          </a:p>
          <a:p>
            <a:pPr marL="82296" indent="0">
              <a:lnSpc>
                <a:spcPct val="120000"/>
              </a:lnSpc>
              <a:buNone/>
            </a:pPr>
            <a:endParaRPr lang="en-GB" dirty="0" smtClean="0"/>
          </a:p>
          <a:p>
            <a:endParaRPr lang="en-GB" dirty="0"/>
          </a:p>
          <a:p>
            <a:endParaRPr lang="en-GB" dirty="0"/>
          </a:p>
        </p:txBody>
      </p:sp>
    </p:spTree>
    <p:extLst>
      <p:ext uri="{BB962C8B-B14F-4D97-AF65-F5344CB8AC3E}">
        <p14:creationId xmlns:p14="http://schemas.microsoft.com/office/powerpoint/2010/main" xmlns="" val="13995311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274638"/>
            <a:ext cx="7097992" cy="1143000"/>
          </a:xfrm>
        </p:spPr>
        <p:txBody>
          <a:bodyPr/>
          <a:lstStyle/>
          <a:p>
            <a:r>
              <a:rPr lang="en-GB" dirty="0" smtClean="0"/>
              <a:t>Research </a:t>
            </a:r>
            <a:r>
              <a:rPr lang="en-GB" dirty="0"/>
              <a:t>informed teaching</a:t>
            </a:r>
          </a:p>
        </p:txBody>
      </p:sp>
      <p:sp>
        <p:nvSpPr>
          <p:cNvPr id="3" name="Content Placeholder 2"/>
          <p:cNvSpPr>
            <a:spLocks noGrp="1"/>
          </p:cNvSpPr>
          <p:nvPr>
            <p:ph idx="1"/>
          </p:nvPr>
        </p:nvSpPr>
        <p:spPr/>
        <p:txBody>
          <a:bodyPr>
            <a:normAutofit fontScale="62500" lnSpcReduction="20000"/>
          </a:bodyPr>
          <a:lstStyle/>
          <a:p>
            <a:pPr marL="82296" indent="0">
              <a:lnSpc>
                <a:spcPct val="120000"/>
              </a:lnSpc>
              <a:buNone/>
            </a:pPr>
            <a:r>
              <a:rPr lang="en-GB" dirty="0" smtClean="0"/>
              <a:t>YSJU perceives research </a:t>
            </a:r>
            <a:r>
              <a:rPr lang="en-GB" dirty="0"/>
              <a:t>informed teaching as a pedagogic </a:t>
            </a:r>
            <a:r>
              <a:rPr lang="en-GB" dirty="0" smtClean="0"/>
              <a:t>approach (Griffiths, </a:t>
            </a:r>
            <a:r>
              <a:rPr lang="en-GB" dirty="0"/>
              <a:t>2004). Teaching can </a:t>
            </a:r>
            <a:r>
              <a:rPr lang="en-GB" dirty="0" smtClean="0"/>
              <a:t>be:</a:t>
            </a:r>
            <a:endParaRPr lang="en-GB" dirty="0"/>
          </a:p>
          <a:p>
            <a:pPr>
              <a:lnSpc>
                <a:spcPct val="120000"/>
              </a:lnSpc>
            </a:pPr>
            <a:r>
              <a:rPr lang="en-GB" b="1" dirty="0" smtClean="0">
                <a:solidFill>
                  <a:srgbClr val="FF0000"/>
                </a:solidFill>
              </a:rPr>
              <a:t>research-led</a:t>
            </a:r>
            <a:r>
              <a:rPr lang="en-GB" b="1" dirty="0">
                <a:solidFill>
                  <a:srgbClr val="FF0000"/>
                </a:solidFill>
              </a:rPr>
              <a:t> </a:t>
            </a:r>
            <a:r>
              <a:rPr lang="en-GB" b="1" dirty="0" smtClean="0">
                <a:solidFill>
                  <a:srgbClr val="FF0000"/>
                </a:solidFill>
              </a:rPr>
              <a:t>: </a:t>
            </a:r>
            <a:r>
              <a:rPr lang="en-GB" dirty="0" smtClean="0"/>
              <a:t>content </a:t>
            </a:r>
            <a:r>
              <a:rPr lang="en-GB" dirty="0"/>
              <a:t>of what is taught is influenced directly by the research interests of the teaching staff.</a:t>
            </a:r>
          </a:p>
          <a:p>
            <a:pPr>
              <a:lnSpc>
                <a:spcPct val="120000"/>
              </a:lnSpc>
            </a:pPr>
            <a:r>
              <a:rPr lang="en-GB" b="1" dirty="0" smtClean="0">
                <a:solidFill>
                  <a:srgbClr val="FF0000"/>
                </a:solidFill>
              </a:rPr>
              <a:t>research-oriented</a:t>
            </a:r>
            <a:r>
              <a:rPr lang="en-GB" dirty="0" smtClean="0"/>
              <a:t>:  </a:t>
            </a:r>
            <a:r>
              <a:rPr lang="en-GB" dirty="0"/>
              <a:t>curriculum places an emphasis on teaching students inquiry skills and understanding research methods.</a:t>
            </a:r>
          </a:p>
          <a:p>
            <a:pPr>
              <a:lnSpc>
                <a:spcPct val="120000"/>
              </a:lnSpc>
            </a:pPr>
            <a:r>
              <a:rPr lang="en-GB" b="1" dirty="0" smtClean="0">
                <a:solidFill>
                  <a:srgbClr val="FF0000"/>
                </a:solidFill>
              </a:rPr>
              <a:t>research-based: </a:t>
            </a:r>
            <a:r>
              <a:rPr lang="en-GB" dirty="0" smtClean="0"/>
              <a:t>curriculum </a:t>
            </a:r>
            <a:r>
              <a:rPr lang="en-GB" dirty="0"/>
              <a:t>is focused on students acquiring knowledge through inquiry. Students have more control over their learning and the emphasis is much less on traditional transmission of knowledge from staff to </a:t>
            </a:r>
            <a:r>
              <a:rPr lang="en-GB" dirty="0" smtClean="0"/>
              <a:t>students. [</a:t>
            </a:r>
            <a:r>
              <a:rPr lang="en-GB" dirty="0" smtClean="0">
                <a:hlinkClick r:id="rId3" action="ppaction://hlinkfile" tooltip="YSJ Enquiry Based Learning Project"/>
              </a:rPr>
              <a:t>YSJ </a:t>
            </a:r>
            <a:r>
              <a:rPr lang="en-GB" dirty="0">
                <a:hlinkClick r:id="rId3" action="ppaction://hlinkfile" tooltip="YSJ Enquiry Based Learning Project"/>
              </a:rPr>
              <a:t>Enquiry Based Learning Project</a:t>
            </a:r>
            <a:r>
              <a:rPr lang="en-GB" dirty="0"/>
              <a:t> </a:t>
            </a:r>
            <a:r>
              <a:rPr lang="en-GB" dirty="0" smtClean="0"/>
              <a:t>2006-9</a:t>
            </a:r>
            <a:r>
              <a:rPr lang="en-GB" dirty="0"/>
              <a:t>]</a:t>
            </a:r>
          </a:p>
          <a:p>
            <a:pPr>
              <a:lnSpc>
                <a:spcPct val="120000"/>
              </a:lnSpc>
            </a:pPr>
            <a:r>
              <a:rPr lang="en-GB" b="1" dirty="0" smtClean="0">
                <a:solidFill>
                  <a:srgbClr val="FF0000"/>
                </a:solidFill>
              </a:rPr>
              <a:t>research-informed: </a:t>
            </a:r>
            <a:r>
              <a:rPr lang="en-GB" dirty="0" smtClean="0"/>
              <a:t>The </a:t>
            </a:r>
            <a:r>
              <a:rPr lang="en-GB" dirty="0"/>
              <a:t>curriculum is informed by reflecting on and inquiry into teaching learning and assessment through </a:t>
            </a:r>
            <a:r>
              <a:rPr lang="en-GB" dirty="0">
                <a:hlinkClick r:id="rId4" action="ppaction://hlinkfile" tooltip="Pedagogic Research"/>
              </a:rPr>
              <a:t>pedagogic research</a:t>
            </a:r>
            <a:r>
              <a:rPr lang="en-GB" dirty="0"/>
              <a:t> and evaluation.</a:t>
            </a:r>
          </a:p>
          <a:p>
            <a:endParaRPr lang="en-GB" dirty="0"/>
          </a:p>
        </p:txBody>
      </p:sp>
      <p:sp>
        <p:nvSpPr>
          <p:cNvPr id="4" name="TextBox 3"/>
          <p:cNvSpPr txBox="1"/>
          <p:nvPr/>
        </p:nvSpPr>
        <p:spPr>
          <a:xfrm>
            <a:off x="971600" y="6270546"/>
            <a:ext cx="7606185" cy="584775"/>
          </a:xfrm>
          <a:prstGeom prst="rect">
            <a:avLst/>
          </a:prstGeom>
          <a:noFill/>
        </p:spPr>
        <p:txBody>
          <a:bodyPr wrap="none" rtlCol="0">
            <a:spAutoFit/>
          </a:bodyPr>
          <a:lstStyle/>
          <a:p>
            <a:r>
              <a:rPr lang="en-GB" sz="1400" dirty="0">
                <a:hlinkClick r:id="rId5"/>
              </a:rPr>
              <a:t>http://</a:t>
            </a:r>
            <a:r>
              <a:rPr lang="en-GB" sz="1400" dirty="0" smtClean="0">
                <a:hlinkClick r:id="rId5"/>
              </a:rPr>
              <a:t>www.yorksj.ac.uk/add/add/learning-and-teaching/active-learning/research-informed-teaching.aspx</a:t>
            </a:r>
            <a:endParaRPr lang="en-GB" sz="1400" dirty="0" smtClean="0"/>
          </a:p>
          <a:p>
            <a:endParaRPr lang="en-GB" dirty="0"/>
          </a:p>
        </p:txBody>
      </p:sp>
      <p:sp>
        <p:nvSpPr>
          <p:cNvPr id="5" name="Oval Callout 4"/>
          <p:cNvSpPr/>
          <p:nvPr/>
        </p:nvSpPr>
        <p:spPr>
          <a:xfrm>
            <a:off x="26972" y="44624"/>
            <a:ext cx="1808724" cy="2952328"/>
          </a:xfrm>
          <a:prstGeom prst="wedgeEllipseCallout">
            <a:avLst>
              <a:gd name="adj1" fmla="val 58087"/>
              <a:gd name="adj2" fmla="val 47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In the BHSc(Hons) Occupation Therapy programme staff are trying to integrate all 4 RIT types</a:t>
            </a:r>
            <a:endParaRPr lang="en-GB" sz="1400" dirty="0"/>
          </a:p>
        </p:txBody>
      </p:sp>
    </p:spTree>
    <p:extLst>
      <p:ext uri="{BB962C8B-B14F-4D97-AF65-F5344CB8AC3E}">
        <p14:creationId xmlns:p14="http://schemas.microsoft.com/office/powerpoint/2010/main" xmlns="" val="179525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4294967295"/>
          </p:nvPr>
        </p:nvSpPr>
        <p:spPr>
          <a:xfrm>
            <a:off x="971550" y="332657"/>
            <a:ext cx="8172450" cy="5687144"/>
          </a:xfrm>
        </p:spPr>
        <p:txBody>
          <a:bodyPr>
            <a:normAutofit/>
          </a:bodyPr>
          <a:lstStyle/>
          <a:p>
            <a:pPr>
              <a:buFont typeface="Wingdings" pitchFamily="2" charset="2"/>
              <a:buNone/>
            </a:pPr>
            <a:endParaRPr lang="en-GB" altLang="en-US" sz="2400" dirty="0" smtClean="0">
              <a:latin typeface="Helvetica" pitchFamily="34" charset="0"/>
            </a:endParaRPr>
          </a:p>
          <a:p>
            <a:pPr>
              <a:buFont typeface="Wingdings" pitchFamily="2" charset="2"/>
              <a:buNone/>
            </a:pPr>
            <a:r>
              <a:rPr lang="en-GB" altLang="en-US" sz="2400" dirty="0" smtClean="0">
                <a:latin typeface="Helvetica" pitchFamily="34" charset="0"/>
              </a:rPr>
              <a:t>If you would like a copy of this Power point, or further details about the ‘Contributing to the Evidence Base’ module or assignment  and teaching materials please email me:</a:t>
            </a:r>
          </a:p>
          <a:p>
            <a:pPr>
              <a:buFont typeface="Wingdings" pitchFamily="2" charset="2"/>
              <a:buNone/>
            </a:pPr>
            <a:r>
              <a:rPr lang="en-GB" altLang="en-US" sz="2400" dirty="0" smtClean="0">
                <a:latin typeface="Helvetica" pitchFamily="34" charset="0"/>
                <a:hlinkClick r:id="rId3"/>
              </a:rPr>
              <a:t>a.laverfawcett@yorksj.ac.uk</a:t>
            </a:r>
            <a:endParaRPr lang="en-GB" altLang="en-US" sz="2400" dirty="0" smtClean="0">
              <a:latin typeface="Helvetica" pitchFamily="34" charset="0"/>
            </a:endParaRPr>
          </a:p>
          <a:p>
            <a:pPr>
              <a:buFont typeface="Wingdings" pitchFamily="2" charset="2"/>
              <a:buNone/>
            </a:pPr>
            <a:r>
              <a:rPr lang="en-GB" altLang="en-US" sz="2400" dirty="0" smtClean="0">
                <a:latin typeface="Helvetica" pitchFamily="34" charset="0"/>
              </a:rPr>
              <a:t>York St John University</a:t>
            </a:r>
          </a:p>
          <a:p>
            <a:pPr>
              <a:buFont typeface="Wingdings" pitchFamily="2" charset="2"/>
              <a:buNone/>
            </a:pPr>
            <a:r>
              <a:rPr lang="en-GB" altLang="en-US" sz="2400" dirty="0" smtClean="0">
                <a:latin typeface="Helvetica" pitchFamily="34" charset="0"/>
              </a:rPr>
              <a:t>Lord Mayor’s Walk</a:t>
            </a:r>
          </a:p>
          <a:p>
            <a:pPr>
              <a:buFont typeface="Wingdings" pitchFamily="2" charset="2"/>
              <a:buNone/>
            </a:pPr>
            <a:r>
              <a:rPr lang="en-GB" altLang="en-US" sz="2400" dirty="0" smtClean="0">
                <a:latin typeface="Helvetica" pitchFamily="34" charset="0"/>
              </a:rPr>
              <a:t>York</a:t>
            </a:r>
          </a:p>
          <a:p>
            <a:pPr>
              <a:buFont typeface="Wingdings" pitchFamily="2" charset="2"/>
              <a:buNone/>
            </a:pPr>
            <a:r>
              <a:rPr lang="en-GB" altLang="en-US" sz="2400" dirty="0" smtClean="0">
                <a:latin typeface="Helvetica" pitchFamily="34" charset="0"/>
              </a:rPr>
              <a:t>YO31 7EX</a:t>
            </a:r>
          </a:p>
          <a:p>
            <a:pPr>
              <a:buFont typeface="Wingdings" pitchFamily="2" charset="2"/>
              <a:buNone/>
            </a:pPr>
            <a:r>
              <a:rPr lang="en-GB" altLang="en-US" sz="2400" dirty="0" smtClean="0">
                <a:latin typeface="Helvetica" pitchFamily="34" charset="0"/>
              </a:rPr>
              <a:t>01904-876419</a:t>
            </a:r>
          </a:p>
          <a:p>
            <a:pPr>
              <a:buFont typeface="Wingdings" pitchFamily="2" charset="2"/>
              <a:buNone/>
            </a:pPr>
            <a:endParaRPr lang="en-GB" altLang="en-US" sz="2400" dirty="0" smtClean="0">
              <a:latin typeface="Helvetica" pitchFamily="34" charset="0"/>
            </a:endParaRPr>
          </a:p>
        </p:txBody>
      </p:sp>
      <p:pic>
        <p:nvPicPr>
          <p:cNvPr id="10243" name="Picture 3" descr="\\docs\Personal\A.LaverFawcett\My Pictures\ALF close up 2 2011.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876256" y="3696088"/>
            <a:ext cx="1867991" cy="2801987"/>
          </a:xfrm>
          <a:prstGeom prst="rect">
            <a:avLst/>
          </a:prstGeom>
          <a:noFill/>
          <a:ln w="28575">
            <a:solidFill>
              <a:schemeClr val="tx2"/>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0689135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2795d09d-6af7-435a-a530-9fc33b807692@yorksj"/>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76722"/>
            <a:ext cx="9199058" cy="59325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3"/>
          <p:cNvSpPr/>
          <p:nvPr/>
        </p:nvSpPr>
        <p:spPr>
          <a:xfrm>
            <a:off x="179512" y="6311699"/>
            <a:ext cx="4246868" cy="424732"/>
          </a:xfrm>
          <a:prstGeom prst="rect">
            <a:avLst/>
          </a:prstGeom>
        </p:spPr>
        <p:txBody>
          <a:bodyPr wrap="none">
            <a:spAutoFit/>
          </a:bodyPr>
          <a:lstStyle/>
          <a:p>
            <a:pPr>
              <a:lnSpc>
                <a:spcPct val="120000"/>
              </a:lnSpc>
            </a:pPr>
            <a:r>
              <a:rPr lang="en-GB" dirty="0"/>
              <a:t>Higher of Education Academy (HEA; 2015a)</a:t>
            </a:r>
          </a:p>
        </p:txBody>
      </p:sp>
      <p:sp>
        <p:nvSpPr>
          <p:cNvPr id="2" name="TextBox 1"/>
          <p:cNvSpPr txBox="1"/>
          <p:nvPr/>
        </p:nvSpPr>
        <p:spPr>
          <a:xfrm>
            <a:off x="395535" y="7390"/>
            <a:ext cx="6358857" cy="369332"/>
          </a:xfrm>
          <a:prstGeom prst="rect">
            <a:avLst/>
          </a:prstGeom>
          <a:noFill/>
        </p:spPr>
        <p:txBody>
          <a:bodyPr wrap="none" rtlCol="0">
            <a:spAutoFit/>
          </a:bodyPr>
          <a:lstStyle/>
          <a:p>
            <a:r>
              <a:rPr lang="en-GB" b="1" dirty="0"/>
              <a:t>Framework for Student engagement through partnership</a:t>
            </a:r>
            <a:endParaRPr lang="en-GB" dirty="0"/>
          </a:p>
        </p:txBody>
      </p:sp>
    </p:spTree>
    <p:extLst>
      <p:ext uri="{BB962C8B-B14F-4D97-AF65-F5344CB8AC3E}">
        <p14:creationId xmlns:p14="http://schemas.microsoft.com/office/powerpoint/2010/main" xmlns="" val="30611984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74320"/>
            <a:ext cx="7674056" cy="1143000"/>
          </a:xfrm>
        </p:spPr>
        <p:txBody>
          <a:bodyPr>
            <a:noAutofit/>
          </a:bodyPr>
          <a:lstStyle/>
          <a:p>
            <a:r>
              <a:rPr lang="en-GB" sz="3600" b="1" dirty="0" smtClean="0">
                <a:effectLst/>
              </a:rPr>
              <a:t>Framework </a:t>
            </a:r>
            <a:r>
              <a:rPr lang="en-GB" sz="3600" b="1" dirty="0">
                <a:effectLst/>
              </a:rPr>
              <a:t>for Student engagement through </a:t>
            </a:r>
            <a:r>
              <a:rPr lang="en-GB" sz="3600" b="1" dirty="0" smtClean="0">
                <a:effectLst/>
              </a:rPr>
              <a:t>partnership</a:t>
            </a:r>
            <a:r>
              <a:rPr lang="en-GB" sz="3600" b="1" dirty="0">
                <a:effectLst/>
              </a:rPr>
              <a:t/>
            </a:r>
            <a:br>
              <a:rPr lang="en-GB" sz="3600" b="1" dirty="0">
                <a:effectLst/>
              </a:rPr>
            </a:br>
            <a:endParaRPr lang="en-GB" sz="3600" b="1" dirty="0">
              <a:effectLst/>
            </a:endParaRPr>
          </a:p>
        </p:txBody>
      </p:sp>
      <p:sp>
        <p:nvSpPr>
          <p:cNvPr id="3" name="Content Placeholder 2"/>
          <p:cNvSpPr>
            <a:spLocks noGrp="1"/>
          </p:cNvSpPr>
          <p:nvPr>
            <p:ph sz="half" idx="1"/>
          </p:nvPr>
        </p:nvSpPr>
        <p:spPr>
          <a:xfrm>
            <a:off x="179512" y="1556792"/>
            <a:ext cx="3744416" cy="4663440"/>
          </a:xfrm>
        </p:spPr>
        <p:txBody>
          <a:bodyPr>
            <a:normAutofit fontScale="70000" lnSpcReduction="20000"/>
          </a:bodyPr>
          <a:lstStyle/>
          <a:p>
            <a:pPr>
              <a:lnSpc>
                <a:spcPct val="120000"/>
              </a:lnSpc>
            </a:pPr>
            <a:r>
              <a:rPr lang="en-GB" sz="2400" dirty="0" smtClean="0"/>
              <a:t>Higher of Education Academy (HEA; 2015a)</a:t>
            </a:r>
          </a:p>
          <a:p>
            <a:pPr fontAlgn="base">
              <a:lnSpc>
                <a:spcPct val="120000"/>
              </a:lnSpc>
            </a:pPr>
            <a:r>
              <a:rPr lang="en-GB" sz="2400" dirty="0" smtClean="0"/>
              <a:t>Partnership = a relationship </a:t>
            </a:r>
            <a:r>
              <a:rPr lang="en-GB" sz="2400" dirty="0"/>
              <a:t>in which all involved are actively engaged in, and stand to gain from, the process of learning and working together.</a:t>
            </a:r>
          </a:p>
          <a:p>
            <a:pPr fontAlgn="base">
              <a:lnSpc>
                <a:spcPct val="120000"/>
              </a:lnSpc>
            </a:pPr>
            <a:r>
              <a:rPr lang="en-GB" sz="2400" dirty="0" smtClean="0"/>
              <a:t>It </a:t>
            </a:r>
            <a:r>
              <a:rPr lang="en-GB" sz="2400" dirty="0"/>
              <a:t>enables and empowers students to engage deeply in their learning and enhancement.  </a:t>
            </a:r>
            <a:endParaRPr lang="en-GB" sz="2400" dirty="0" smtClean="0"/>
          </a:p>
          <a:p>
            <a:pPr fontAlgn="base">
              <a:lnSpc>
                <a:spcPct val="120000"/>
              </a:lnSpc>
            </a:pPr>
            <a:r>
              <a:rPr lang="en-GB" sz="2400" dirty="0" smtClean="0"/>
              <a:t>For </a:t>
            </a:r>
            <a:r>
              <a:rPr lang="en-GB" sz="2400" dirty="0"/>
              <a:t>staff, working in partnership with students can help transform thinking about learning and teaching practices</a:t>
            </a:r>
            <a:r>
              <a:rPr lang="en-GB" sz="2400" dirty="0" smtClean="0"/>
              <a:t>.</a:t>
            </a:r>
          </a:p>
          <a:p>
            <a:pPr fontAlgn="base">
              <a:lnSpc>
                <a:spcPct val="120000"/>
              </a:lnSpc>
            </a:pPr>
            <a:r>
              <a:rPr lang="en-GB" sz="2400" dirty="0" smtClean="0"/>
              <a:t>Subject based research and inquiry</a:t>
            </a:r>
            <a:endParaRPr lang="en-GB" sz="2400" dirty="0"/>
          </a:p>
        </p:txBody>
      </p:sp>
      <p:sp>
        <p:nvSpPr>
          <p:cNvPr id="4" name="Content Placeholder 3"/>
          <p:cNvSpPr>
            <a:spLocks noGrp="1"/>
          </p:cNvSpPr>
          <p:nvPr>
            <p:ph sz="half" idx="2"/>
          </p:nvPr>
        </p:nvSpPr>
        <p:spPr/>
        <p:txBody>
          <a:bodyPr>
            <a:normAutofit fontScale="70000" lnSpcReduction="20000"/>
          </a:bodyPr>
          <a:lstStyle/>
          <a:p>
            <a:endParaRPr lang="en-GB" dirty="0"/>
          </a:p>
        </p:txBody>
      </p:sp>
      <p:pic>
        <p:nvPicPr>
          <p:cNvPr id="1026" name="EFBF7D0D-1D96-4347-86EF-D09868E078D6" descr="EFBF7D0D-1D96-4347-86EF-D09868E078D6"/>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048160" y="1240550"/>
            <a:ext cx="4968552" cy="4968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ight Arrow 4"/>
          <p:cNvSpPr/>
          <p:nvPr/>
        </p:nvSpPr>
        <p:spPr>
          <a:xfrm rot="19956097">
            <a:off x="4020857" y="4850115"/>
            <a:ext cx="160016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p:cNvSpPr txBox="1"/>
          <p:nvPr/>
        </p:nvSpPr>
        <p:spPr>
          <a:xfrm>
            <a:off x="607914" y="6399517"/>
            <a:ext cx="7764754" cy="584775"/>
          </a:xfrm>
          <a:prstGeom prst="rect">
            <a:avLst/>
          </a:prstGeom>
          <a:noFill/>
        </p:spPr>
        <p:txBody>
          <a:bodyPr wrap="none" rtlCol="0">
            <a:spAutoFit/>
          </a:bodyPr>
          <a:lstStyle/>
          <a:p>
            <a:r>
              <a:rPr lang="en-GB" sz="1400" dirty="0">
                <a:hlinkClick r:id="rId4"/>
              </a:rPr>
              <a:t>https://</a:t>
            </a:r>
            <a:r>
              <a:rPr lang="en-GB" sz="1400" dirty="0" smtClean="0">
                <a:hlinkClick r:id="rId4"/>
              </a:rPr>
              <a:t>www.heacademy.ac.uk/sites/default/files/downloads/student-enagagement-through-partnership.pdf</a:t>
            </a:r>
            <a:endParaRPr lang="en-GB" sz="1400" dirty="0" smtClean="0"/>
          </a:p>
          <a:p>
            <a:endParaRPr lang="en-GB" dirty="0"/>
          </a:p>
        </p:txBody>
      </p:sp>
      <p:sp>
        <p:nvSpPr>
          <p:cNvPr id="8" name="Left Arrow 7"/>
          <p:cNvSpPr/>
          <p:nvPr/>
        </p:nvSpPr>
        <p:spPr>
          <a:xfrm rot="2081237">
            <a:off x="7392845" y="4956177"/>
            <a:ext cx="731559" cy="27251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Left Arrow 8"/>
          <p:cNvSpPr/>
          <p:nvPr/>
        </p:nvSpPr>
        <p:spPr>
          <a:xfrm rot="14197603">
            <a:off x="5035635" y="2471251"/>
            <a:ext cx="731559" cy="26899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xmlns="" val="63369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5191A652-E384-4AAA-AEA7-7822E9F244A2" descr="5191A652-E384-4AAA-AEA7-7822E9F244A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339752" y="0"/>
            <a:ext cx="5509226"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p:cNvSpPr txBox="1"/>
          <p:nvPr/>
        </p:nvSpPr>
        <p:spPr>
          <a:xfrm>
            <a:off x="1043608" y="764704"/>
            <a:ext cx="1443985" cy="923330"/>
          </a:xfrm>
          <a:prstGeom prst="rect">
            <a:avLst/>
          </a:prstGeom>
          <a:noFill/>
        </p:spPr>
        <p:txBody>
          <a:bodyPr wrap="none" rtlCol="0">
            <a:spAutoFit/>
          </a:bodyPr>
          <a:lstStyle/>
          <a:p>
            <a:r>
              <a:rPr lang="en-GB" dirty="0" smtClean="0"/>
              <a:t>Benefits</a:t>
            </a:r>
          </a:p>
          <a:p>
            <a:endParaRPr lang="en-GB" dirty="0"/>
          </a:p>
          <a:p>
            <a:r>
              <a:rPr lang="en-GB" dirty="0" smtClean="0"/>
              <a:t>(HEA</a:t>
            </a:r>
            <a:r>
              <a:rPr lang="en-GB" dirty="0"/>
              <a:t>; </a:t>
            </a:r>
            <a:r>
              <a:rPr lang="en-GB" dirty="0" smtClean="0"/>
              <a:t>2015b)</a:t>
            </a:r>
            <a:endParaRPr lang="en-GB" dirty="0"/>
          </a:p>
        </p:txBody>
      </p:sp>
    </p:spTree>
    <p:extLst>
      <p:ext uri="{BB962C8B-B14F-4D97-AF65-F5344CB8AC3E}">
        <p14:creationId xmlns:p14="http://schemas.microsoft.com/office/powerpoint/2010/main" xmlns="" val="16181578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dirty="0"/>
          </a:p>
        </p:txBody>
      </p:sp>
      <p:sp>
        <p:nvSpPr>
          <p:cNvPr id="6" name="Content Placeholder 5"/>
          <p:cNvSpPr>
            <a:spLocks noGrp="1"/>
          </p:cNvSpPr>
          <p:nvPr>
            <p:ph idx="1"/>
          </p:nvPr>
        </p:nvSpPr>
        <p:spPr/>
        <p:txBody>
          <a:bodyPr>
            <a:normAutofit lnSpcReduction="10000"/>
          </a:bodyPr>
          <a:lstStyle/>
          <a:p>
            <a:r>
              <a:rPr lang="en-GB" dirty="0" smtClean="0"/>
              <a:t>‘All </a:t>
            </a:r>
            <a:r>
              <a:rPr lang="en-GB" dirty="0"/>
              <a:t>undergraduate students in all higher education institutions should experience learning through, and about, research and inquiry. </a:t>
            </a:r>
            <a:endParaRPr lang="en-GB" dirty="0" smtClean="0"/>
          </a:p>
          <a:p>
            <a:r>
              <a:rPr lang="en-GB" dirty="0" smtClean="0"/>
              <a:t>In </a:t>
            </a:r>
            <a:r>
              <a:rPr lang="en-GB" dirty="0"/>
              <a:t>undergraduate research, students learn and are assessed in ways that come as close as possible to the experience of academic staff carrying out their disciplinary research</a:t>
            </a:r>
            <a:r>
              <a:rPr lang="en-GB" dirty="0" smtClean="0"/>
              <a:t>.’</a:t>
            </a:r>
            <a:endParaRPr lang="en-GB" dirty="0"/>
          </a:p>
          <a:p>
            <a:pPr lvl="2"/>
            <a:r>
              <a:rPr lang="en-GB" i="1" dirty="0" smtClean="0"/>
              <a:t>(Healey </a:t>
            </a:r>
            <a:r>
              <a:rPr lang="en-GB" i="1" dirty="0"/>
              <a:t>and </a:t>
            </a:r>
            <a:r>
              <a:rPr lang="en-GB" i="1" dirty="0" smtClean="0"/>
              <a:t>Jenkins, 2009)</a:t>
            </a:r>
            <a:endParaRPr lang="en-GB" dirty="0"/>
          </a:p>
        </p:txBody>
      </p:sp>
      <p:pic>
        <p:nvPicPr>
          <p:cNvPr id="4" name="EFBF7D0D-1D96-4347-86EF-D09868E078D6" descr="EFBF7D0D-1D96-4347-86EF-D09868E078D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24328" y="5229200"/>
            <a:ext cx="1512168" cy="15121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Left Arrow 6"/>
          <p:cNvSpPr/>
          <p:nvPr/>
        </p:nvSpPr>
        <p:spPr>
          <a:xfrm rot="9890447" flipV="1">
            <a:off x="7235117" y="6265430"/>
            <a:ext cx="731559" cy="22579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xmlns="" val="32452228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1056</TotalTime>
  <Words>3823</Words>
  <Application>Microsoft Office PowerPoint</Application>
  <PresentationFormat>On-screen Show (4:3)</PresentationFormat>
  <Paragraphs>332</Paragraphs>
  <Slides>50</Slides>
  <Notes>22</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Solstice</vt:lpstr>
      <vt:lpstr>A collaborative approach to research projects: Students as Co-researcher (SCoRe) projects at YSJU-Occupational Therapy</vt:lpstr>
      <vt:lpstr>Setting the scene</vt:lpstr>
      <vt:lpstr>Workshop overview</vt:lpstr>
      <vt:lpstr>My Experience at McMaster University, Canada 1994-97</vt:lpstr>
      <vt:lpstr>Research informed teaching</vt:lpstr>
      <vt:lpstr>Slide 6</vt:lpstr>
      <vt:lpstr>Framework for Student engagement through partnership </vt:lpstr>
      <vt:lpstr>Slide 8</vt:lpstr>
      <vt:lpstr>Slide 9</vt:lpstr>
      <vt:lpstr>Slide 10</vt:lpstr>
      <vt:lpstr>Example Partners</vt:lpstr>
      <vt:lpstr>How do SCoRe projects develop?</vt:lpstr>
      <vt:lpstr>How do SCoRe projects develop?</vt:lpstr>
      <vt:lpstr>Slide 14</vt:lpstr>
      <vt:lpstr>Healey, Flint and Harrington, 2014 – Applied to 3OT501</vt:lpstr>
      <vt:lpstr>Students have choice: 3 types of project</vt:lpstr>
      <vt:lpstr>Practical considerations: allocation</vt:lpstr>
      <vt:lpstr>How we allocate projects</vt:lpstr>
      <vt:lpstr>Contributing to the Evidence Base. Learning outcomes</vt:lpstr>
      <vt:lpstr>Level 3 Module: Contributing to the evidence base: </vt:lpstr>
      <vt:lpstr>Student evaluation comments:</vt:lpstr>
      <vt:lpstr>Students and staff disseminating research together</vt:lpstr>
      <vt:lpstr>Slide 23</vt:lpstr>
      <vt:lpstr>Slide 24</vt:lpstr>
      <vt:lpstr>Slide 25</vt:lpstr>
      <vt:lpstr>Dissemination: things to consider</vt:lpstr>
      <vt:lpstr>Things to consider</vt:lpstr>
      <vt:lpstr>Slide 28</vt:lpstr>
      <vt:lpstr>Slide 29</vt:lpstr>
      <vt:lpstr>Contributing to professional guidelines</vt:lpstr>
      <vt:lpstr>Slide 31</vt:lpstr>
      <vt:lpstr>Slide 32</vt:lpstr>
      <vt:lpstr>Slide 33</vt:lpstr>
      <vt:lpstr>Face Validity and Clinical Utility of the Activity Card Sort -United Kingdom   a Student as Co-Researcher project</vt:lpstr>
      <vt:lpstr>Slide 35</vt:lpstr>
      <vt:lpstr>Structured Observational Test of Function (SOTOF)  SOTOF was the out put  from my PhD in 1995  Recent SCoRe project outputs shared with  Masters OT students at University of Leuven, Belgium 2nd March 2016, Erasmus teaching exchange </vt:lpstr>
      <vt:lpstr>Slide 37</vt:lpstr>
      <vt:lpstr>COTEC / ENOTHE conference June 2016 </vt:lpstr>
      <vt:lpstr>Students and staff disseminating research together</vt:lpstr>
      <vt:lpstr>Dissemination</vt:lpstr>
      <vt:lpstr>Future dissemination examples: COTEC / ENOTHE conference June 2016 </vt:lpstr>
      <vt:lpstr>COTEC-ENOTHE Congress, June 15-19 2016</vt:lpstr>
      <vt:lpstr>Feedback from students: disseminating their work at a conference</vt:lpstr>
      <vt:lpstr>Benefits of SCoRe projects</vt:lpstr>
      <vt:lpstr>Students’ Perceptions of Benefits</vt:lpstr>
      <vt:lpstr>o discuss in small groups</vt:lpstr>
      <vt:lpstr>Healey, Flint and Harrington, 2014</vt:lpstr>
      <vt:lpstr>References</vt:lpstr>
      <vt:lpstr>Some useful texts</vt:lpstr>
      <vt:lpstr>Slide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Engaging in collaborative research with our undergraduate students and achieving publication and conference outputs</dc:title>
  <dc:creator>a.laverfawcett</dc:creator>
  <cp:lastModifiedBy>User</cp:lastModifiedBy>
  <cp:revision>276</cp:revision>
  <cp:lastPrinted>2016-03-15T19:04:37Z</cp:lastPrinted>
  <dcterms:created xsi:type="dcterms:W3CDTF">2016-03-12T17:56:05Z</dcterms:created>
  <dcterms:modified xsi:type="dcterms:W3CDTF">2017-03-22T05:13:04Z</dcterms:modified>
</cp:coreProperties>
</file>