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5"/>
  </p:notesMasterIdLst>
  <p:sldIdLst>
    <p:sldId id="257" r:id="rId2"/>
    <p:sldId id="286" r:id="rId3"/>
    <p:sldId id="389" r:id="rId4"/>
    <p:sldId id="390" r:id="rId5"/>
    <p:sldId id="403" r:id="rId6"/>
    <p:sldId id="445" r:id="rId7"/>
    <p:sldId id="457" r:id="rId8"/>
    <p:sldId id="458" r:id="rId9"/>
    <p:sldId id="407" r:id="rId10"/>
    <p:sldId id="408" r:id="rId11"/>
    <p:sldId id="446" r:id="rId12"/>
    <p:sldId id="447" r:id="rId13"/>
    <p:sldId id="448" r:id="rId14"/>
    <p:sldId id="469" r:id="rId15"/>
    <p:sldId id="470" r:id="rId16"/>
    <p:sldId id="471" r:id="rId17"/>
    <p:sldId id="406" r:id="rId18"/>
    <p:sldId id="306" r:id="rId19"/>
    <p:sldId id="452" r:id="rId20"/>
    <p:sldId id="307" r:id="rId21"/>
    <p:sldId id="484" r:id="rId22"/>
    <p:sldId id="465" r:id="rId23"/>
    <p:sldId id="463" r:id="rId24"/>
    <p:sldId id="466" r:id="rId25"/>
    <p:sldId id="472" r:id="rId26"/>
    <p:sldId id="467" r:id="rId27"/>
    <p:sldId id="475" r:id="rId28"/>
    <p:sldId id="476" r:id="rId29"/>
    <p:sldId id="477" r:id="rId30"/>
    <p:sldId id="474" r:id="rId31"/>
    <p:sldId id="420" r:id="rId32"/>
    <p:sldId id="333" r:id="rId33"/>
    <p:sldId id="380" r:id="rId34"/>
    <p:sldId id="299" r:id="rId35"/>
    <p:sldId id="483" r:id="rId36"/>
    <p:sldId id="456" r:id="rId37"/>
    <p:sldId id="428" r:id="rId38"/>
    <p:sldId id="442" r:id="rId39"/>
    <p:sldId id="444" r:id="rId40"/>
    <p:sldId id="441" r:id="rId41"/>
    <p:sldId id="440" r:id="rId42"/>
    <p:sldId id="437" r:id="rId43"/>
    <p:sldId id="438" r:id="rId44"/>
    <p:sldId id="439" r:id="rId45"/>
    <p:sldId id="479" r:id="rId46"/>
    <p:sldId id="429" r:id="rId47"/>
    <p:sldId id="435" r:id="rId48"/>
    <p:sldId id="430" r:id="rId49"/>
    <p:sldId id="431" r:id="rId50"/>
    <p:sldId id="432" r:id="rId51"/>
    <p:sldId id="434" r:id="rId52"/>
    <p:sldId id="436" r:id="rId53"/>
    <p:sldId id="419" r:id="rId54"/>
    <p:sldId id="478" r:id="rId55"/>
    <p:sldId id="422" r:id="rId56"/>
    <p:sldId id="388" r:id="rId57"/>
    <p:sldId id="372" r:id="rId58"/>
    <p:sldId id="373" r:id="rId59"/>
    <p:sldId id="359" r:id="rId60"/>
    <p:sldId id="340" r:id="rId61"/>
    <p:sldId id="345" r:id="rId62"/>
    <p:sldId id="386" r:id="rId63"/>
    <p:sldId id="346" r:id="rId6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91" autoAdjust="0"/>
    <p:restoredTop sz="94612" autoAdjust="0"/>
  </p:normalViewPr>
  <p:slideViewPr>
    <p:cSldViewPr>
      <p:cViewPr>
        <p:scale>
          <a:sx n="67" d="100"/>
          <a:sy n="67" d="100"/>
        </p:scale>
        <p:origin x="-474" y="-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image" Target="../media/image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D1AF728-5E39-410A-92B8-0E37288C1CFD}" type="datetimeFigureOut">
              <a:rPr lang="en-GB" smtClean="0"/>
              <a:pPr/>
              <a:t>22/03/2017</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0133992-A376-48E5-BE76-B4569BAB8BA2}" type="slidenum">
              <a:rPr lang="en-GB" smtClean="0"/>
              <a:pPr/>
              <a:t>‹#›</a:t>
            </a:fld>
            <a:endParaRPr lang="en-GB" dirty="0"/>
          </a:p>
        </p:txBody>
      </p:sp>
    </p:spTree>
    <p:extLst>
      <p:ext uri="{BB962C8B-B14F-4D97-AF65-F5344CB8AC3E}">
        <p14:creationId xmlns="" xmlns:p14="http://schemas.microsoft.com/office/powerpoint/2010/main" val="5418770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253955"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nb-NO" altLang="en-US" smtClean="0"/>
          </a:p>
        </p:txBody>
      </p:sp>
      <p:sp>
        <p:nvSpPr>
          <p:cNvPr id="4" name="Slide Number Placeholder 3"/>
          <p:cNvSpPr>
            <a:spLocks noGrp="1"/>
          </p:cNvSpPr>
          <p:nvPr>
            <p:ph type="sldNum" sz="quarter" idx="5"/>
          </p:nvPr>
        </p:nvSpPr>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6BDAC18C-139F-44AD-8B87-F465B787B96A}" type="slidenum">
              <a:rPr lang="en-GB" altLang="en-US">
                <a:latin typeface="Calibri" pitchFamily="34" charset="0"/>
              </a:rPr>
              <a:pPr eaLnBrk="1" hangingPunct="1"/>
              <a:t>5</a:t>
            </a:fld>
            <a:endParaRPr lang="en-GB" altLang="en-US" dirty="0">
              <a:latin typeface="Calibri"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263171"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GB" altLang="en-US" dirty="0" smtClean="0"/>
          </a:p>
        </p:txBody>
      </p:sp>
      <p:sp>
        <p:nvSpPr>
          <p:cNvPr id="4" name="Slide Number Placeholder 3"/>
          <p:cNvSpPr>
            <a:spLocks noGrp="1"/>
          </p:cNvSpPr>
          <p:nvPr>
            <p:ph type="sldNum" sz="quarter" idx="5"/>
          </p:nvPr>
        </p:nvSpPr>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E85B97D3-92E0-408C-B68F-D39FFB4EC344}" type="slidenum">
              <a:rPr lang="en-GB" altLang="en-US">
                <a:latin typeface="Calibri" pitchFamily="34" charset="0"/>
              </a:rPr>
              <a:pPr eaLnBrk="1" hangingPunct="1"/>
              <a:t>29</a:t>
            </a:fld>
            <a:endParaRPr lang="en-GB" altLang="en-US" dirty="0">
              <a:latin typeface="Calibri"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261123"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ltLang="en-US" dirty="0" smtClean="0"/>
          </a:p>
        </p:txBody>
      </p:sp>
      <p:sp>
        <p:nvSpPr>
          <p:cNvPr id="4" name="Slide Number Placeholder 3"/>
          <p:cNvSpPr>
            <a:spLocks noGrp="1"/>
          </p:cNvSpPr>
          <p:nvPr>
            <p:ph type="sldNum" sz="quarter" idx="5"/>
          </p:nvPr>
        </p:nvSpPr>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17C8B77F-7541-4AED-A24F-8C4705A1FAC4}" type="slidenum">
              <a:rPr lang="en-GB" altLang="en-US">
                <a:latin typeface="Calibri" pitchFamily="34" charset="0"/>
              </a:rPr>
              <a:pPr eaLnBrk="1" hangingPunct="1"/>
              <a:t>30</a:t>
            </a:fld>
            <a:endParaRPr lang="en-GB" altLang="en-US" dirty="0">
              <a:latin typeface="Calibri"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bwMode="auto">
          <a:noFill/>
          <a:ln cap="flat">
            <a:solidFill>
              <a:srgbClr val="000000"/>
            </a:solidFill>
            <a:miter lim="800000"/>
            <a:headEnd/>
            <a:tailEnd/>
          </a:ln>
        </p:spPr>
      </p:sp>
      <p:sp>
        <p:nvSpPr>
          <p:cNvPr id="4505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84995"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ltLang="en-US" dirty="0" smtClean="0"/>
          </a:p>
        </p:txBody>
      </p:sp>
      <p:sp>
        <p:nvSpPr>
          <p:cNvPr id="4" name="Slide Number Placeholder 3"/>
          <p:cNvSpPr>
            <a:spLocks noGrp="1"/>
          </p:cNvSpPr>
          <p:nvPr>
            <p:ph type="sldNum" sz="quarter" idx="5"/>
          </p:nvPr>
        </p:nvSpPr>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6FC3FF56-80AF-4AC3-A825-F4EB09576459}" type="slidenum">
              <a:rPr lang="en-GB" altLang="en-US">
                <a:latin typeface="Calibri" pitchFamily="34" charset="0"/>
              </a:rPr>
              <a:pPr eaLnBrk="1" hangingPunct="1"/>
              <a:t>55</a:t>
            </a:fld>
            <a:endParaRPr lang="en-GB" altLang="en-US" dirty="0">
              <a:latin typeface="Calibri"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a:ln/>
        </p:spPr>
      </p:sp>
      <p:sp>
        <p:nvSpPr>
          <p:cNvPr id="73731"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nb-NO" altLang="en-US" smtClean="0">
              <a:latin typeface="Arial" pitchFamily="34" charset="0"/>
              <a:cs typeface="Arial" pitchFamily="34" charset="0"/>
            </a:endParaRPr>
          </a:p>
        </p:txBody>
      </p:sp>
      <p:sp>
        <p:nvSpPr>
          <p:cNvPr id="73732"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b="1">
                <a:solidFill>
                  <a:schemeClr val="accent2"/>
                </a:solidFill>
                <a:latin typeface="Arial" pitchFamily="34" charset="0"/>
                <a:cs typeface="Arial" pitchFamily="34" charset="0"/>
              </a:defRPr>
            </a:lvl1pPr>
            <a:lvl2pPr marL="742950" indent="-285750" eaLnBrk="0" hangingPunct="0">
              <a:defRPr sz="2400" b="1">
                <a:solidFill>
                  <a:schemeClr val="accent2"/>
                </a:solidFill>
                <a:latin typeface="Arial" pitchFamily="34" charset="0"/>
                <a:cs typeface="Arial" pitchFamily="34" charset="0"/>
              </a:defRPr>
            </a:lvl2pPr>
            <a:lvl3pPr marL="1143000" indent="-228600" eaLnBrk="0" hangingPunct="0">
              <a:defRPr sz="2400" b="1">
                <a:solidFill>
                  <a:schemeClr val="accent2"/>
                </a:solidFill>
                <a:latin typeface="Arial" pitchFamily="34" charset="0"/>
                <a:cs typeface="Arial" pitchFamily="34" charset="0"/>
              </a:defRPr>
            </a:lvl3pPr>
            <a:lvl4pPr marL="1600200" indent="-228600" eaLnBrk="0" hangingPunct="0">
              <a:defRPr sz="2400" b="1">
                <a:solidFill>
                  <a:schemeClr val="accent2"/>
                </a:solidFill>
                <a:latin typeface="Arial" pitchFamily="34" charset="0"/>
                <a:cs typeface="Arial" pitchFamily="34" charset="0"/>
              </a:defRPr>
            </a:lvl4pPr>
            <a:lvl5pPr marL="2057400" indent="-228600" eaLnBrk="0" hangingPunct="0">
              <a:defRPr sz="2400" b="1">
                <a:solidFill>
                  <a:schemeClr val="accent2"/>
                </a:solidFill>
                <a:latin typeface="Arial" pitchFamily="34" charset="0"/>
                <a:cs typeface="Arial" pitchFamily="34" charset="0"/>
              </a:defRPr>
            </a:lvl5pPr>
            <a:lvl6pPr marL="2514600" indent="-228600" algn="ctr" eaLnBrk="0" fontAlgn="base" hangingPunct="0">
              <a:spcBef>
                <a:spcPct val="0"/>
              </a:spcBef>
              <a:spcAft>
                <a:spcPct val="0"/>
              </a:spcAft>
              <a:defRPr sz="2400" b="1">
                <a:solidFill>
                  <a:schemeClr val="accent2"/>
                </a:solidFill>
                <a:latin typeface="Arial" pitchFamily="34" charset="0"/>
                <a:cs typeface="Arial" pitchFamily="34" charset="0"/>
              </a:defRPr>
            </a:lvl6pPr>
            <a:lvl7pPr marL="2971800" indent="-228600" algn="ctr" eaLnBrk="0" fontAlgn="base" hangingPunct="0">
              <a:spcBef>
                <a:spcPct val="0"/>
              </a:spcBef>
              <a:spcAft>
                <a:spcPct val="0"/>
              </a:spcAft>
              <a:defRPr sz="2400" b="1">
                <a:solidFill>
                  <a:schemeClr val="accent2"/>
                </a:solidFill>
                <a:latin typeface="Arial" pitchFamily="34" charset="0"/>
                <a:cs typeface="Arial" pitchFamily="34" charset="0"/>
              </a:defRPr>
            </a:lvl7pPr>
            <a:lvl8pPr marL="3429000" indent="-228600" algn="ctr" eaLnBrk="0" fontAlgn="base" hangingPunct="0">
              <a:spcBef>
                <a:spcPct val="0"/>
              </a:spcBef>
              <a:spcAft>
                <a:spcPct val="0"/>
              </a:spcAft>
              <a:defRPr sz="2400" b="1">
                <a:solidFill>
                  <a:schemeClr val="accent2"/>
                </a:solidFill>
                <a:latin typeface="Arial" pitchFamily="34" charset="0"/>
                <a:cs typeface="Arial" pitchFamily="34" charset="0"/>
              </a:defRPr>
            </a:lvl8pPr>
            <a:lvl9pPr marL="3886200" indent="-228600" algn="ctr" eaLnBrk="0" fontAlgn="base" hangingPunct="0">
              <a:spcBef>
                <a:spcPct val="0"/>
              </a:spcBef>
              <a:spcAft>
                <a:spcPct val="0"/>
              </a:spcAft>
              <a:defRPr sz="2400" b="1">
                <a:solidFill>
                  <a:schemeClr val="accent2"/>
                </a:solidFill>
                <a:latin typeface="Arial" pitchFamily="34" charset="0"/>
                <a:cs typeface="Arial" pitchFamily="34" charset="0"/>
              </a:defRPr>
            </a:lvl9pPr>
          </a:lstStyle>
          <a:p>
            <a:pPr eaLnBrk="1" hangingPunct="1"/>
            <a:fld id="{0D68068C-4575-4E14-802D-771091BAE911}" type="slidenum">
              <a:rPr lang="en-GB" altLang="en-US" sz="1200" b="0" smtClean="0">
                <a:solidFill>
                  <a:schemeClr val="tx1"/>
                </a:solidFill>
              </a:rPr>
              <a:pPr eaLnBrk="1" hangingPunct="1"/>
              <a:t>57</a:t>
            </a:fld>
            <a:endParaRPr lang="en-GB" altLang="en-US" sz="1200" b="0" dirty="0" smtClean="0">
              <a:solidFill>
                <a:schemeClr val="tx1"/>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224259"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ltLang="en-US" dirty="0" smtClean="0">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222211"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ltLang="en-US" dirty="0" smtClean="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223235"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ltLang="en-US" dirty="0" smtClean="0">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257027"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ltLang="en-US" dirty="0" smtClean="0"/>
          </a:p>
        </p:txBody>
      </p:sp>
      <p:sp>
        <p:nvSpPr>
          <p:cNvPr id="4" name="Slide Number Placeholder 3"/>
          <p:cNvSpPr>
            <a:spLocks noGrp="1"/>
          </p:cNvSpPr>
          <p:nvPr>
            <p:ph type="sldNum" sz="quarter" idx="5"/>
          </p:nvPr>
        </p:nvSpPr>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B6A3E4BD-29F1-4810-B243-4F1DCEA1B115}" type="slidenum">
              <a:rPr lang="en-GB" altLang="en-US">
                <a:latin typeface="Calibri" pitchFamily="34" charset="0"/>
              </a:rPr>
              <a:pPr eaLnBrk="1" hangingPunct="1"/>
              <a:t>17</a:t>
            </a:fld>
            <a:endParaRPr lang="en-GB" altLang="en-US" dirty="0">
              <a:latin typeface="Calibri"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3FF00A47-39E7-4554-B953-FF747D72D4E6}" type="slidenum">
              <a:rPr lang="en-GB" smtClean="0"/>
              <a:pPr>
                <a:defRPr/>
              </a:pPr>
              <a:t>18</a:t>
            </a:fld>
            <a:endParaRPr lang="en-GB"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254979"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GB" altLang="en-US" dirty="0" smtClean="0"/>
          </a:p>
        </p:txBody>
      </p:sp>
      <p:sp>
        <p:nvSpPr>
          <p:cNvPr id="4" name="Slide Number Placeholder 3"/>
          <p:cNvSpPr>
            <a:spLocks noGrp="1"/>
          </p:cNvSpPr>
          <p:nvPr>
            <p:ph type="sldNum" sz="quarter" idx="5"/>
          </p:nvPr>
        </p:nvSpPr>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3E239541-EAD5-4163-A830-7D3008FA1F4C}" type="slidenum">
              <a:rPr lang="en-GB" altLang="en-US">
                <a:latin typeface="Calibri" pitchFamily="34" charset="0"/>
              </a:rPr>
              <a:pPr eaLnBrk="1" hangingPunct="1"/>
              <a:t>19</a:t>
            </a:fld>
            <a:endParaRPr lang="en-GB" altLang="en-US" dirty="0">
              <a:latin typeface="Calibri"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62374FEB-9F78-46F7-8379-9E163BCC0B03}" type="slidenum">
              <a:rPr lang="en-GB" smtClean="0"/>
              <a:pPr>
                <a:defRPr/>
              </a:pPr>
              <a:t>20</a:t>
            </a:fld>
            <a:endParaRPr lang="en-GB"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262147"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ltLang="en-US" dirty="0" smtClean="0"/>
          </a:p>
        </p:txBody>
      </p:sp>
      <p:sp>
        <p:nvSpPr>
          <p:cNvPr id="4" name="Slide Number Placeholder 3"/>
          <p:cNvSpPr>
            <a:spLocks noGrp="1"/>
          </p:cNvSpPr>
          <p:nvPr>
            <p:ph type="sldNum" sz="quarter" idx="5"/>
          </p:nvPr>
        </p:nvSpPr>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6AF0426B-C68F-480F-B73A-F0B87D68E7B4}" type="slidenum">
              <a:rPr lang="en-GB" altLang="en-US">
                <a:latin typeface="Calibri" pitchFamily="34" charset="0"/>
              </a:rPr>
              <a:pPr eaLnBrk="1" hangingPunct="1"/>
              <a:t>28</a:t>
            </a:fld>
            <a:endParaRPr lang="en-GB" altLang="en-US" dirty="0">
              <a:latin typeface="Calibri"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D966DAC-9142-4829-A99F-D6564183EF08}" type="datetimeFigureOut">
              <a:rPr lang="en-GB" smtClean="0"/>
              <a:pPr/>
              <a:t>22/03/2017</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9FA7BB5E-4F4B-4424-991B-20ACB4405106}" type="slidenum">
              <a:rPr lang="en-GB" smtClean="0"/>
              <a:pPr/>
              <a:t>‹#›</a:t>
            </a:fld>
            <a:endParaRPr lang="en-GB" dirty="0"/>
          </a:p>
        </p:txBody>
      </p:sp>
    </p:spTree>
    <p:extLst>
      <p:ext uri="{BB962C8B-B14F-4D97-AF65-F5344CB8AC3E}">
        <p14:creationId xmlns="" xmlns:p14="http://schemas.microsoft.com/office/powerpoint/2010/main" val="2034655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D966DAC-9142-4829-A99F-D6564183EF08}" type="datetimeFigureOut">
              <a:rPr lang="en-GB" smtClean="0"/>
              <a:pPr/>
              <a:t>22/03/2017</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9FA7BB5E-4F4B-4424-991B-20ACB4405106}" type="slidenum">
              <a:rPr lang="en-GB" smtClean="0"/>
              <a:pPr/>
              <a:t>‹#›</a:t>
            </a:fld>
            <a:endParaRPr lang="en-GB" dirty="0"/>
          </a:p>
        </p:txBody>
      </p:sp>
    </p:spTree>
    <p:extLst>
      <p:ext uri="{BB962C8B-B14F-4D97-AF65-F5344CB8AC3E}">
        <p14:creationId xmlns="" xmlns:p14="http://schemas.microsoft.com/office/powerpoint/2010/main" val="30384468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D966DAC-9142-4829-A99F-D6564183EF08}" type="datetimeFigureOut">
              <a:rPr lang="en-GB" smtClean="0"/>
              <a:pPr/>
              <a:t>22/03/2017</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9FA7BB5E-4F4B-4424-991B-20ACB4405106}" type="slidenum">
              <a:rPr lang="en-GB" smtClean="0"/>
              <a:pPr/>
              <a:t>‹#›</a:t>
            </a:fld>
            <a:endParaRPr lang="en-GB" dirty="0"/>
          </a:p>
        </p:txBody>
      </p:sp>
    </p:spTree>
    <p:extLst>
      <p:ext uri="{BB962C8B-B14F-4D97-AF65-F5344CB8AC3E}">
        <p14:creationId xmlns="" xmlns:p14="http://schemas.microsoft.com/office/powerpoint/2010/main" val="29057768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SmartArt Placeholder 2"/>
          <p:cNvSpPr>
            <a:spLocks noGrp="1"/>
          </p:cNvSpPr>
          <p:nvPr>
            <p:ph type="dgm" idx="1"/>
          </p:nvPr>
        </p:nvSpPr>
        <p:spPr>
          <a:xfrm>
            <a:off x="457200" y="1600200"/>
            <a:ext cx="8229600" cy="4525963"/>
          </a:xfrm>
        </p:spPr>
        <p:txBody>
          <a:bodyPr/>
          <a:lstStyle/>
          <a:p>
            <a:pPr lvl="0"/>
            <a:endParaRPr lang="en-GB" noProof="0" dirty="0"/>
          </a:p>
        </p:txBody>
      </p:sp>
      <p:sp>
        <p:nvSpPr>
          <p:cNvPr id="4" name="Rectangle 4"/>
          <p:cNvSpPr>
            <a:spLocks noGrp="1" noChangeArrowheads="1"/>
          </p:cNvSpPr>
          <p:nvPr>
            <p:ph type="dt" sz="half" idx="10"/>
          </p:nvPr>
        </p:nvSpPr>
        <p:spPr/>
        <p:txBody>
          <a:bodyPr/>
          <a:lstStyle>
            <a:lvl1pPr>
              <a:defRPr/>
            </a:lvl1pPr>
          </a:lstStyle>
          <a:p>
            <a:endParaRPr lang="en-GB" altLang="en-US" dirty="0"/>
          </a:p>
        </p:txBody>
      </p:sp>
      <p:sp>
        <p:nvSpPr>
          <p:cNvPr id="5" name="Rectangle 5"/>
          <p:cNvSpPr>
            <a:spLocks noGrp="1" noChangeArrowheads="1"/>
          </p:cNvSpPr>
          <p:nvPr>
            <p:ph type="ftr" sz="quarter" idx="11"/>
          </p:nvPr>
        </p:nvSpPr>
        <p:spPr/>
        <p:txBody>
          <a:bodyPr/>
          <a:lstStyle>
            <a:lvl1pPr>
              <a:defRPr/>
            </a:lvl1pPr>
          </a:lstStyle>
          <a:p>
            <a:endParaRPr lang="en-GB" altLang="en-US" dirty="0"/>
          </a:p>
        </p:txBody>
      </p:sp>
      <p:sp>
        <p:nvSpPr>
          <p:cNvPr id="6" name="Rectangle 6"/>
          <p:cNvSpPr>
            <a:spLocks noGrp="1" noChangeArrowheads="1"/>
          </p:cNvSpPr>
          <p:nvPr>
            <p:ph type="sldNum" sz="quarter" idx="12"/>
          </p:nvPr>
        </p:nvSpPr>
        <p:spPr/>
        <p:txBody>
          <a:bodyPr/>
          <a:lstStyle>
            <a:lvl1pPr>
              <a:defRPr/>
            </a:lvl1pPr>
          </a:lstStyle>
          <a:p>
            <a:fld id="{E5B1A7A0-D15E-47E2-90BF-ABB4911BB8E6}" type="slidenum">
              <a:rPr lang="en-GB" altLang="en-US"/>
              <a:pPr/>
              <a:t>‹#›</a:t>
            </a:fld>
            <a:endParaRPr lang="en-GB" altLang="en-US" dirty="0"/>
          </a:p>
        </p:txBody>
      </p:sp>
    </p:spTree>
    <p:extLst>
      <p:ext uri="{BB962C8B-B14F-4D97-AF65-F5344CB8AC3E}">
        <p14:creationId xmlns="" xmlns:p14="http://schemas.microsoft.com/office/powerpoint/2010/main" val="3260807342"/>
      </p:ext>
    </p:extLst>
  </p:cSld>
  <p:clrMapOvr>
    <a:masterClrMapping/>
  </p:clrMapOvr>
  <p:transition>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D966DAC-9142-4829-A99F-D6564183EF08}" type="datetimeFigureOut">
              <a:rPr lang="en-GB" smtClean="0"/>
              <a:pPr/>
              <a:t>22/03/2017</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9FA7BB5E-4F4B-4424-991B-20ACB4405106}" type="slidenum">
              <a:rPr lang="en-GB" smtClean="0"/>
              <a:pPr/>
              <a:t>‹#›</a:t>
            </a:fld>
            <a:endParaRPr lang="en-GB" dirty="0"/>
          </a:p>
        </p:txBody>
      </p:sp>
    </p:spTree>
    <p:extLst>
      <p:ext uri="{BB962C8B-B14F-4D97-AF65-F5344CB8AC3E}">
        <p14:creationId xmlns="" xmlns:p14="http://schemas.microsoft.com/office/powerpoint/2010/main" val="30489440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D966DAC-9142-4829-A99F-D6564183EF08}" type="datetimeFigureOut">
              <a:rPr lang="en-GB" smtClean="0"/>
              <a:pPr/>
              <a:t>22/03/2017</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9FA7BB5E-4F4B-4424-991B-20ACB4405106}" type="slidenum">
              <a:rPr lang="en-GB" smtClean="0"/>
              <a:pPr/>
              <a:t>‹#›</a:t>
            </a:fld>
            <a:endParaRPr lang="en-GB" dirty="0"/>
          </a:p>
        </p:txBody>
      </p:sp>
    </p:spTree>
    <p:extLst>
      <p:ext uri="{BB962C8B-B14F-4D97-AF65-F5344CB8AC3E}">
        <p14:creationId xmlns="" xmlns:p14="http://schemas.microsoft.com/office/powerpoint/2010/main" val="31452365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D966DAC-9142-4829-A99F-D6564183EF08}" type="datetimeFigureOut">
              <a:rPr lang="en-GB" smtClean="0"/>
              <a:pPr/>
              <a:t>22/03/2017</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9FA7BB5E-4F4B-4424-991B-20ACB4405106}" type="slidenum">
              <a:rPr lang="en-GB" smtClean="0"/>
              <a:pPr/>
              <a:t>‹#›</a:t>
            </a:fld>
            <a:endParaRPr lang="en-GB" dirty="0"/>
          </a:p>
        </p:txBody>
      </p:sp>
    </p:spTree>
    <p:extLst>
      <p:ext uri="{BB962C8B-B14F-4D97-AF65-F5344CB8AC3E}">
        <p14:creationId xmlns="" xmlns:p14="http://schemas.microsoft.com/office/powerpoint/2010/main" val="2923381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D966DAC-9142-4829-A99F-D6564183EF08}" type="datetimeFigureOut">
              <a:rPr lang="en-GB" smtClean="0"/>
              <a:pPr/>
              <a:t>22/03/2017</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9FA7BB5E-4F4B-4424-991B-20ACB4405106}" type="slidenum">
              <a:rPr lang="en-GB" smtClean="0"/>
              <a:pPr/>
              <a:t>‹#›</a:t>
            </a:fld>
            <a:endParaRPr lang="en-GB" dirty="0"/>
          </a:p>
        </p:txBody>
      </p:sp>
    </p:spTree>
    <p:extLst>
      <p:ext uri="{BB962C8B-B14F-4D97-AF65-F5344CB8AC3E}">
        <p14:creationId xmlns="" xmlns:p14="http://schemas.microsoft.com/office/powerpoint/2010/main" val="2266206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D966DAC-9142-4829-A99F-D6564183EF08}" type="datetimeFigureOut">
              <a:rPr lang="en-GB" smtClean="0"/>
              <a:pPr/>
              <a:t>22/03/2017</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9FA7BB5E-4F4B-4424-991B-20ACB4405106}" type="slidenum">
              <a:rPr lang="en-GB" smtClean="0"/>
              <a:pPr/>
              <a:t>‹#›</a:t>
            </a:fld>
            <a:endParaRPr lang="en-GB" dirty="0"/>
          </a:p>
        </p:txBody>
      </p:sp>
    </p:spTree>
    <p:extLst>
      <p:ext uri="{BB962C8B-B14F-4D97-AF65-F5344CB8AC3E}">
        <p14:creationId xmlns="" xmlns:p14="http://schemas.microsoft.com/office/powerpoint/2010/main" val="40515793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966DAC-9142-4829-A99F-D6564183EF08}" type="datetimeFigureOut">
              <a:rPr lang="en-GB" smtClean="0"/>
              <a:pPr/>
              <a:t>22/03/2017</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9FA7BB5E-4F4B-4424-991B-20ACB4405106}" type="slidenum">
              <a:rPr lang="en-GB" smtClean="0"/>
              <a:pPr/>
              <a:t>‹#›</a:t>
            </a:fld>
            <a:endParaRPr lang="en-GB" dirty="0"/>
          </a:p>
        </p:txBody>
      </p:sp>
    </p:spTree>
    <p:extLst>
      <p:ext uri="{BB962C8B-B14F-4D97-AF65-F5344CB8AC3E}">
        <p14:creationId xmlns="" xmlns:p14="http://schemas.microsoft.com/office/powerpoint/2010/main" val="27947739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966DAC-9142-4829-A99F-D6564183EF08}" type="datetimeFigureOut">
              <a:rPr lang="en-GB" smtClean="0"/>
              <a:pPr/>
              <a:t>22/03/2017</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9FA7BB5E-4F4B-4424-991B-20ACB4405106}" type="slidenum">
              <a:rPr lang="en-GB" smtClean="0"/>
              <a:pPr/>
              <a:t>‹#›</a:t>
            </a:fld>
            <a:endParaRPr lang="en-GB" dirty="0"/>
          </a:p>
        </p:txBody>
      </p:sp>
    </p:spTree>
    <p:extLst>
      <p:ext uri="{BB962C8B-B14F-4D97-AF65-F5344CB8AC3E}">
        <p14:creationId xmlns="" xmlns:p14="http://schemas.microsoft.com/office/powerpoint/2010/main" val="17175438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966DAC-9142-4829-A99F-D6564183EF08}" type="datetimeFigureOut">
              <a:rPr lang="en-GB" smtClean="0"/>
              <a:pPr/>
              <a:t>22/03/2017</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9FA7BB5E-4F4B-4424-991B-20ACB4405106}" type="slidenum">
              <a:rPr lang="en-GB" smtClean="0"/>
              <a:pPr/>
              <a:t>‹#›</a:t>
            </a:fld>
            <a:endParaRPr lang="en-GB" dirty="0"/>
          </a:p>
        </p:txBody>
      </p:sp>
    </p:spTree>
    <p:extLst>
      <p:ext uri="{BB962C8B-B14F-4D97-AF65-F5344CB8AC3E}">
        <p14:creationId xmlns="" xmlns:p14="http://schemas.microsoft.com/office/powerpoint/2010/main" val="1819605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print"/>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966DAC-9142-4829-A99F-D6564183EF08}" type="datetimeFigureOut">
              <a:rPr lang="en-GB" smtClean="0"/>
              <a:pPr/>
              <a:t>22/03/2017</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A7BB5E-4F4B-4424-991B-20ACB4405106}" type="slidenum">
              <a:rPr lang="en-GB" smtClean="0"/>
              <a:pPr/>
              <a:t>‹#›</a:t>
            </a:fld>
            <a:endParaRPr lang="en-GB" dirty="0"/>
          </a:p>
        </p:txBody>
      </p:sp>
    </p:spTree>
    <p:extLst>
      <p:ext uri="{BB962C8B-B14F-4D97-AF65-F5344CB8AC3E}">
        <p14:creationId xmlns="" xmlns:p14="http://schemas.microsoft.com/office/powerpoint/2010/main" val="23308347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a.Laverfawcett@yorksj.ac.uk"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2.xml"/><Relationship Id="rId1" Type="http://schemas.openxmlformats.org/officeDocument/2006/relationships/vmlDrawing" Target="../drawings/vmlDrawing2.vml"/><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vmlDrawing" Target="../drawings/vmlDrawing4.vml"/><Relationship Id="rId4" Type="http://schemas.openxmlformats.org/officeDocument/2006/relationships/oleObject" Target="../embeddings/oleObject5.bin"/></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oleObject" Target="???" TargetMode="External"/><Relationship Id="rId2" Type="http://schemas.openxmlformats.org/officeDocument/2006/relationships/slideLayout" Target="../slideLayouts/slideLayout6.xml"/><Relationship Id="rId1" Type="http://schemas.openxmlformats.org/officeDocument/2006/relationships/vmlDrawing" Target="../drawings/vmlDrawing5.v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6.v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hyperlink" Target="http://www.who.int/classifications/icf/en/"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3568" y="1124744"/>
            <a:ext cx="7772400" cy="1470025"/>
          </a:xfrm>
        </p:spPr>
        <p:txBody>
          <a:bodyPr>
            <a:normAutofit fontScale="90000"/>
          </a:bodyPr>
          <a:lstStyle/>
          <a:p>
            <a:r>
              <a:rPr lang="en-US" dirty="0"/>
              <a:t>Test development, </a:t>
            </a:r>
            <a:r>
              <a:rPr lang="en-US" dirty="0" err="1" smtClean="0"/>
              <a:t>standardisation</a:t>
            </a:r>
            <a:r>
              <a:rPr lang="en-US" dirty="0"/>
              <a:t>, reliability and validity</a:t>
            </a:r>
            <a:endParaRPr lang="en-GB" sz="4400" dirty="0" smtClean="0"/>
          </a:p>
        </p:txBody>
      </p:sp>
      <p:sp>
        <p:nvSpPr>
          <p:cNvPr id="3075" name="Rectangle 3"/>
          <p:cNvSpPr>
            <a:spLocks noGrp="1" noChangeArrowheads="1"/>
          </p:cNvSpPr>
          <p:nvPr>
            <p:ph type="subTitle" idx="1"/>
          </p:nvPr>
        </p:nvSpPr>
        <p:spPr>
          <a:xfrm>
            <a:off x="1610884" y="2947988"/>
            <a:ext cx="5976665" cy="3116262"/>
          </a:xfrm>
        </p:spPr>
        <p:txBody>
          <a:bodyPr>
            <a:normAutofit/>
          </a:bodyPr>
          <a:lstStyle/>
          <a:p>
            <a:pPr eaLnBrk="1" hangingPunct="1"/>
            <a:r>
              <a:rPr lang="en-GB" b="1" dirty="0" smtClean="0">
                <a:solidFill>
                  <a:schemeClr val="tx1"/>
                </a:solidFill>
              </a:rPr>
              <a:t>Alison J Laver-Fawcett</a:t>
            </a:r>
          </a:p>
          <a:p>
            <a:pPr eaLnBrk="1" hangingPunct="1"/>
            <a:r>
              <a:rPr lang="en-GB" dirty="0" smtClean="0">
                <a:hlinkClick r:id="rId2"/>
              </a:rPr>
              <a:t>a.Laverfawcett@yorksj.ac.uk</a:t>
            </a:r>
            <a:r>
              <a:rPr lang="en-GB" dirty="0" smtClean="0"/>
              <a:t/>
            </a:r>
            <a:br>
              <a:rPr lang="en-GB" dirty="0" smtClean="0"/>
            </a:br>
            <a:r>
              <a:rPr lang="en-GB" dirty="0" smtClean="0"/>
              <a:t/>
            </a:r>
            <a:br>
              <a:rPr lang="en-GB" dirty="0" smtClean="0"/>
            </a:br>
            <a:r>
              <a:rPr lang="en-GB" b="1" dirty="0" smtClean="0">
                <a:solidFill>
                  <a:schemeClr val="tx2"/>
                </a:solidFill>
              </a:rPr>
              <a:t>CRP, March 2017</a:t>
            </a:r>
          </a:p>
        </p:txBody>
      </p:sp>
    </p:spTree>
    <p:extLst>
      <p:ext uri="{BB962C8B-B14F-4D97-AF65-F5344CB8AC3E}">
        <p14:creationId xmlns="" xmlns:p14="http://schemas.microsoft.com/office/powerpoint/2010/main" val="502805010"/>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idx="4294967295"/>
          </p:nvPr>
        </p:nvSpPr>
        <p:spPr/>
        <p:txBody>
          <a:bodyPr anchor="ctr"/>
          <a:lstStyle/>
          <a:p>
            <a:pPr eaLnBrk="1" hangingPunct="1">
              <a:defRPr/>
            </a:pPr>
            <a:r>
              <a:rPr lang="en-GB" b="0" dirty="0" smtClean="0">
                <a:effectLst>
                  <a:outerShdw blurRad="38100" dist="38100" dir="2700000" algn="tl">
                    <a:srgbClr val="000000"/>
                  </a:outerShdw>
                </a:effectLst>
              </a:rPr>
              <a:t>Revision: Categories of Purpose</a:t>
            </a:r>
          </a:p>
        </p:txBody>
      </p:sp>
      <p:sp>
        <p:nvSpPr>
          <p:cNvPr id="36867" name="Rectangle 3"/>
          <p:cNvSpPr>
            <a:spLocks noGrp="1" noChangeArrowheads="1"/>
          </p:cNvSpPr>
          <p:nvPr>
            <p:ph type="body" idx="4294967295"/>
          </p:nvPr>
        </p:nvSpPr>
        <p:spPr>
          <a:xfrm>
            <a:off x="457200" y="1844675"/>
            <a:ext cx="8229600" cy="4286250"/>
          </a:xfrm>
        </p:spPr>
        <p:txBody>
          <a:bodyPr/>
          <a:lstStyle/>
          <a:p>
            <a:pPr eaLnBrk="1" hangingPunct="1">
              <a:lnSpc>
                <a:spcPct val="90000"/>
              </a:lnSpc>
            </a:pPr>
            <a:r>
              <a:rPr lang="en-GB" altLang="en-US" dirty="0" smtClean="0"/>
              <a:t>Descriptive</a:t>
            </a:r>
          </a:p>
          <a:p>
            <a:pPr eaLnBrk="1" hangingPunct="1">
              <a:lnSpc>
                <a:spcPct val="90000"/>
              </a:lnSpc>
            </a:pPr>
            <a:r>
              <a:rPr lang="en-GB" altLang="en-US" dirty="0" smtClean="0"/>
              <a:t>Discriminative</a:t>
            </a:r>
          </a:p>
          <a:p>
            <a:pPr eaLnBrk="1" hangingPunct="1">
              <a:lnSpc>
                <a:spcPct val="90000"/>
              </a:lnSpc>
            </a:pPr>
            <a:r>
              <a:rPr lang="en-GB" altLang="en-US" dirty="0" smtClean="0"/>
              <a:t>Predictive</a:t>
            </a:r>
          </a:p>
          <a:p>
            <a:pPr eaLnBrk="1" hangingPunct="1">
              <a:lnSpc>
                <a:spcPct val="90000"/>
              </a:lnSpc>
            </a:pPr>
            <a:r>
              <a:rPr lang="en-GB" altLang="en-US" dirty="0" smtClean="0"/>
              <a:t>Evaluative</a:t>
            </a:r>
            <a:br>
              <a:rPr lang="en-GB" altLang="en-US" dirty="0" smtClean="0"/>
            </a:br>
            <a:endParaRPr lang="en-GB" altLang="en-US" dirty="0" smtClean="0"/>
          </a:p>
          <a:p>
            <a:pPr eaLnBrk="1" hangingPunct="1">
              <a:lnSpc>
                <a:spcPct val="90000"/>
              </a:lnSpc>
            </a:pPr>
            <a:endParaRPr lang="en-GB" altLang="en-US" dirty="0" smtClean="0"/>
          </a:p>
          <a:p>
            <a:pPr eaLnBrk="1" hangingPunct="1">
              <a:lnSpc>
                <a:spcPct val="90000"/>
              </a:lnSpc>
              <a:buFont typeface="Wingdings" pitchFamily="2" charset="2"/>
              <a:buNone/>
            </a:pPr>
            <a:r>
              <a:rPr lang="en-GB" altLang="en-US" dirty="0" smtClean="0"/>
              <a:t>See Laver-Fawcett, 2007, Chapter 3</a:t>
            </a:r>
          </a:p>
        </p:txBody>
      </p:sp>
      <p:sp>
        <p:nvSpPr>
          <p:cNvPr id="5" name="Oval 4"/>
          <p:cNvSpPr/>
          <p:nvPr/>
        </p:nvSpPr>
        <p:spPr>
          <a:xfrm>
            <a:off x="5868144" y="3212976"/>
            <a:ext cx="2354560" cy="156247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Outcome measures are a type of evaluative assessment</a:t>
            </a:r>
            <a:endParaRPr lang="en-GB" dirty="0"/>
          </a:p>
        </p:txBody>
      </p:sp>
    </p:spTree>
    <p:extLst>
      <p:ext uri="{BB962C8B-B14F-4D97-AF65-F5344CB8AC3E}">
        <p14:creationId xmlns="" xmlns:p14="http://schemas.microsoft.com/office/powerpoint/2010/main" val="73080962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anim calcmode="lin" valueType="num">
                                      <p:cBhvr additive="base">
                                        <p:cTn id="7" dur="500" fill="hold"/>
                                        <p:tgtEl>
                                          <p:spTgt spid="368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686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6867">
                                            <p:txEl>
                                              <p:pRg st="1" end="1"/>
                                            </p:txEl>
                                          </p:spTgt>
                                        </p:tgtEl>
                                        <p:attrNameLst>
                                          <p:attrName>style.visibility</p:attrName>
                                        </p:attrNameLst>
                                      </p:cBhvr>
                                      <p:to>
                                        <p:strVal val="visible"/>
                                      </p:to>
                                    </p:set>
                                    <p:anim calcmode="lin" valueType="num">
                                      <p:cBhvr additive="base">
                                        <p:cTn id="13" dur="500" fill="hold"/>
                                        <p:tgtEl>
                                          <p:spTgt spid="3686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686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6867">
                                            <p:txEl>
                                              <p:pRg st="2" end="2"/>
                                            </p:txEl>
                                          </p:spTgt>
                                        </p:tgtEl>
                                        <p:attrNameLst>
                                          <p:attrName>style.visibility</p:attrName>
                                        </p:attrNameLst>
                                      </p:cBhvr>
                                      <p:to>
                                        <p:strVal val="visible"/>
                                      </p:to>
                                    </p:set>
                                    <p:anim calcmode="lin" valueType="num">
                                      <p:cBhvr additive="base">
                                        <p:cTn id="19" dur="500" fill="hold"/>
                                        <p:tgtEl>
                                          <p:spTgt spid="3686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686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6867">
                                            <p:txEl>
                                              <p:pRg st="3" end="3"/>
                                            </p:txEl>
                                          </p:spTgt>
                                        </p:tgtEl>
                                        <p:attrNameLst>
                                          <p:attrName>style.visibility</p:attrName>
                                        </p:attrNameLst>
                                      </p:cBhvr>
                                      <p:to>
                                        <p:strVal val="visible"/>
                                      </p:to>
                                    </p:set>
                                    <p:anim calcmode="lin" valueType="num">
                                      <p:cBhvr additive="base">
                                        <p:cTn id="25" dur="500" fill="hold"/>
                                        <p:tgtEl>
                                          <p:spTgt spid="3686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686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6867">
                                            <p:txEl>
                                              <p:pRg st="5" end="5"/>
                                            </p:txEl>
                                          </p:spTgt>
                                        </p:tgtEl>
                                        <p:attrNameLst>
                                          <p:attrName>style.visibility</p:attrName>
                                        </p:attrNameLst>
                                      </p:cBhvr>
                                      <p:to>
                                        <p:strVal val="visible"/>
                                      </p:to>
                                    </p:set>
                                    <p:anim calcmode="lin" valueType="num">
                                      <p:cBhvr additive="base">
                                        <p:cTn id="31" dur="500" fill="hold"/>
                                        <p:tgtEl>
                                          <p:spTgt spid="36867">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686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grpId="0" nodeType="click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p:cTn id="37" dur="500" fill="hold"/>
                                        <p:tgtEl>
                                          <p:spTgt spid="5"/>
                                        </p:tgtEl>
                                        <p:attrNameLst>
                                          <p:attrName>ppt_w</p:attrName>
                                        </p:attrNameLst>
                                      </p:cBhvr>
                                      <p:tavLst>
                                        <p:tav tm="0">
                                          <p:val>
                                            <p:fltVal val="0"/>
                                          </p:val>
                                        </p:tav>
                                        <p:tav tm="100000">
                                          <p:val>
                                            <p:strVal val="#ppt_w"/>
                                          </p:val>
                                        </p:tav>
                                      </p:tavLst>
                                    </p:anim>
                                    <p:anim calcmode="lin" valueType="num">
                                      <p:cBhvr>
                                        <p:cTn id="38" dur="500" fill="hold"/>
                                        <p:tgtEl>
                                          <p:spTgt spid="5"/>
                                        </p:tgtEl>
                                        <p:attrNameLst>
                                          <p:attrName>ppt_h</p:attrName>
                                        </p:attrNameLst>
                                      </p:cBhvr>
                                      <p:tavLst>
                                        <p:tav tm="0">
                                          <p:val>
                                            <p:fltVal val="0"/>
                                          </p:val>
                                        </p:tav>
                                        <p:tav tm="100000">
                                          <p:val>
                                            <p:strVal val="#ppt_h"/>
                                          </p:val>
                                        </p:tav>
                                      </p:tavLst>
                                    </p:anim>
                                    <p:animEffect transition="in" filter="fade">
                                      <p:cBhvr>
                                        <p:cTn id="3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build="p"/>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 Box 2"/>
          <p:cNvSpPr txBox="1">
            <a:spLocks noChangeArrowheads="1"/>
          </p:cNvSpPr>
          <p:nvPr/>
        </p:nvSpPr>
        <p:spPr bwMode="auto">
          <a:xfrm>
            <a:off x="755650" y="6208713"/>
            <a:ext cx="7848600" cy="2444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a:r>
              <a:rPr lang="en-GB" altLang="en-US" sz="1000" dirty="0"/>
              <a:t>York St John University |</a:t>
            </a:r>
            <a:r>
              <a:rPr lang="en-GB" altLang="en-US" sz="1000" dirty="0">
                <a:solidFill>
                  <a:srgbClr val="000066"/>
                </a:solidFill>
              </a:rPr>
              <a:t> </a:t>
            </a:r>
            <a:r>
              <a:rPr lang="en-GB" altLang="en-US" sz="1000" dirty="0">
                <a:solidFill>
                  <a:srgbClr val="008080"/>
                </a:solidFill>
              </a:rPr>
              <a:t>www.yorksj.ac.uk</a:t>
            </a:r>
            <a:endParaRPr lang="en-GB" altLang="en-US" sz="1000" b="1" dirty="0">
              <a:solidFill>
                <a:srgbClr val="008080"/>
              </a:solidFill>
            </a:endParaRPr>
          </a:p>
        </p:txBody>
      </p:sp>
      <p:sp>
        <p:nvSpPr>
          <p:cNvPr id="5125" name="Rectangle 4"/>
          <p:cNvSpPr>
            <a:spLocks noGrp="1" noChangeArrowheads="1"/>
          </p:cNvSpPr>
          <p:nvPr>
            <p:ph type="title"/>
          </p:nvPr>
        </p:nvSpPr>
        <p:spPr>
          <a:xfrm>
            <a:off x="611560" y="274638"/>
            <a:ext cx="8353053" cy="1143000"/>
          </a:xfrm>
          <a:solidFill>
            <a:schemeClr val="bg1"/>
          </a:solidFill>
        </p:spPr>
        <p:txBody>
          <a:bodyPr>
            <a:normAutofit fontScale="90000"/>
          </a:bodyPr>
          <a:lstStyle/>
          <a:p>
            <a:r>
              <a:rPr lang="en-GB" altLang="en-US" sz="4000" dirty="0" smtClean="0"/>
              <a:t>Revision: Four Levels of Measuring Data </a:t>
            </a:r>
          </a:p>
        </p:txBody>
      </p:sp>
      <p:graphicFrame>
        <p:nvGraphicFramePr>
          <p:cNvPr id="5122" name="Object 5"/>
          <p:cNvGraphicFramePr>
            <a:graphicFrameLocks noGrp="1" noChangeAspect="1"/>
          </p:cNvGraphicFramePr>
          <p:nvPr>
            <p:ph type="dgm" idx="1"/>
          </p:nvPr>
        </p:nvGraphicFramePr>
        <p:xfrm>
          <a:off x="2587625" y="1592263"/>
          <a:ext cx="3967163" cy="2279650"/>
        </p:xfrm>
        <a:graphic>
          <a:graphicData uri="http://schemas.openxmlformats.org/presentationml/2006/ole">
            <p:oleObj spid="_x0000_s42060" name="Microsoft Organization Chart" r:id="rId4" imgW="10566400" imgH="6070600" progId="OrgPlusWOPX.4">
              <p:embed followColorScheme="full"/>
            </p:oleObj>
          </a:graphicData>
        </a:graphic>
      </p:graphicFrame>
      <p:sp>
        <p:nvSpPr>
          <p:cNvPr id="5126" name="Text Box 6"/>
          <p:cNvSpPr txBox="1">
            <a:spLocks noChangeArrowheads="1"/>
          </p:cNvSpPr>
          <p:nvPr/>
        </p:nvSpPr>
        <p:spPr bwMode="auto">
          <a:xfrm>
            <a:off x="2895600" y="4572000"/>
            <a:ext cx="3429000" cy="6413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n-US" altLang="en-US" sz="3600" b="1" dirty="0"/>
              <a:t>(N.  O.  I.  R</a:t>
            </a:r>
            <a:r>
              <a:rPr lang="en-US" altLang="en-US" sz="3600" dirty="0"/>
              <a:t>.)</a:t>
            </a:r>
            <a:endParaRPr lang="en-US" altLang="en-US" dirty="0"/>
          </a:p>
        </p:txBody>
      </p:sp>
      <p:graphicFrame>
        <p:nvGraphicFramePr>
          <p:cNvPr id="2" name="Object 1"/>
          <p:cNvGraphicFramePr>
            <a:graphicFrameLocks noChangeAspect="1"/>
          </p:cNvGraphicFramePr>
          <p:nvPr>
            <p:extLst>
              <p:ext uri="{D42A27DB-BD31-4B8C-83A1-F6EECF244321}">
                <p14:modId xmlns="" xmlns:p14="http://schemas.microsoft.com/office/powerpoint/2010/main" val="1171971961"/>
              </p:ext>
            </p:extLst>
          </p:nvPr>
        </p:nvGraphicFramePr>
        <p:xfrm>
          <a:off x="323528" y="3744268"/>
          <a:ext cx="1913211" cy="2708920"/>
        </p:xfrm>
        <a:graphic>
          <a:graphicData uri="http://schemas.openxmlformats.org/presentationml/2006/ole">
            <p:oleObj spid="_x0000_s42061" name="Acrobat Document" r:id="rId5" imgW="7557840" imgH="10690560" progId="AcroExch.Document.DC">
              <p:embed/>
            </p:oleObj>
          </a:graphicData>
        </a:graphic>
      </p:graphicFrame>
    </p:spTree>
    <p:extLst>
      <p:ext uri="{BB962C8B-B14F-4D97-AF65-F5344CB8AC3E}">
        <p14:creationId xmlns="" xmlns:p14="http://schemas.microsoft.com/office/powerpoint/2010/main" val="2525988088"/>
      </p:ext>
    </p:extLst>
  </p:cSld>
  <p:clrMapOvr>
    <a:masterClrMapping/>
  </p:clrMapOvr>
  <p:transition>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8" name="Rectangle 11"/>
          <p:cNvSpPr>
            <a:spLocks noGrp="1" noChangeArrowheads="1"/>
          </p:cNvSpPr>
          <p:nvPr>
            <p:ph type="title" idx="4294967295"/>
          </p:nvPr>
        </p:nvSpPr>
        <p:spPr>
          <a:xfrm>
            <a:off x="683569" y="274638"/>
            <a:ext cx="8003232" cy="1143000"/>
          </a:xfrm>
          <a:solidFill>
            <a:schemeClr val="bg1"/>
          </a:solidFill>
        </p:spPr>
        <p:txBody>
          <a:bodyPr>
            <a:normAutofit fontScale="90000"/>
          </a:bodyPr>
          <a:lstStyle/>
          <a:p>
            <a:r>
              <a:rPr lang="en-GB" altLang="en-US" b="1" dirty="0" smtClean="0"/>
              <a:t>Level of measurement - </a:t>
            </a:r>
            <a:r>
              <a:rPr lang="en-GB" altLang="en-US" sz="3200" b="1" dirty="0" smtClean="0"/>
              <a:t>Why do we need to know?</a:t>
            </a:r>
            <a:endParaRPr lang="en-GB" altLang="en-US" sz="3200" dirty="0" smtClean="0"/>
          </a:p>
        </p:txBody>
      </p:sp>
      <p:sp>
        <p:nvSpPr>
          <p:cNvPr id="81925" name="Rectangle 20"/>
          <p:cNvSpPr>
            <a:spLocks noGrp="1" noChangeArrowheads="1"/>
          </p:cNvSpPr>
          <p:nvPr>
            <p:ph type="body" idx="4294967295"/>
          </p:nvPr>
        </p:nvSpPr>
        <p:spPr>
          <a:xfrm>
            <a:off x="457200" y="1600200"/>
            <a:ext cx="8229600" cy="5069160"/>
          </a:xfrm>
        </p:spPr>
        <p:txBody>
          <a:bodyPr/>
          <a:lstStyle/>
          <a:p>
            <a:pPr eaLnBrk="1" hangingPunct="1">
              <a:spcBef>
                <a:spcPct val="0"/>
              </a:spcBef>
            </a:pPr>
            <a:r>
              <a:rPr lang="en-US" altLang="en-US" sz="2400" dirty="0" smtClean="0"/>
              <a:t>Many assessments involve scoring systems that include summing or manipulating scores to obtain a total score or subtest scores. </a:t>
            </a:r>
          </a:p>
          <a:p>
            <a:pPr eaLnBrk="1" hangingPunct="1">
              <a:spcBef>
                <a:spcPct val="0"/>
              </a:spcBef>
            </a:pPr>
            <a:endParaRPr lang="en-US" altLang="en-US" sz="2400" dirty="0" smtClean="0"/>
          </a:p>
          <a:p>
            <a:pPr eaLnBrk="1" hangingPunct="1">
              <a:spcBef>
                <a:spcPct val="0"/>
              </a:spcBef>
            </a:pPr>
            <a:r>
              <a:rPr lang="en-US" altLang="en-US" sz="2400" dirty="0" smtClean="0"/>
              <a:t>Therapists need to be sure that they are using numbering on a scale in a valid and meaningful way. </a:t>
            </a:r>
          </a:p>
          <a:p>
            <a:pPr eaLnBrk="1" hangingPunct="1">
              <a:spcBef>
                <a:spcPct val="0"/>
              </a:spcBef>
            </a:pPr>
            <a:endParaRPr lang="en-US" altLang="en-US" sz="2400" dirty="0" smtClean="0"/>
          </a:p>
          <a:p>
            <a:pPr eaLnBrk="1" hangingPunct="1">
              <a:spcBef>
                <a:spcPct val="0"/>
              </a:spcBef>
            </a:pPr>
            <a:r>
              <a:rPr lang="en-US" altLang="en-US" sz="2400" dirty="0" smtClean="0"/>
              <a:t>The different ways in which numbers are applied for measurement has been categorized. </a:t>
            </a:r>
          </a:p>
          <a:p>
            <a:pPr eaLnBrk="1" hangingPunct="1">
              <a:spcBef>
                <a:spcPct val="0"/>
              </a:spcBef>
            </a:pPr>
            <a:endParaRPr lang="en-US" altLang="en-US" sz="2400" dirty="0" smtClean="0"/>
          </a:p>
          <a:p>
            <a:pPr eaLnBrk="1" hangingPunct="1">
              <a:spcBef>
                <a:spcPct val="0"/>
              </a:spcBef>
            </a:pPr>
            <a:r>
              <a:rPr lang="en-US" altLang="en-US" sz="2400" dirty="0" smtClean="0"/>
              <a:t>These categories are perceived to fall in a hierarchy of four levels of measurement.  </a:t>
            </a:r>
          </a:p>
          <a:p>
            <a:pPr eaLnBrk="1" hangingPunct="1">
              <a:spcBef>
                <a:spcPct val="0"/>
              </a:spcBef>
              <a:buFontTx/>
              <a:buNone/>
            </a:pPr>
            <a:r>
              <a:rPr lang="en-US" altLang="en-US" sz="2400" dirty="0" smtClean="0"/>
              <a:t>						</a:t>
            </a:r>
            <a:r>
              <a:rPr lang="en-US" altLang="en-US" sz="1800" dirty="0" smtClean="0"/>
              <a:t>(Laver-Fawcett 2007 p138)</a:t>
            </a:r>
          </a:p>
          <a:p>
            <a:endParaRPr lang="en-US" altLang="en-US" sz="2800" dirty="0" smtClean="0"/>
          </a:p>
        </p:txBody>
      </p:sp>
    </p:spTree>
    <p:extLst>
      <p:ext uri="{BB962C8B-B14F-4D97-AF65-F5344CB8AC3E}">
        <p14:creationId xmlns="" xmlns:p14="http://schemas.microsoft.com/office/powerpoint/2010/main" val="3150710088"/>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1925">
                                            <p:txEl>
                                              <p:pRg st="0" end="0"/>
                                            </p:txEl>
                                          </p:spTgt>
                                        </p:tgtEl>
                                        <p:attrNameLst>
                                          <p:attrName>style.visibility</p:attrName>
                                        </p:attrNameLst>
                                      </p:cBhvr>
                                      <p:to>
                                        <p:strVal val="visible"/>
                                      </p:to>
                                    </p:set>
                                    <p:anim calcmode="lin" valueType="num">
                                      <p:cBhvr additive="base">
                                        <p:cTn id="7" dur="500" fill="hold"/>
                                        <p:tgtEl>
                                          <p:spTgt spid="8192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2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1925">
                                            <p:txEl>
                                              <p:pRg st="2" end="2"/>
                                            </p:txEl>
                                          </p:spTgt>
                                        </p:tgtEl>
                                        <p:attrNameLst>
                                          <p:attrName>style.visibility</p:attrName>
                                        </p:attrNameLst>
                                      </p:cBhvr>
                                      <p:to>
                                        <p:strVal val="visible"/>
                                      </p:to>
                                    </p:set>
                                    <p:anim calcmode="lin" valueType="num">
                                      <p:cBhvr additive="base">
                                        <p:cTn id="13" dur="500" fill="hold"/>
                                        <p:tgtEl>
                                          <p:spTgt spid="81925">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192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1925">
                                            <p:txEl>
                                              <p:pRg st="4" end="4"/>
                                            </p:txEl>
                                          </p:spTgt>
                                        </p:tgtEl>
                                        <p:attrNameLst>
                                          <p:attrName>style.visibility</p:attrName>
                                        </p:attrNameLst>
                                      </p:cBhvr>
                                      <p:to>
                                        <p:strVal val="visible"/>
                                      </p:to>
                                    </p:set>
                                    <p:anim calcmode="lin" valueType="num">
                                      <p:cBhvr additive="base">
                                        <p:cTn id="19" dur="500" fill="hold"/>
                                        <p:tgtEl>
                                          <p:spTgt spid="81925">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192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1925">
                                            <p:txEl>
                                              <p:pRg st="6" end="6"/>
                                            </p:txEl>
                                          </p:spTgt>
                                        </p:tgtEl>
                                        <p:attrNameLst>
                                          <p:attrName>style.visibility</p:attrName>
                                        </p:attrNameLst>
                                      </p:cBhvr>
                                      <p:to>
                                        <p:strVal val="visible"/>
                                      </p:to>
                                    </p:set>
                                    <p:anim calcmode="lin" valueType="num">
                                      <p:cBhvr additive="base">
                                        <p:cTn id="25" dur="500" fill="hold"/>
                                        <p:tgtEl>
                                          <p:spTgt spid="81925">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192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1925">
                                            <p:txEl>
                                              <p:pRg st="7" end="7"/>
                                            </p:txEl>
                                          </p:spTgt>
                                        </p:tgtEl>
                                        <p:attrNameLst>
                                          <p:attrName>style.visibility</p:attrName>
                                        </p:attrNameLst>
                                      </p:cBhvr>
                                      <p:to>
                                        <p:strVal val="visible"/>
                                      </p:to>
                                    </p:set>
                                    <p:anim calcmode="lin" valueType="num">
                                      <p:cBhvr additive="base">
                                        <p:cTn id="31" dur="500" fill="hold"/>
                                        <p:tgtEl>
                                          <p:spTgt spid="81925">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81925">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5"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3"/>
          <p:cNvSpPr>
            <a:spLocks noGrp="1" noChangeArrowheads="1"/>
          </p:cNvSpPr>
          <p:nvPr>
            <p:ph type="title"/>
          </p:nvPr>
        </p:nvSpPr>
        <p:spPr>
          <a:solidFill>
            <a:schemeClr val="bg1"/>
          </a:solidFill>
        </p:spPr>
        <p:txBody>
          <a:bodyPr>
            <a:normAutofit fontScale="90000"/>
          </a:bodyPr>
          <a:lstStyle/>
          <a:p>
            <a:r>
              <a:rPr lang="en-GB" altLang="en-US" b="1" dirty="0" smtClean="0"/>
              <a:t>Level of measurement - </a:t>
            </a:r>
            <a:r>
              <a:rPr lang="en-GB" altLang="en-US" sz="3200" b="1" dirty="0" smtClean="0"/>
              <a:t>Why do we need to know?</a:t>
            </a:r>
            <a:endParaRPr lang="en-US" altLang="en-US" dirty="0" smtClean="0"/>
          </a:p>
        </p:txBody>
      </p:sp>
      <p:sp>
        <p:nvSpPr>
          <p:cNvPr id="82947" name="Rectangle 5"/>
          <p:cNvSpPr>
            <a:spLocks noGrp="1" noChangeArrowheads="1"/>
          </p:cNvSpPr>
          <p:nvPr>
            <p:ph type="body" idx="1"/>
          </p:nvPr>
        </p:nvSpPr>
        <p:spPr>
          <a:xfrm>
            <a:off x="457200" y="1600200"/>
            <a:ext cx="8229600" cy="4997152"/>
          </a:xfrm>
        </p:spPr>
        <p:txBody>
          <a:bodyPr/>
          <a:lstStyle/>
          <a:p>
            <a:pPr eaLnBrk="1" hangingPunct="1">
              <a:spcBef>
                <a:spcPct val="0"/>
              </a:spcBef>
            </a:pPr>
            <a:r>
              <a:rPr lang="en-US" altLang="en-US" sz="2400" dirty="0" smtClean="0">
                <a:solidFill>
                  <a:srgbClr val="9ACDD7"/>
                </a:solidFill>
                <a:latin typeface="Arial" panose="020B0604020202020204" pitchFamily="34" charset="0"/>
                <a:cs typeface="Arial" panose="020B0604020202020204" pitchFamily="34" charset="0"/>
              </a:rPr>
              <a:t> </a:t>
            </a:r>
            <a:r>
              <a:rPr lang="en-US" altLang="en-US" sz="2400" dirty="0" smtClean="0">
                <a:latin typeface="Arial" panose="020B0604020202020204" pitchFamily="34" charset="0"/>
                <a:cs typeface="Arial" panose="020B0604020202020204" pitchFamily="34" charset="0"/>
              </a:rPr>
              <a:t>It is critically important that you understand the differences between four levels of measurement.</a:t>
            </a:r>
          </a:p>
          <a:p>
            <a:pPr eaLnBrk="1" hangingPunct="1">
              <a:spcBef>
                <a:spcPct val="0"/>
              </a:spcBef>
            </a:pPr>
            <a:endParaRPr lang="en-US" altLang="en-US" sz="2400" dirty="0" smtClean="0">
              <a:latin typeface="Arial" panose="020B0604020202020204" pitchFamily="34" charset="0"/>
              <a:cs typeface="Arial" panose="020B0604020202020204" pitchFamily="34" charset="0"/>
            </a:endParaRPr>
          </a:p>
          <a:p>
            <a:pPr eaLnBrk="1" hangingPunct="1">
              <a:spcBef>
                <a:spcPct val="0"/>
              </a:spcBef>
            </a:pPr>
            <a:r>
              <a:rPr lang="en-US" altLang="en-US" sz="2400" dirty="0" smtClean="0">
                <a:latin typeface="Arial" panose="020B0604020202020204" pitchFamily="34" charset="0"/>
                <a:cs typeface="Arial" panose="020B0604020202020204" pitchFamily="34" charset="0"/>
              </a:rPr>
              <a:t> You need to be able to look at the scoring system of a measure and identify which level of measurement it is using. </a:t>
            </a:r>
          </a:p>
          <a:p>
            <a:pPr eaLnBrk="1" hangingPunct="1">
              <a:spcBef>
                <a:spcPct val="0"/>
              </a:spcBef>
            </a:pPr>
            <a:endParaRPr lang="en-US" altLang="en-US" sz="2400" dirty="0" smtClean="0">
              <a:latin typeface="Arial" panose="020B0604020202020204" pitchFamily="34" charset="0"/>
              <a:cs typeface="Arial" panose="020B0604020202020204" pitchFamily="34" charset="0"/>
            </a:endParaRPr>
          </a:p>
          <a:p>
            <a:pPr eaLnBrk="1" hangingPunct="1">
              <a:spcBef>
                <a:spcPct val="0"/>
              </a:spcBef>
            </a:pPr>
            <a:r>
              <a:rPr lang="en-US" altLang="en-US" sz="2400" dirty="0" smtClean="0">
                <a:latin typeface="Arial" panose="020B0604020202020204" pitchFamily="34" charset="0"/>
                <a:cs typeface="Arial" panose="020B0604020202020204" pitchFamily="34" charset="0"/>
              </a:rPr>
              <a:t>Once you know the level of measurement, you need to understand what you can and cannot do with numerical scores obtained on the test.</a:t>
            </a:r>
          </a:p>
          <a:p>
            <a:pPr eaLnBrk="1" hangingPunct="1">
              <a:spcBef>
                <a:spcPct val="0"/>
              </a:spcBef>
            </a:pPr>
            <a:endParaRPr lang="en-US" altLang="en-US" sz="2400" dirty="0" smtClean="0"/>
          </a:p>
          <a:p>
            <a:pPr eaLnBrk="1" hangingPunct="1">
              <a:spcBef>
                <a:spcPct val="0"/>
              </a:spcBef>
              <a:buFontTx/>
              <a:buNone/>
            </a:pPr>
            <a:r>
              <a:rPr lang="en-US" altLang="en-US" sz="1800" dirty="0" smtClean="0"/>
              <a:t>						(Laver-Fawcett, 2007, p138)</a:t>
            </a:r>
          </a:p>
        </p:txBody>
      </p:sp>
    </p:spTree>
    <p:extLst>
      <p:ext uri="{BB962C8B-B14F-4D97-AF65-F5344CB8AC3E}">
        <p14:creationId xmlns="" xmlns:p14="http://schemas.microsoft.com/office/powerpoint/2010/main" val="1027299437"/>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2947">
                                            <p:txEl>
                                              <p:pRg st="0" end="0"/>
                                            </p:txEl>
                                          </p:spTgt>
                                        </p:tgtEl>
                                        <p:attrNameLst>
                                          <p:attrName>style.visibility</p:attrName>
                                        </p:attrNameLst>
                                      </p:cBhvr>
                                      <p:to>
                                        <p:strVal val="visible"/>
                                      </p:to>
                                    </p:set>
                                    <p:anim calcmode="lin" valueType="num">
                                      <p:cBhvr additive="base">
                                        <p:cTn id="7" dur="500" fill="hold"/>
                                        <p:tgtEl>
                                          <p:spTgt spid="8294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294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2947">
                                            <p:txEl>
                                              <p:pRg st="2" end="2"/>
                                            </p:txEl>
                                          </p:spTgt>
                                        </p:tgtEl>
                                        <p:attrNameLst>
                                          <p:attrName>style.visibility</p:attrName>
                                        </p:attrNameLst>
                                      </p:cBhvr>
                                      <p:to>
                                        <p:strVal val="visible"/>
                                      </p:to>
                                    </p:set>
                                    <p:anim calcmode="lin" valueType="num">
                                      <p:cBhvr additive="base">
                                        <p:cTn id="13" dur="500" fill="hold"/>
                                        <p:tgtEl>
                                          <p:spTgt spid="82947">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294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2947">
                                            <p:txEl>
                                              <p:pRg st="4" end="4"/>
                                            </p:txEl>
                                          </p:spTgt>
                                        </p:tgtEl>
                                        <p:attrNameLst>
                                          <p:attrName>style.visibility</p:attrName>
                                        </p:attrNameLst>
                                      </p:cBhvr>
                                      <p:to>
                                        <p:strVal val="visible"/>
                                      </p:to>
                                    </p:set>
                                    <p:anim calcmode="lin" valueType="num">
                                      <p:cBhvr additive="base">
                                        <p:cTn id="19" dur="500" fill="hold"/>
                                        <p:tgtEl>
                                          <p:spTgt spid="82947">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294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2947">
                                            <p:txEl>
                                              <p:pRg st="6" end="6"/>
                                            </p:txEl>
                                          </p:spTgt>
                                        </p:tgtEl>
                                        <p:attrNameLst>
                                          <p:attrName>style.visibility</p:attrName>
                                        </p:attrNameLst>
                                      </p:cBhvr>
                                      <p:to>
                                        <p:strVal val="visible"/>
                                      </p:to>
                                    </p:set>
                                    <p:anim calcmode="lin" valueType="num">
                                      <p:cBhvr additive="base">
                                        <p:cTn id="25" dur="500" fill="hold"/>
                                        <p:tgtEl>
                                          <p:spTgt spid="82947">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2947">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7"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Revision: Norm-referenced test:</a:t>
            </a:r>
            <a:endParaRPr lang="en-GB" dirty="0"/>
          </a:p>
        </p:txBody>
      </p:sp>
      <p:sp>
        <p:nvSpPr>
          <p:cNvPr id="3" name="Content Placeholder 2"/>
          <p:cNvSpPr>
            <a:spLocks noGrp="1"/>
          </p:cNvSpPr>
          <p:nvPr>
            <p:ph idx="1"/>
          </p:nvPr>
        </p:nvSpPr>
        <p:spPr>
          <a:xfrm>
            <a:off x="457200" y="1600200"/>
            <a:ext cx="8229600" cy="4925144"/>
          </a:xfrm>
        </p:spPr>
        <p:txBody>
          <a:bodyPr>
            <a:normAutofit fontScale="70000" lnSpcReduction="20000"/>
          </a:bodyPr>
          <a:lstStyle/>
          <a:p>
            <a:pPr>
              <a:lnSpc>
                <a:spcPct val="120000"/>
              </a:lnSpc>
            </a:pPr>
            <a:r>
              <a:rPr lang="en-GB" dirty="0" smtClean="0"/>
              <a:t>A test that is used to evaluate performance against the scores of a peer group whose performance has been described using a normative sample.</a:t>
            </a:r>
          </a:p>
          <a:p>
            <a:pPr>
              <a:lnSpc>
                <a:spcPct val="120000"/>
              </a:lnSpc>
              <a:buNone/>
            </a:pPr>
            <a:endParaRPr lang="en-GB" b="1" dirty="0" smtClean="0"/>
          </a:p>
          <a:p>
            <a:pPr>
              <a:lnSpc>
                <a:spcPct val="120000"/>
              </a:lnSpc>
            </a:pPr>
            <a:r>
              <a:rPr lang="en-GB" b="1" dirty="0" smtClean="0">
                <a:solidFill>
                  <a:srgbClr val="002060"/>
                </a:solidFill>
              </a:rPr>
              <a:t>Norms: </a:t>
            </a:r>
            <a:r>
              <a:rPr lang="en-GB" dirty="0" smtClean="0"/>
              <a:t>Norms are sets of scores from clearly defined samples of a population (Kline, 1990)</a:t>
            </a:r>
            <a:r>
              <a:rPr lang="en-GB" b="1" dirty="0" smtClean="0"/>
              <a:t> </a:t>
            </a:r>
          </a:p>
          <a:p>
            <a:pPr>
              <a:lnSpc>
                <a:spcPct val="120000"/>
              </a:lnSpc>
            </a:pPr>
            <a:r>
              <a:rPr lang="en-GB" dirty="0" smtClean="0"/>
              <a:t>A wider definition refers to norms as “a standard, a model, or pattern for a specific group; an expected type of performance or behaviour for a particular reference group of persons” (American Occupational Therapy Association, as cited in Hopkins and Smith, 1993, p.914)</a:t>
            </a:r>
          </a:p>
          <a:p>
            <a:pPr>
              <a:lnSpc>
                <a:spcPct val="120000"/>
              </a:lnSpc>
            </a:pPr>
            <a:r>
              <a:rPr lang="en-GB" b="1" dirty="0">
                <a:solidFill>
                  <a:srgbClr val="FF0000"/>
                </a:solidFill>
              </a:rPr>
              <a:t>Can you think of examples of </a:t>
            </a:r>
            <a:r>
              <a:rPr lang="en-GB" b="1" dirty="0" smtClean="0">
                <a:solidFill>
                  <a:srgbClr val="FF0000"/>
                </a:solidFill>
              </a:rPr>
              <a:t>norm-referenced </a:t>
            </a:r>
            <a:r>
              <a:rPr lang="en-GB" b="1" dirty="0">
                <a:solidFill>
                  <a:srgbClr val="FF0000"/>
                </a:solidFill>
              </a:rPr>
              <a:t>tests you observed being used on placement?</a:t>
            </a:r>
          </a:p>
          <a:p>
            <a:pPr>
              <a:buNone/>
            </a:pPr>
            <a:endParaRPr lang="en-GB" dirty="0" smtClean="0"/>
          </a:p>
          <a:p>
            <a:endParaRPr lang="en-GB" dirty="0"/>
          </a:p>
        </p:txBody>
      </p:sp>
    </p:spTree>
    <p:extLst>
      <p:ext uri="{BB962C8B-B14F-4D97-AF65-F5344CB8AC3E}">
        <p14:creationId xmlns="" xmlns:p14="http://schemas.microsoft.com/office/powerpoint/2010/main" val="26927124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GB" sz="2800" dirty="0" smtClean="0"/>
              <a:t>A normal curve showing standard deviations above and below the mean</a:t>
            </a:r>
            <a:r>
              <a:rPr lang="en-GB" sz="4000" dirty="0" smtClean="0"/>
              <a:t> </a:t>
            </a:r>
          </a:p>
        </p:txBody>
      </p:sp>
      <p:sp>
        <p:nvSpPr>
          <p:cNvPr id="15363" name="Rectangle 3"/>
          <p:cNvSpPr>
            <a:spLocks noGrp="1" noChangeArrowheads="1"/>
          </p:cNvSpPr>
          <p:nvPr>
            <p:ph type="body" idx="1"/>
          </p:nvPr>
        </p:nvSpPr>
        <p:spPr/>
        <p:txBody>
          <a:bodyPr/>
          <a:lstStyle/>
          <a:p>
            <a:pPr eaLnBrk="1" hangingPunct="1"/>
            <a:endParaRPr lang="en-US" dirty="0" smtClean="0"/>
          </a:p>
        </p:txBody>
      </p:sp>
      <p:sp>
        <p:nvSpPr>
          <p:cNvPr id="15364" name="Rectangle 5"/>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dirty="0"/>
          </a:p>
        </p:txBody>
      </p:sp>
      <p:graphicFrame>
        <p:nvGraphicFramePr>
          <p:cNvPr id="15365" name="Object 4"/>
          <p:cNvGraphicFramePr>
            <a:graphicFrameLocks noChangeAspect="1"/>
          </p:cNvGraphicFramePr>
          <p:nvPr/>
        </p:nvGraphicFramePr>
        <p:xfrm>
          <a:off x="1476375" y="1628775"/>
          <a:ext cx="6697663" cy="4068763"/>
        </p:xfrm>
        <a:graphic>
          <a:graphicData uri="http://schemas.openxmlformats.org/presentationml/2006/ole">
            <p:oleObj spid="_x0000_s44080" r:id="rId3" imgW="6119857" imgH="3719540" progId="">
              <p:embed/>
            </p:oleObj>
          </a:graphicData>
        </a:graphic>
      </p:graphicFrame>
      <p:sp>
        <p:nvSpPr>
          <p:cNvPr id="15366" name="Text Box 6"/>
          <p:cNvSpPr txBox="1">
            <a:spLocks noChangeArrowheads="1"/>
          </p:cNvSpPr>
          <p:nvPr/>
        </p:nvSpPr>
        <p:spPr bwMode="auto">
          <a:xfrm>
            <a:off x="1331913" y="5805488"/>
            <a:ext cx="6407150"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GB" dirty="0"/>
              <a:t>For many tests of dysfunction the cut of point for identifying a </a:t>
            </a:r>
          </a:p>
          <a:p>
            <a:pPr eaLnBrk="1" hangingPunct="1"/>
            <a:r>
              <a:rPr lang="en-GB" dirty="0"/>
              <a:t>deficit falls 1 standard deviation below the mean.</a:t>
            </a:r>
          </a:p>
        </p:txBody>
      </p:sp>
    </p:spTree>
    <p:extLst>
      <p:ext uri="{BB962C8B-B14F-4D97-AF65-F5344CB8AC3E}">
        <p14:creationId xmlns="" xmlns:p14="http://schemas.microsoft.com/office/powerpoint/2010/main" val="177930034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Norm-referenced test</a:t>
            </a:r>
            <a:endParaRPr lang="en-GB" dirty="0"/>
          </a:p>
        </p:txBody>
      </p:sp>
      <p:sp>
        <p:nvSpPr>
          <p:cNvPr id="3" name="Content Placeholder 2"/>
          <p:cNvSpPr>
            <a:spLocks noGrp="1"/>
          </p:cNvSpPr>
          <p:nvPr>
            <p:ph idx="1"/>
          </p:nvPr>
        </p:nvSpPr>
        <p:spPr/>
        <p:txBody>
          <a:bodyPr/>
          <a:lstStyle/>
          <a:p>
            <a:r>
              <a:rPr lang="en-GB" dirty="0"/>
              <a:t>If it is a norm-referenced test, is the normative sample well described?  </a:t>
            </a:r>
          </a:p>
          <a:p>
            <a:r>
              <a:rPr lang="en-GB" dirty="0"/>
              <a:t>Are there norm-tables from which you can compare a client’s score with the distribution of scores obtained by the normative group</a:t>
            </a:r>
            <a:r>
              <a:rPr lang="en-GB" dirty="0" smtClean="0"/>
              <a:t>?</a:t>
            </a:r>
          </a:p>
          <a:p>
            <a:r>
              <a:rPr lang="en-GB" dirty="0"/>
              <a:t>If you are using a normative assessment – look carefully at the sample used and consider generalisability</a:t>
            </a:r>
          </a:p>
          <a:p>
            <a:pPr marL="0" indent="0">
              <a:buNone/>
            </a:pPr>
            <a:endParaRPr lang="en-GB" dirty="0"/>
          </a:p>
        </p:txBody>
      </p:sp>
    </p:spTree>
    <p:extLst>
      <p:ext uri="{BB962C8B-B14F-4D97-AF65-F5344CB8AC3E}">
        <p14:creationId xmlns="" xmlns:p14="http://schemas.microsoft.com/office/powerpoint/2010/main" val="8427485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Title 1"/>
          <p:cNvSpPr>
            <a:spLocks noGrp="1"/>
          </p:cNvSpPr>
          <p:nvPr>
            <p:ph type="title"/>
          </p:nvPr>
        </p:nvSpPr>
        <p:spPr/>
        <p:txBody>
          <a:bodyPr/>
          <a:lstStyle/>
          <a:p>
            <a:r>
              <a:rPr lang="en-GB" altLang="en-US" dirty="0" smtClean="0"/>
              <a:t>Validity &amp; Reliability</a:t>
            </a:r>
          </a:p>
        </p:txBody>
      </p:sp>
      <p:sp>
        <p:nvSpPr>
          <p:cNvPr id="3" name="Content Placeholder 2"/>
          <p:cNvSpPr>
            <a:spLocks noGrp="1"/>
          </p:cNvSpPr>
          <p:nvPr>
            <p:ph idx="1"/>
          </p:nvPr>
        </p:nvSpPr>
        <p:spPr/>
        <p:txBody>
          <a:bodyPr>
            <a:normAutofit/>
          </a:bodyPr>
          <a:lstStyle/>
          <a:p>
            <a:pPr marL="0" indent="0">
              <a:lnSpc>
                <a:spcPct val="80000"/>
              </a:lnSpc>
              <a:buNone/>
            </a:pPr>
            <a:r>
              <a:rPr lang="en-GB" altLang="en-US" sz="2800" dirty="0"/>
              <a:t>In order for any measurement to be clinically useful it should meet two essential requirements:</a:t>
            </a:r>
            <a:br>
              <a:rPr lang="en-GB" altLang="en-US" sz="2800" dirty="0"/>
            </a:br>
            <a:r>
              <a:rPr lang="en-GB" altLang="en-US" sz="2800" dirty="0"/>
              <a:t> </a:t>
            </a:r>
          </a:p>
          <a:p>
            <a:pPr>
              <a:lnSpc>
                <a:spcPct val="80000"/>
              </a:lnSpc>
            </a:pPr>
            <a:r>
              <a:rPr lang="en-GB" altLang="en-US" sz="2800" dirty="0"/>
              <a:t>First it should measure what it intends or is supposed to measure (</a:t>
            </a:r>
            <a:r>
              <a:rPr lang="en-GB" altLang="en-US" sz="2800" b="1" dirty="0">
                <a:solidFill>
                  <a:srgbClr val="0070C0"/>
                </a:solidFill>
              </a:rPr>
              <a:t>validity</a:t>
            </a:r>
            <a:r>
              <a:rPr lang="en-GB" altLang="en-US" sz="2800" dirty="0"/>
              <a:t>)</a:t>
            </a:r>
            <a:br>
              <a:rPr lang="en-GB" altLang="en-US" sz="2800" dirty="0"/>
            </a:br>
            <a:endParaRPr lang="en-GB" altLang="en-US" sz="2800" dirty="0"/>
          </a:p>
          <a:p>
            <a:pPr>
              <a:lnSpc>
                <a:spcPct val="80000"/>
              </a:lnSpc>
            </a:pPr>
            <a:r>
              <a:rPr lang="en-GB" altLang="en-US" sz="2800" dirty="0"/>
              <a:t>Second, it should make this measurement with a minimum of error (</a:t>
            </a:r>
            <a:r>
              <a:rPr lang="en-GB" altLang="en-US" sz="2800" b="1" dirty="0">
                <a:solidFill>
                  <a:srgbClr val="0070C0"/>
                </a:solidFill>
              </a:rPr>
              <a:t>reliability</a:t>
            </a:r>
            <a:r>
              <a:rPr lang="en-GB" altLang="en-US" sz="2800" dirty="0"/>
              <a:t>)</a:t>
            </a:r>
            <a:br>
              <a:rPr lang="en-GB" altLang="en-US" sz="2800" dirty="0"/>
            </a:br>
            <a:r>
              <a:rPr lang="en-GB" altLang="en-US" sz="2800" dirty="0"/>
              <a:t/>
            </a:r>
            <a:br>
              <a:rPr lang="en-GB" altLang="en-US" sz="2800" dirty="0"/>
            </a:br>
            <a:r>
              <a:rPr lang="en-GB" altLang="en-US" sz="2800" dirty="0"/>
              <a:t>					</a:t>
            </a:r>
            <a:r>
              <a:rPr lang="en-GB" altLang="en-US" sz="1800" dirty="0"/>
              <a:t> (Pysent, 2004)</a:t>
            </a:r>
          </a:p>
          <a:p>
            <a:pPr marL="0" indent="0">
              <a:lnSpc>
                <a:spcPct val="80000"/>
              </a:lnSpc>
              <a:buNone/>
            </a:pPr>
            <a:endParaRPr lang="en-GB" altLang="en-US" sz="2800" dirty="0" smtClean="0"/>
          </a:p>
        </p:txBody>
      </p:sp>
    </p:spTree>
    <p:extLst>
      <p:ext uri="{BB962C8B-B14F-4D97-AF65-F5344CB8AC3E}">
        <p14:creationId xmlns="" xmlns:p14="http://schemas.microsoft.com/office/powerpoint/2010/main" val="1237600037"/>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5"/>
          <p:cNvSpPr>
            <a:spLocks noChangeArrowheads="1"/>
          </p:cNvSpPr>
          <p:nvPr/>
        </p:nvSpPr>
        <p:spPr bwMode="auto">
          <a:xfrm>
            <a:off x="0" y="2600325"/>
            <a:ext cx="9144000" cy="0"/>
          </a:xfrm>
          <a:prstGeom prst="rect">
            <a:avLst/>
          </a:prstGeom>
          <a:noFill/>
          <a:ln w="9525">
            <a:noFill/>
            <a:miter lim="800000"/>
            <a:headEnd/>
            <a:tailEnd/>
          </a:ln>
        </p:spPr>
        <p:txBody>
          <a:bodyPr wrap="none" anchor="ctr">
            <a:spAutoFit/>
          </a:bodyPr>
          <a:lstStyle/>
          <a:p>
            <a:endParaRPr lang="en-GB" dirty="0"/>
          </a:p>
        </p:txBody>
      </p:sp>
      <p:graphicFrame>
        <p:nvGraphicFramePr>
          <p:cNvPr id="1026" name="Object 4"/>
          <p:cNvGraphicFramePr>
            <a:graphicFrameLocks noChangeAspect="1"/>
          </p:cNvGraphicFramePr>
          <p:nvPr/>
        </p:nvGraphicFramePr>
        <p:xfrm>
          <a:off x="755650" y="1844675"/>
          <a:ext cx="7848600" cy="2470150"/>
        </p:xfrm>
        <a:graphic>
          <a:graphicData uri="http://schemas.openxmlformats.org/presentationml/2006/ole">
            <p:oleObj spid="_x0000_s36011" r:id="rId4" imgW="8872602" imgH="2790845" progId="">
              <p:embed/>
            </p:oleObj>
          </a:graphicData>
        </a:graphic>
      </p:graphicFrame>
      <p:sp>
        <p:nvSpPr>
          <p:cNvPr id="1028" name="Text Box 6"/>
          <p:cNvSpPr txBox="1">
            <a:spLocks noChangeArrowheads="1"/>
          </p:cNvSpPr>
          <p:nvPr/>
        </p:nvSpPr>
        <p:spPr bwMode="auto">
          <a:xfrm>
            <a:off x="323850" y="4797425"/>
            <a:ext cx="7920038" cy="1187450"/>
          </a:xfrm>
          <a:prstGeom prst="rect">
            <a:avLst/>
          </a:prstGeom>
          <a:noFill/>
          <a:ln w="9525">
            <a:noFill/>
            <a:miter lim="800000"/>
            <a:headEnd/>
            <a:tailEnd/>
          </a:ln>
        </p:spPr>
        <p:txBody>
          <a:bodyPr>
            <a:spAutoFit/>
          </a:bodyPr>
          <a:lstStyle/>
          <a:p>
            <a:r>
              <a:rPr lang="en-GB" sz="2400" dirty="0"/>
              <a:t>The ‘Bull’s eye’ represents the true outcome to be measured and each arrow represents a single application of the outcome instrument (Pysent, 2004)</a:t>
            </a:r>
            <a:endParaRPr lang="en-GB" i="1" dirty="0"/>
          </a:p>
        </p:txBody>
      </p:sp>
      <p:sp>
        <p:nvSpPr>
          <p:cNvPr id="1029" name="Text Box 8"/>
          <p:cNvSpPr txBox="1">
            <a:spLocks noChangeArrowheads="1"/>
          </p:cNvSpPr>
          <p:nvPr/>
        </p:nvSpPr>
        <p:spPr bwMode="auto">
          <a:xfrm>
            <a:off x="1331913" y="407988"/>
            <a:ext cx="7265987" cy="519112"/>
          </a:xfrm>
          <a:prstGeom prst="rect">
            <a:avLst/>
          </a:prstGeom>
          <a:noFill/>
          <a:ln w="9525">
            <a:noFill/>
            <a:miter lim="800000"/>
            <a:headEnd/>
            <a:tailEnd/>
          </a:ln>
        </p:spPr>
        <p:txBody>
          <a:bodyPr wrap="none">
            <a:spAutoFit/>
          </a:bodyPr>
          <a:lstStyle/>
          <a:p>
            <a:r>
              <a:rPr lang="en-GB" sz="2800" b="1" dirty="0"/>
              <a:t>A target analogy for reliability and validity</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Title 3"/>
          <p:cNvSpPr>
            <a:spLocks noGrp="1"/>
          </p:cNvSpPr>
          <p:nvPr>
            <p:ph type="title"/>
          </p:nvPr>
        </p:nvSpPr>
        <p:spPr/>
        <p:txBody>
          <a:bodyPr/>
          <a:lstStyle/>
          <a:p>
            <a:r>
              <a:rPr lang="en-GB" altLang="en-US" dirty="0" smtClean="0"/>
              <a:t>Some questions to reflect on:</a:t>
            </a:r>
            <a:endParaRPr lang="en-US" altLang="en-US" dirty="0" smtClean="0"/>
          </a:p>
        </p:txBody>
      </p:sp>
      <p:sp>
        <p:nvSpPr>
          <p:cNvPr id="124931" name="Subtitle 2"/>
          <p:cNvSpPr>
            <a:spLocks noGrp="1"/>
          </p:cNvSpPr>
          <p:nvPr>
            <p:ph idx="1"/>
          </p:nvPr>
        </p:nvSpPr>
        <p:spPr/>
        <p:txBody>
          <a:bodyPr/>
          <a:lstStyle/>
          <a:p>
            <a:r>
              <a:rPr lang="en-GB" altLang="en-US" dirty="0" smtClean="0"/>
              <a:t>Am I really assessing and measuring what I want and need to assess/measure?</a:t>
            </a:r>
          </a:p>
          <a:p>
            <a:r>
              <a:rPr lang="en-GB" altLang="en-US" dirty="0" smtClean="0"/>
              <a:t>How can I be reassured that a standardised test is valid?</a:t>
            </a:r>
          </a:p>
          <a:p>
            <a:r>
              <a:rPr lang="en-GB" altLang="en-US" dirty="0" smtClean="0"/>
              <a:t>What types of validity should I be concerned about? why? when?</a:t>
            </a:r>
          </a:p>
        </p:txBody>
      </p:sp>
    </p:spTree>
    <p:extLst>
      <p:ext uri="{BB962C8B-B14F-4D97-AF65-F5344CB8AC3E}">
        <p14:creationId xmlns="" xmlns:p14="http://schemas.microsoft.com/office/powerpoint/2010/main" val="1624466502"/>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4931">
                                            <p:txEl>
                                              <p:pRg st="0" end="0"/>
                                            </p:txEl>
                                          </p:spTgt>
                                        </p:tgtEl>
                                        <p:attrNameLst>
                                          <p:attrName>style.visibility</p:attrName>
                                        </p:attrNameLst>
                                      </p:cBhvr>
                                      <p:to>
                                        <p:strVal val="visible"/>
                                      </p:to>
                                    </p:set>
                                    <p:anim calcmode="lin" valueType="num">
                                      <p:cBhvr additive="base">
                                        <p:cTn id="7" dur="500" fill="hold"/>
                                        <p:tgtEl>
                                          <p:spTgt spid="12493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493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24931">
                                            <p:txEl>
                                              <p:pRg st="1" end="1"/>
                                            </p:txEl>
                                          </p:spTgt>
                                        </p:tgtEl>
                                        <p:attrNameLst>
                                          <p:attrName>style.visibility</p:attrName>
                                        </p:attrNameLst>
                                      </p:cBhvr>
                                      <p:to>
                                        <p:strVal val="visible"/>
                                      </p:to>
                                    </p:set>
                                    <p:anim calcmode="lin" valueType="num">
                                      <p:cBhvr additive="base">
                                        <p:cTn id="13" dur="500" fill="hold"/>
                                        <p:tgtEl>
                                          <p:spTgt spid="12493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2493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24931">
                                            <p:txEl>
                                              <p:pRg st="2" end="2"/>
                                            </p:txEl>
                                          </p:spTgt>
                                        </p:tgtEl>
                                        <p:attrNameLst>
                                          <p:attrName>style.visibility</p:attrName>
                                        </p:attrNameLst>
                                      </p:cBhvr>
                                      <p:to>
                                        <p:strVal val="visible"/>
                                      </p:to>
                                    </p:set>
                                    <p:anim calcmode="lin" valueType="num">
                                      <p:cBhvr additive="base">
                                        <p:cTn id="19" dur="500" fill="hold"/>
                                        <p:tgtEl>
                                          <p:spTgt spid="12493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24931">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931"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normAutofit/>
          </a:bodyPr>
          <a:lstStyle/>
          <a:p>
            <a:pPr eaLnBrk="1" hangingPunct="1"/>
            <a:r>
              <a:rPr lang="en-GB" dirty="0" smtClean="0"/>
              <a:t>A standardised assessment is…</a:t>
            </a:r>
          </a:p>
        </p:txBody>
      </p:sp>
      <p:sp>
        <p:nvSpPr>
          <p:cNvPr id="32771" name="Rectangle 3"/>
          <p:cNvSpPr>
            <a:spLocks noGrp="1" noChangeArrowheads="1"/>
          </p:cNvSpPr>
          <p:nvPr>
            <p:ph type="body" idx="1"/>
          </p:nvPr>
        </p:nvSpPr>
        <p:spPr/>
        <p:txBody>
          <a:bodyPr/>
          <a:lstStyle/>
          <a:p>
            <a:pPr eaLnBrk="1" hangingPunct="1">
              <a:buFont typeface="Wingdings" pitchFamily="2" charset="2"/>
              <a:buNone/>
            </a:pPr>
            <a:r>
              <a:rPr lang="en-GB" dirty="0" smtClean="0"/>
              <a:t>	‘A published measurement tool, designed for a specific purpose in a given population, with detailed instructions provided as to when and how it is to be administered and scored, interpretation of the scores, and results of investigations of reliability and validity’</a:t>
            </a:r>
          </a:p>
          <a:p>
            <a:pPr eaLnBrk="1" hangingPunct="1">
              <a:buFont typeface="Wingdings" pitchFamily="2" charset="2"/>
              <a:buNone/>
            </a:pPr>
            <a:endParaRPr lang="en-GB" dirty="0" smtClean="0"/>
          </a:p>
          <a:p>
            <a:pPr eaLnBrk="1" hangingPunct="1">
              <a:buFont typeface="Wingdings" pitchFamily="2" charset="2"/>
              <a:buNone/>
            </a:pPr>
            <a:r>
              <a:rPr lang="en-GB" dirty="0" smtClean="0"/>
              <a:t>					(Cole et al, 1995, p. 22)</a:t>
            </a:r>
          </a:p>
        </p:txBody>
      </p:sp>
    </p:spTree>
    <p:extLst>
      <p:ext uri="{BB962C8B-B14F-4D97-AF65-F5344CB8AC3E}">
        <p14:creationId xmlns="" xmlns:p14="http://schemas.microsoft.com/office/powerpoint/2010/main" val="114927930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b="1" dirty="0" smtClean="0">
                <a:solidFill>
                  <a:schemeClr val="accent5">
                    <a:lumMod val="25000"/>
                  </a:schemeClr>
                </a:solidFill>
              </a:rPr>
              <a:t>Recap: So what is Validity?</a:t>
            </a:r>
            <a:endParaRPr lang="en-US" dirty="0"/>
          </a:p>
        </p:txBody>
      </p:sp>
      <p:sp>
        <p:nvSpPr>
          <p:cNvPr id="9219" name="Content Placeholder 2"/>
          <p:cNvSpPr>
            <a:spLocks noGrp="1"/>
          </p:cNvSpPr>
          <p:nvPr>
            <p:ph idx="1"/>
          </p:nvPr>
        </p:nvSpPr>
        <p:spPr/>
        <p:txBody>
          <a:bodyPr>
            <a:normAutofit/>
          </a:bodyPr>
          <a:lstStyle/>
          <a:p>
            <a:r>
              <a:rPr lang="en-GB" sz="3000" b="1" dirty="0" smtClean="0"/>
              <a:t>Validity:</a:t>
            </a:r>
            <a:r>
              <a:rPr lang="en-GB" sz="3000" dirty="0" smtClean="0"/>
              <a:t> is the ‘extent to which a measurement method measures what it is intended to’ </a:t>
            </a:r>
            <a:br>
              <a:rPr lang="en-GB" sz="3000" dirty="0" smtClean="0"/>
            </a:br>
            <a:r>
              <a:rPr lang="en-GB" sz="3000" dirty="0" smtClean="0"/>
              <a:t>(McDowell and Newell, 1987, p. 330)</a:t>
            </a:r>
          </a:p>
          <a:p>
            <a:r>
              <a:rPr lang="en-GB" sz="3000" dirty="0" smtClean="0"/>
              <a:t>Validity relates to the appropriateness and justifiability of the things supposed about the person’s scores on a test and the rationale therapists have for making inferences from such scores to wider areas of functioning </a:t>
            </a:r>
            <a:br>
              <a:rPr lang="en-GB" sz="3000" dirty="0" smtClean="0"/>
            </a:br>
            <a:r>
              <a:rPr lang="en-GB" sz="2000" dirty="0" smtClean="0"/>
              <a:t>(Bartram, 1990) </a:t>
            </a:r>
          </a:p>
          <a:p>
            <a:endParaRPr lang="en-US" dirty="0" smtClean="0"/>
          </a:p>
        </p:txBody>
      </p:sp>
      <p:pic>
        <p:nvPicPr>
          <p:cNvPr id="36866" name="Picture 2" descr="C:\Users\a.laverfawcett\AppData\Local\Microsoft\Windows\Temporary Internet Files\Content.IE5\2J25WP69\MP900386962[1].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884367" y="5013176"/>
            <a:ext cx="1099081" cy="1540768"/>
          </a:xfrm>
          <a:prstGeom prst="rect">
            <a:avLst/>
          </a:prstGeom>
          <a:noFill/>
          <a:extLst>
            <a:ext uri="{909E8E84-426E-40DD-AFC4-6F175D3DCCD1}">
              <a14:hiddenFill xmlns="" xmlns:a14="http://schemas.microsoft.com/office/drawing/2010/main">
                <a:solidFill>
                  <a:srgbClr val="FFFFFF"/>
                </a:solidFill>
              </a14:hiddenFill>
            </a:ext>
          </a:extLst>
        </p:spPr>
      </p:pic>
      <p:sp>
        <p:nvSpPr>
          <p:cNvPr id="3" name="Oval Callout 2"/>
          <p:cNvSpPr/>
          <p:nvPr/>
        </p:nvSpPr>
        <p:spPr>
          <a:xfrm>
            <a:off x="5148064" y="5783560"/>
            <a:ext cx="2714600" cy="612648"/>
          </a:xfrm>
          <a:prstGeom prst="wedgeEllipseCallout">
            <a:avLst>
              <a:gd name="adj1" fmla="val 72096"/>
              <a:gd name="adj2" fmla="val -835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Does what it says on the tin</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 calcmode="lin" valueType="num">
                                      <p:cBhvr additive="base">
                                        <p:cTn id="7" dur="500" fill="hold"/>
                                        <p:tgtEl>
                                          <p:spTgt spid="921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21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219">
                                            <p:txEl>
                                              <p:pRg st="1" end="1"/>
                                            </p:txEl>
                                          </p:spTgt>
                                        </p:tgtEl>
                                        <p:attrNameLst>
                                          <p:attrName>style.visibility</p:attrName>
                                        </p:attrNameLst>
                                      </p:cBhvr>
                                      <p:to>
                                        <p:strVal val="visible"/>
                                      </p:to>
                                    </p:set>
                                    <p:anim calcmode="lin" valueType="num">
                                      <p:cBhvr additive="base">
                                        <p:cTn id="13" dur="500" fill="hold"/>
                                        <p:tgtEl>
                                          <p:spTgt spid="921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21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686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500" fill="hold"/>
                                        <p:tgtEl>
                                          <p:spTgt spid="3"/>
                                        </p:tgtEl>
                                        <p:attrNameLst>
                                          <p:attrName>ppt_x</p:attrName>
                                        </p:attrNameLst>
                                      </p:cBhvr>
                                      <p:tavLst>
                                        <p:tav tm="0">
                                          <p:val>
                                            <p:strVal val="#ppt_x"/>
                                          </p:val>
                                        </p:tav>
                                        <p:tav tm="100000">
                                          <p:val>
                                            <p:strVal val="#ppt_x"/>
                                          </p:val>
                                        </p:tav>
                                      </p:tavLst>
                                    </p:anim>
                                    <p:anim calcmode="lin" valueType="num">
                                      <p:cBhvr additive="base">
                                        <p:cTn id="2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p:bldP spid="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Why is validity important?</a:t>
            </a:r>
            <a:endParaRPr lang="en-GB" dirty="0"/>
          </a:p>
        </p:txBody>
      </p:sp>
      <p:sp>
        <p:nvSpPr>
          <p:cNvPr id="3" name="Content Placeholder 2"/>
          <p:cNvSpPr>
            <a:spLocks noGrp="1"/>
          </p:cNvSpPr>
          <p:nvPr>
            <p:ph idx="1"/>
          </p:nvPr>
        </p:nvSpPr>
        <p:spPr/>
        <p:txBody>
          <a:bodyPr/>
          <a:lstStyle/>
          <a:p>
            <a:r>
              <a:rPr lang="en-GB" dirty="0" smtClean="0"/>
              <a:t>The things OTs measure are not always directly observable</a:t>
            </a:r>
          </a:p>
          <a:p>
            <a:r>
              <a:rPr lang="en-GB" dirty="0" smtClean="0"/>
              <a:t>Test items are developed to elicit self-reported descriptions (e.g. of feelings)</a:t>
            </a:r>
          </a:p>
          <a:p>
            <a:r>
              <a:rPr lang="en-GB" dirty="0" smtClean="0"/>
              <a:t>People are provided with test items that link to hypothesised behaviours</a:t>
            </a:r>
          </a:p>
          <a:p>
            <a:pPr marL="0" indent="0">
              <a:buNone/>
            </a:pPr>
            <a:endParaRPr lang="en-GB" dirty="0"/>
          </a:p>
        </p:txBody>
      </p:sp>
    </p:spTree>
    <p:extLst>
      <p:ext uri="{BB962C8B-B14F-4D97-AF65-F5344CB8AC3E}">
        <p14:creationId xmlns="" xmlns:p14="http://schemas.microsoft.com/office/powerpoint/2010/main" val="38989409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Title 3"/>
          <p:cNvSpPr>
            <a:spLocks noGrp="1"/>
          </p:cNvSpPr>
          <p:nvPr>
            <p:ph type="title"/>
          </p:nvPr>
        </p:nvSpPr>
        <p:spPr/>
        <p:txBody>
          <a:bodyPr/>
          <a:lstStyle/>
          <a:p>
            <a:r>
              <a:rPr lang="en-GB" altLang="en-US" b="1" dirty="0" smtClean="0"/>
              <a:t>Validity</a:t>
            </a:r>
          </a:p>
        </p:txBody>
      </p:sp>
      <p:sp>
        <p:nvSpPr>
          <p:cNvPr id="131075" name="Content Placeholder 4"/>
          <p:cNvSpPr>
            <a:spLocks noGrp="1"/>
          </p:cNvSpPr>
          <p:nvPr>
            <p:ph idx="1"/>
          </p:nvPr>
        </p:nvSpPr>
        <p:spPr/>
        <p:txBody>
          <a:bodyPr/>
          <a:lstStyle/>
          <a:p>
            <a:pPr marL="0" indent="0">
              <a:buNone/>
            </a:pPr>
            <a:r>
              <a:rPr lang="en-GB" altLang="en-US" dirty="0" smtClean="0"/>
              <a:t>Three types of validation studies, known as:</a:t>
            </a:r>
          </a:p>
          <a:p>
            <a:r>
              <a:rPr lang="en-GB" altLang="en-US" b="1" dirty="0" smtClean="0"/>
              <a:t>content validation</a:t>
            </a:r>
            <a:endParaRPr lang="en-GB" altLang="en-US" dirty="0" smtClean="0"/>
          </a:p>
          <a:p>
            <a:r>
              <a:rPr lang="en-GB" altLang="en-US" b="1" dirty="0" smtClean="0"/>
              <a:t>construct validation</a:t>
            </a:r>
          </a:p>
          <a:p>
            <a:r>
              <a:rPr lang="en-GB" altLang="en-US" b="1" dirty="0" smtClean="0"/>
              <a:t>criterion related</a:t>
            </a:r>
            <a:r>
              <a:rPr lang="en-GB" altLang="en-US" dirty="0" smtClean="0"/>
              <a:t> </a:t>
            </a:r>
            <a:r>
              <a:rPr lang="en-GB" altLang="en-US" b="1" dirty="0" smtClean="0"/>
              <a:t>validation</a:t>
            </a:r>
            <a:r>
              <a:rPr lang="en-GB" altLang="en-US" dirty="0" smtClean="0"/>
              <a:t/>
            </a:r>
            <a:br>
              <a:rPr lang="en-GB" altLang="en-US" dirty="0" smtClean="0"/>
            </a:br>
            <a:r>
              <a:rPr lang="en-GB" altLang="en-US" dirty="0" smtClean="0"/>
              <a:t>are traditionally performed during test development </a:t>
            </a:r>
            <a:br>
              <a:rPr lang="en-GB" altLang="en-US" dirty="0" smtClean="0"/>
            </a:br>
            <a:r>
              <a:rPr lang="en-GB" altLang="en-US" dirty="0" smtClean="0"/>
              <a:t>		(Crocker and Algina, 1986) </a:t>
            </a:r>
          </a:p>
        </p:txBody>
      </p:sp>
    </p:spTree>
    <p:extLst>
      <p:ext uri="{BB962C8B-B14F-4D97-AF65-F5344CB8AC3E}">
        <p14:creationId xmlns="" xmlns:p14="http://schemas.microsoft.com/office/powerpoint/2010/main" val="2088126494"/>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Content validity</a:t>
            </a:r>
            <a:endParaRPr lang="en-GB" b="1" dirty="0"/>
          </a:p>
        </p:txBody>
      </p:sp>
      <p:sp>
        <p:nvSpPr>
          <p:cNvPr id="3" name="Content Placeholder 2"/>
          <p:cNvSpPr>
            <a:spLocks noGrp="1"/>
          </p:cNvSpPr>
          <p:nvPr>
            <p:ph idx="1"/>
          </p:nvPr>
        </p:nvSpPr>
        <p:spPr>
          <a:xfrm>
            <a:off x="457200" y="1600200"/>
            <a:ext cx="8229600" cy="4781128"/>
          </a:xfrm>
        </p:spPr>
        <p:txBody>
          <a:bodyPr>
            <a:normAutofit fontScale="77500" lnSpcReduction="20000"/>
          </a:bodyPr>
          <a:lstStyle/>
          <a:p>
            <a:r>
              <a:rPr lang="en-GB" altLang="en-US" dirty="0"/>
              <a:t>The degree to which an assessment measures what it is supposed to measure judged on the appropriateness of its content as judged by ‘the comprehensiveness of an assessment and its inclusion of items that fully represent the attribute being measured’ </a:t>
            </a:r>
            <a:br>
              <a:rPr lang="en-GB" altLang="en-US" dirty="0"/>
            </a:br>
            <a:r>
              <a:rPr lang="en-GB" altLang="en-US" dirty="0" smtClean="0"/>
              <a:t>						(</a:t>
            </a:r>
            <a:r>
              <a:rPr lang="en-GB" altLang="en-US" dirty="0"/>
              <a:t>Law, 1997, p. 431)</a:t>
            </a:r>
            <a:endParaRPr lang="en-US" altLang="en-US" dirty="0"/>
          </a:p>
          <a:p>
            <a:endParaRPr lang="en-GB" dirty="0"/>
          </a:p>
          <a:p>
            <a:r>
              <a:rPr lang="en-GB" dirty="0" smtClean="0"/>
              <a:t>content </a:t>
            </a:r>
            <a:r>
              <a:rPr lang="en-GB" dirty="0"/>
              <a:t>analysis of </a:t>
            </a:r>
            <a:r>
              <a:rPr lang="en-GB" dirty="0" smtClean="0"/>
              <a:t>literature</a:t>
            </a:r>
            <a:br>
              <a:rPr lang="en-GB" dirty="0" smtClean="0"/>
            </a:br>
            <a:r>
              <a:rPr lang="en-GB" dirty="0" smtClean="0"/>
              <a:t>and / or</a:t>
            </a:r>
          </a:p>
          <a:p>
            <a:r>
              <a:rPr lang="en-GB" dirty="0" smtClean="0"/>
              <a:t>expert </a:t>
            </a:r>
            <a:r>
              <a:rPr lang="en-GB" dirty="0"/>
              <a:t>panel </a:t>
            </a:r>
            <a:r>
              <a:rPr lang="en-GB" dirty="0" smtClean="0"/>
              <a:t>review</a:t>
            </a:r>
          </a:p>
          <a:p>
            <a:r>
              <a:rPr lang="en-GB" dirty="0"/>
              <a:t>Have the domains to be measured been weighted to reflect their relative importance to the overall content </a:t>
            </a:r>
            <a:r>
              <a:rPr lang="en-GB" dirty="0" smtClean="0"/>
              <a:t>area?</a:t>
            </a:r>
            <a:endParaRPr lang="en-GB" dirty="0"/>
          </a:p>
        </p:txBody>
      </p:sp>
    </p:spTree>
    <p:extLst>
      <p:ext uri="{BB962C8B-B14F-4D97-AF65-F5344CB8AC3E}">
        <p14:creationId xmlns="" xmlns:p14="http://schemas.microsoft.com/office/powerpoint/2010/main" val="31227682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Construct validity</a:t>
            </a:r>
            <a:endParaRPr lang="en-GB" b="1" dirty="0"/>
          </a:p>
        </p:txBody>
      </p:sp>
      <p:sp>
        <p:nvSpPr>
          <p:cNvPr id="3" name="Content Placeholder 2"/>
          <p:cNvSpPr>
            <a:spLocks noGrp="1"/>
          </p:cNvSpPr>
          <p:nvPr>
            <p:ph idx="1"/>
          </p:nvPr>
        </p:nvSpPr>
        <p:spPr/>
        <p:txBody>
          <a:bodyPr>
            <a:normAutofit lnSpcReduction="10000"/>
          </a:bodyPr>
          <a:lstStyle/>
          <a:p>
            <a:r>
              <a:rPr lang="en-GB" altLang="en-US" sz="2400" dirty="0"/>
              <a:t>The extent to which an assessment can be said to measure a theoretical construct(s) and ‘the ability of an assessment to perform as hypothesized’ </a:t>
            </a:r>
            <a:br>
              <a:rPr lang="en-GB" altLang="en-US" sz="2400" dirty="0"/>
            </a:br>
            <a:r>
              <a:rPr lang="en-GB" altLang="en-US" sz="2400" dirty="0"/>
              <a:t>				</a:t>
            </a:r>
            <a:r>
              <a:rPr lang="en-GB" altLang="en-US" sz="2000" dirty="0"/>
              <a:t>(Law, 1997, p. 431</a:t>
            </a:r>
            <a:r>
              <a:rPr lang="en-GB" altLang="en-US" sz="2000" dirty="0" smtClean="0"/>
              <a:t>)</a:t>
            </a:r>
            <a:endParaRPr lang="en-GB" sz="2400" b="1" dirty="0" smtClean="0"/>
          </a:p>
          <a:p>
            <a:r>
              <a:rPr lang="en-GB" sz="2400" b="1" dirty="0" smtClean="0"/>
              <a:t>Construct</a:t>
            </a:r>
            <a:r>
              <a:rPr lang="en-GB" sz="2400" b="1" dirty="0"/>
              <a:t>:</a:t>
            </a:r>
            <a:r>
              <a:rPr lang="en-GB" sz="2400" dirty="0"/>
              <a:t> “a product of scientific imagination, an idea developed to permit categorization and description of some directly observable behaviour” </a:t>
            </a:r>
            <a:r>
              <a:rPr lang="en-GB" sz="2400" dirty="0" smtClean="0"/>
              <a:t/>
            </a:r>
            <a:br>
              <a:rPr lang="en-GB" sz="2400" dirty="0" smtClean="0"/>
            </a:br>
            <a:r>
              <a:rPr lang="en-GB" sz="2400" dirty="0" smtClean="0"/>
              <a:t>			</a:t>
            </a:r>
            <a:r>
              <a:rPr lang="en-GB" sz="2000" dirty="0" smtClean="0"/>
              <a:t>(</a:t>
            </a:r>
            <a:r>
              <a:rPr lang="en-GB" sz="2000" dirty="0"/>
              <a:t>Crocker and Algina, 1986, p. 230)</a:t>
            </a:r>
          </a:p>
          <a:p>
            <a:r>
              <a:rPr lang="en-GB" altLang="en-US" sz="2400" dirty="0" smtClean="0"/>
              <a:t>Is there a clear statement explaining any underlying theory or assumptions?</a:t>
            </a:r>
            <a:endParaRPr lang="en-US" altLang="en-US" sz="2400" dirty="0"/>
          </a:p>
          <a:p>
            <a:r>
              <a:rPr lang="en-GB" sz="2400" dirty="0"/>
              <a:t>exploring the relationship between hypothesized </a:t>
            </a:r>
            <a:r>
              <a:rPr lang="en-GB" sz="2400" dirty="0" smtClean="0"/>
              <a:t>variables, e.g. through factor </a:t>
            </a:r>
            <a:r>
              <a:rPr lang="en-GB" sz="2400" dirty="0"/>
              <a:t>analysis</a:t>
            </a:r>
          </a:p>
        </p:txBody>
      </p:sp>
    </p:spTree>
    <p:extLst>
      <p:ext uri="{BB962C8B-B14F-4D97-AF65-F5344CB8AC3E}">
        <p14:creationId xmlns="" xmlns:p14="http://schemas.microsoft.com/office/powerpoint/2010/main" val="3443654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Criterion-referenced tests</a:t>
            </a:r>
            <a:endParaRPr lang="en-GB" dirty="0"/>
          </a:p>
        </p:txBody>
      </p:sp>
      <p:sp>
        <p:nvSpPr>
          <p:cNvPr id="3" name="Content Placeholder 2"/>
          <p:cNvSpPr>
            <a:spLocks noGrp="1"/>
          </p:cNvSpPr>
          <p:nvPr>
            <p:ph idx="1"/>
          </p:nvPr>
        </p:nvSpPr>
        <p:spPr/>
        <p:txBody>
          <a:bodyPr/>
          <a:lstStyle/>
          <a:p>
            <a:r>
              <a:rPr lang="en-GB" dirty="0" smtClean="0"/>
              <a:t>Is a test that examines performance against pre-defined criteria and produces raw scores that are intended to have a direct, interpretable meaning (Crocker and Algina, 1986)</a:t>
            </a:r>
          </a:p>
          <a:p>
            <a:pPr marL="0" indent="0">
              <a:buNone/>
            </a:pPr>
            <a:endParaRPr lang="en-GB" dirty="0"/>
          </a:p>
        </p:txBody>
      </p:sp>
    </p:spTree>
    <p:extLst>
      <p:ext uri="{BB962C8B-B14F-4D97-AF65-F5344CB8AC3E}">
        <p14:creationId xmlns="" xmlns:p14="http://schemas.microsoft.com/office/powerpoint/2010/main" val="372860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Criterion-related validity</a:t>
            </a:r>
            <a:endParaRPr lang="en-GB" dirty="0"/>
          </a:p>
        </p:txBody>
      </p:sp>
      <p:sp>
        <p:nvSpPr>
          <p:cNvPr id="3" name="Content Placeholder 2"/>
          <p:cNvSpPr>
            <a:spLocks noGrp="1"/>
          </p:cNvSpPr>
          <p:nvPr>
            <p:ph idx="1"/>
          </p:nvPr>
        </p:nvSpPr>
        <p:spPr/>
        <p:txBody>
          <a:bodyPr/>
          <a:lstStyle/>
          <a:p>
            <a:r>
              <a:rPr lang="en-GB" dirty="0"/>
              <a:t>T</a:t>
            </a:r>
            <a:r>
              <a:rPr lang="en-GB" dirty="0" smtClean="0"/>
              <a:t>he </a:t>
            </a:r>
            <a:r>
              <a:rPr lang="en-GB" dirty="0"/>
              <a:t>effectiveness of a test in predicting an individual’s performance in specific </a:t>
            </a:r>
            <a:r>
              <a:rPr lang="en-GB" dirty="0" smtClean="0"/>
              <a:t>activities</a:t>
            </a:r>
          </a:p>
          <a:p>
            <a:r>
              <a:rPr lang="en-GB" dirty="0" smtClean="0"/>
              <a:t>this </a:t>
            </a:r>
            <a:r>
              <a:rPr lang="en-GB" dirty="0"/>
              <a:t>is measured by comparing performance on the test with a </a:t>
            </a:r>
            <a:r>
              <a:rPr lang="en-GB" dirty="0" smtClean="0"/>
              <a:t>criterion</a:t>
            </a:r>
          </a:p>
          <a:p>
            <a:r>
              <a:rPr lang="en-GB" dirty="0" smtClean="0"/>
              <a:t>which </a:t>
            </a:r>
            <a:r>
              <a:rPr lang="en-GB" dirty="0"/>
              <a:t>is a direct and independent measure of what the assessment is designed to predict.</a:t>
            </a:r>
          </a:p>
          <a:p>
            <a:endParaRPr lang="en-GB" dirty="0"/>
          </a:p>
        </p:txBody>
      </p:sp>
    </p:spTree>
    <p:extLst>
      <p:ext uri="{BB962C8B-B14F-4D97-AF65-F5344CB8AC3E}">
        <p14:creationId xmlns="" xmlns:p14="http://schemas.microsoft.com/office/powerpoint/2010/main" val="174323105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Title 1"/>
          <p:cNvSpPr>
            <a:spLocks noGrp="1"/>
          </p:cNvSpPr>
          <p:nvPr>
            <p:ph type="title"/>
          </p:nvPr>
        </p:nvSpPr>
        <p:spPr/>
        <p:txBody>
          <a:bodyPr/>
          <a:lstStyle/>
          <a:p>
            <a:r>
              <a:rPr lang="en-GB" altLang="en-US" dirty="0" smtClean="0"/>
              <a:t>Validity</a:t>
            </a:r>
          </a:p>
        </p:txBody>
      </p:sp>
      <p:sp>
        <p:nvSpPr>
          <p:cNvPr id="135171" name="Content Placeholder 2"/>
          <p:cNvSpPr>
            <a:spLocks noGrp="1"/>
          </p:cNvSpPr>
          <p:nvPr>
            <p:ph idx="1"/>
          </p:nvPr>
        </p:nvSpPr>
        <p:spPr/>
        <p:txBody>
          <a:bodyPr/>
          <a:lstStyle/>
          <a:p>
            <a:r>
              <a:rPr lang="en-GB" altLang="en-US" dirty="0" smtClean="0"/>
              <a:t>These areas of validation can be further sub-divided into specific validity study areas exploring aspects such as </a:t>
            </a:r>
          </a:p>
          <a:p>
            <a:r>
              <a:rPr lang="en-GB" altLang="en-US" b="1" dirty="0" smtClean="0"/>
              <a:t>predictive validity</a:t>
            </a:r>
          </a:p>
          <a:p>
            <a:r>
              <a:rPr lang="en-GB" altLang="en-US" b="1" dirty="0" smtClean="0"/>
              <a:t>discriminative validity</a:t>
            </a:r>
          </a:p>
          <a:p>
            <a:r>
              <a:rPr lang="en-GB" altLang="en-US" b="1" dirty="0" smtClean="0"/>
              <a:t>factorial validity</a:t>
            </a:r>
            <a:endParaRPr lang="en-GB" altLang="en-US" dirty="0"/>
          </a:p>
          <a:p>
            <a:r>
              <a:rPr lang="en-GB" altLang="en-US" b="1" dirty="0" smtClean="0"/>
              <a:t>concurrent</a:t>
            </a:r>
            <a:endParaRPr lang="en-GB" altLang="en-US" dirty="0" smtClean="0"/>
          </a:p>
        </p:txBody>
      </p:sp>
    </p:spTree>
    <p:extLst>
      <p:ext uri="{BB962C8B-B14F-4D97-AF65-F5344CB8AC3E}">
        <p14:creationId xmlns="" xmlns:p14="http://schemas.microsoft.com/office/powerpoint/2010/main" val="1500055020"/>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Title 1"/>
          <p:cNvSpPr>
            <a:spLocks noGrp="1"/>
          </p:cNvSpPr>
          <p:nvPr>
            <p:ph type="title"/>
          </p:nvPr>
        </p:nvSpPr>
        <p:spPr/>
        <p:txBody>
          <a:bodyPr/>
          <a:lstStyle/>
          <a:p>
            <a:r>
              <a:rPr lang="en-GB" altLang="en-US" sz="4800" b="1" dirty="0" smtClean="0"/>
              <a:t>Discriminative validity</a:t>
            </a:r>
            <a:endParaRPr lang="en-US" altLang="en-US" sz="4800" dirty="0" smtClean="0"/>
          </a:p>
        </p:txBody>
      </p:sp>
      <p:sp>
        <p:nvSpPr>
          <p:cNvPr id="136195" name="Content Placeholder 2"/>
          <p:cNvSpPr>
            <a:spLocks noGrp="1"/>
          </p:cNvSpPr>
          <p:nvPr>
            <p:ph idx="1"/>
          </p:nvPr>
        </p:nvSpPr>
        <p:spPr/>
        <p:txBody>
          <a:bodyPr>
            <a:normAutofit fontScale="92500"/>
          </a:bodyPr>
          <a:lstStyle/>
          <a:p>
            <a:r>
              <a:rPr lang="en-GB" altLang="en-US" dirty="0" smtClean="0"/>
              <a:t>Relates to whether a test provides a valid measure to distinguish between individuals or groups </a:t>
            </a:r>
          </a:p>
          <a:p>
            <a:r>
              <a:rPr lang="en-GB" altLang="en-US" dirty="0" smtClean="0"/>
              <a:t>E.g. for diagnosis or eligibility for a service or funding</a:t>
            </a:r>
          </a:p>
          <a:p>
            <a:r>
              <a:rPr lang="en-GB" altLang="en-US" dirty="0" smtClean="0"/>
              <a:t>Is there evidence that different groups of people perform differently on the test?</a:t>
            </a:r>
          </a:p>
          <a:p>
            <a:r>
              <a:rPr lang="en-GB" altLang="en-US" dirty="0" smtClean="0"/>
              <a:t>Does the test actually discriminate as expected?</a:t>
            </a:r>
            <a:br>
              <a:rPr lang="en-GB" altLang="en-US" dirty="0" smtClean="0"/>
            </a:br>
            <a:r>
              <a:rPr lang="en-GB" altLang="en-US" dirty="0" smtClean="0"/>
              <a:t>						</a:t>
            </a:r>
            <a:r>
              <a:rPr lang="en-GB" altLang="en-US" sz="2200" dirty="0" smtClean="0"/>
              <a:t>(Laver-Fawcett, 2012)</a:t>
            </a:r>
            <a:endParaRPr lang="en-US" altLang="en-US" sz="2200" dirty="0" smtClean="0"/>
          </a:p>
        </p:txBody>
      </p:sp>
    </p:spTree>
    <p:extLst>
      <p:ext uri="{BB962C8B-B14F-4D97-AF65-F5344CB8AC3E}">
        <p14:creationId xmlns="" xmlns:p14="http://schemas.microsoft.com/office/powerpoint/2010/main" val="543909980"/>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Title 1"/>
          <p:cNvSpPr>
            <a:spLocks noGrp="1"/>
          </p:cNvSpPr>
          <p:nvPr>
            <p:ph type="title"/>
          </p:nvPr>
        </p:nvSpPr>
        <p:spPr/>
        <p:txBody>
          <a:bodyPr/>
          <a:lstStyle/>
          <a:p>
            <a:r>
              <a:rPr lang="en-GB" altLang="en-US" sz="4800" b="1" dirty="0" smtClean="0"/>
              <a:t>Predictive validity</a:t>
            </a:r>
            <a:endParaRPr lang="en-US" altLang="en-US" sz="4800" dirty="0" smtClean="0"/>
          </a:p>
        </p:txBody>
      </p:sp>
      <p:sp>
        <p:nvSpPr>
          <p:cNvPr id="137219" name="Content Placeholder 2"/>
          <p:cNvSpPr>
            <a:spLocks noGrp="1"/>
          </p:cNvSpPr>
          <p:nvPr>
            <p:ph idx="1"/>
          </p:nvPr>
        </p:nvSpPr>
        <p:spPr/>
        <p:txBody>
          <a:bodyPr>
            <a:normAutofit lnSpcReduction="10000"/>
          </a:bodyPr>
          <a:lstStyle/>
          <a:p>
            <a:r>
              <a:rPr lang="en-GB" altLang="en-US" sz="3200" b="1" dirty="0" smtClean="0"/>
              <a:t>‘</a:t>
            </a:r>
            <a:r>
              <a:rPr lang="en-GB" altLang="en-US" sz="3200" dirty="0" smtClean="0"/>
              <a:t>The accuracy with which a measurement predicts some future event, such as mortality’</a:t>
            </a:r>
            <a:br>
              <a:rPr lang="en-GB" altLang="en-US" sz="3200" dirty="0" smtClean="0"/>
            </a:br>
            <a:r>
              <a:rPr lang="en-GB" altLang="en-US" sz="3200" dirty="0" smtClean="0"/>
              <a:t/>
            </a:r>
            <a:br>
              <a:rPr lang="en-GB" altLang="en-US" sz="3200" dirty="0" smtClean="0"/>
            </a:br>
            <a:r>
              <a:rPr lang="en-GB" altLang="en-US" sz="2800" dirty="0" smtClean="0"/>
              <a:t>(McDowell and Newell, 1987, p. 329).</a:t>
            </a:r>
            <a:br>
              <a:rPr lang="en-GB" altLang="en-US" sz="2800" dirty="0" smtClean="0"/>
            </a:br>
            <a:endParaRPr lang="en-GB" altLang="en-US" sz="2800" dirty="0" smtClean="0"/>
          </a:p>
          <a:p>
            <a:r>
              <a:rPr lang="en-GB" sz="2800" dirty="0"/>
              <a:t>Is the test used to make predictions about future ability, functioning in a different environment </a:t>
            </a:r>
            <a:r>
              <a:rPr lang="en-GB" sz="2800" dirty="0" smtClean="0"/>
              <a:t>?</a:t>
            </a:r>
          </a:p>
          <a:p>
            <a:r>
              <a:rPr lang="en-GB" altLang="en-US" sz="2800" dirty="0" smtClean="0"/>
              <a:t>E.g. Risk assessments</a:t>
            </a:r>
          </a:p>
          <a:p>
            <a:r>
              <a:rPr lang="en-GB" altLang="en-US" sz="2800" dirty="0" smtClean="0"/>
              <a:t>Have they done a longitudinal study and followed up to see if predictions were accurate?</a:t>
            </a:r>
            <a:endParaRPr lang="en-US" altLang="en-US" sz="2800" dirty="0" smtClean="0"/>
          </a:p>
          <a:p>
            <a:endParaRPr lang="en-US" altLang="en-US" sz="3200" dirty="0" smtClean="0"/>
          </a:p>
        </p:txBody>
      </p:sp>
    </p:spTree>
    <p:extLst>
      <p:ext uri="{BB962C8B-B14F-4D97-AF65-F5344CB8AC3E}">
        <p14:creationId xmlns="" xmlns:p14="http://schemas.microsoft.com/office/powerpoint/2010/main" val="775959174"/>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idx="4294967295"/>
          </p:nvPr>
        </p:nvSpPr>
        <p:spPr/>
        <p:txBody>
          <a:bodyPr anchor="ctr"/>
          <a:lstStyle/>
          <a:p>
            <a:pPr eaLnBrk="1" hangingPunct="1"/>
            <a:r>
              <a:rPr lang="en-GB" b="0" dirty="0" smtClean="0"/>
              <a:t>Key components of Test critique</a:t>
            </a:r>
          </a:p>
        </p:txBody>
      </p:sp>
      <p:sp>
        <p:nvSpPr>
          <p:cNvPr id="43011" name="Content Placeholder 2"/>
          <p:cNvSpPr>
            <a:spLocks noGrp="1"/>
          </p:cNvSpPr>
          <p:nvPr>
            <p:ph idx="4294967295"/>
          </p:nvPr>
        </p:nvSpPr>
        <p:spPr/>
        <p:txBody>
          <a:bodyPr/>
          <a:lstStyle/>
          <a:p>
            <a:pPr eaLnBrk="1" hangingPunct="1"/>
            <a:r>
              <a:rPr lang="en-GB" dirty="0" smtClean="0"/>
              <a:t>Purpose</a:t>
            </a:r>
          </a:p>
          <a:p>
            <a:pPr eaLnBrk="1" hangingPunct="1"/>
            <a:r>
              <a:rPr lang="en-GB" dirty="0" smtClean="0"/>
              <a:t>Client group </a:t>
            </a:r>
          </a:p>
          <a:p>
            <a:pPr eaLnBrk="1" hangingPunct="1"/>
            <a:r>
              <a:rPr lang="en-GB" dirty="0" smtClean="0"/>
              <a:t>Level(s) of function addressed</a:t>
            </a:r>
          </a:p>
          <a:p>
            <a:pPr eaLnBrk="1" hangingPunct="1"/>
            <a:r>
              <a:rPr lang="en-GB" dirty="0" smtClean="0"/>
              <a:t>Reliability: test-retest, inter-rater, internal consistency, parallel form, sensitivity, specificity, responsiveness to change</a:t>
            </a:r>
          </a:p>
          <a:p>
            <a:pPr eaLnBrk="1" hangingPunct="1"/>
            <a:r>
              <a:rPr lang="en-GB" dirty="0" smtClean="0"/>
              <a:t>Floor and ceiling effects</a:t>
            </a:r>
          </a:p>
        </p:txBody>
      </p:sp>
    </p:spTree>
    <p:extLst>
      <p:ext uri="{BB962C8B-B14F-4D97-AF65-F5344CB8AC3E}">
        <p14:creationId xmlns="" xmlns:p14="http://schemas.microsoft.com/office/powerpoint/2010/main" val="379017154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0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30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301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301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301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1"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Title 1"/>
          <p:cNvSpPr>
            <a:spLocks noGrp="1"/>
          </p:cNvSpPr>
          <p:nvPr>
            <p:ph type="title"/>
          </p:nvPr>
        </p:nvSpPr>
        <p:spPr/>
        <p:txBody>
          <a:bodyPr/>
          <a:lstStyle/>
          <a:p>
            <a:r>
              <a:rPr lang="en-GB" altLang="en-US" sz="4400" b="1" dirty="0" smtClean="0"/>
              <a:t>Concurrent validity</a:t>
            </a:r>
            <a:endParaRPr lang="en-US" altLang="en-US" sz="4400" dirty="0" smtClean="0"/>
          </a:p>
        </p:txBody>
      </p:sp>
      <p:sp>
        <p:nvSpPr>
          <p:cNvPr id="134147" name="Content Placeholder 2"/>
          <p:cNvSpPr>
            <a:spLocks noGrp="1"/>
          </p:cNvSpPr>
          <p:nvPr>
            <p:ph idx="1"/>
          </p:nvPr>
        </p:nvSpPr>
        <p:spPr/>
        <p:txBody>
          <a:bodyPr>
            <a:normAutofit lnSpcReduction="10000"/>
          </a:bodyPr>
          <a:lstStyle/>
          <a:p>
            <a:r>
              <a:rPr lang="en-GB" altLang="en-US" dirty="0" smtClean="0"/>
              <a:t>Is ‘the extent to which the test results agree with other measures of the same or similar traits and behaviours’ (Asher, 1996, p. xxx). </a:t>
            </a:r>
          </a:p>
          <a:p>
            <a:r>
              <a:rPr lang="en-GB" altLang="en-US" dirty="0" smtClean="0"/>
              <a:t>Note: also sometimes referred to as </a:t>
            </a:r>
            <a:r>
              <a:rPr lang="en-GB" altLang="en-US" b="1" dirty="0" smtClean="0"/>
              <a:t>congruent </a:t>
            </a:r>
            <a:r>
              <a:rPr lang="en-GB" altLang="en-US" dirty="0" smtClean="0"/>
              <a:t>or</a:t>
            </a:r>
            <a:r>
              <a:rPr lang="en-GB" altLang="en-US" b="1" dirty="0" smtClean="0"/>
              <a:t> convergent </a:t>
            </a:r>
            <a:r>
              <a:rPr lang="en-GB" altLang="en-US" dirty="0" smtClean="0"/>
              <a:t>validity.</a:t>
            </a:r>
          </a:p>
          <a:p>
            <a:r>
              <a:rPr lang="en-GB" altLang="en-US" dirty="0" smtClean="0"/>
              <a:t>What other measures have been selected as concurrent measures? </a:t>
            </a:r>
          </a:p>
          <a:p>
            <a:r>
              <a:rPr lang="en-GB" altLang="en-US" dirty="0" smtClean="0"/>
              <a:t>What is the correlation between items of the test and these other measures?</a:t>
            </a:r>
            <a:endParaRPr lang="en-US" altLang="en-US" dirty="0" smtClean="0"/>
          </a:p>
        </p:txBody>
      </p:sp>
    </p:spTree>
    <p:extLst>
      <p:ext uri="{BB962C8B-B14F-4D97-AF65-F5344CB8AC3E}">
        <p14:creationId xmlns="" xmlns:p14="http://schemas.microsoft.com/office/powerpoint/2010/main" val="1927681839"/>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noFill/>
        </p:spPr>
        <p:txBody>
          <a:bodyPr lIns="90488" tIns="44450" rIns="90488" bIns="44450"/>
          <a:lstStyle/>
          <a:p>
            <a:pPr eaLnBrk="1" hangingPunct="1"/>
            <a:r>
              <a:rPr lang="en-GB" sz="4400" b="1" dirty="0" smtClean="0">
                <a:solidFill>
                  <a:srgbClr val="7030A0"/>
                </a:solidFill>
              </a:rPr>
              <a:t>Face validity</a:t>
            </a:r>
          </a:p>
        </p:txBody>
      </p:sp>
      <p:sp>
        <p:nvSpPr>
          <p:cNvPr id="21507" name="Rectangle 3"/>
          <p:cNvSpPr>
            <a:spLocks noGrp="1" noChangeArrowheads="1"/>
          </p:cNvSpPr>
          <p:nvPr>
            <p:ph type="body" idx="1"/>
          </p:nvPr>
        </p:nvSpPr>
        <p:spPr>
          <a:xfrm>
            <a:off x="179512" y="1600200"/>
            <a:ext cx="8735888" cy="4495800"/>
          </a:xfrm>
          <a:noFill/>
        </p:spPr>
        <p:txBody>
          <a:bodyPr lIns="90488" tIns="44450" rIns="90488" bIns="44450">
            <a:normAutofit lnSpcReduction="10000"/>
          </a:bodyPr>
          <a:lstStyle/>
          <a:p>
            <a:r>
              <a:rPr lang="en-GB" sz="2800" dirty="0" smtClean="0"/>
              <a:t>whether a test </a:t>
            </a:r>
            <a:r>
              <a:rPr lang="en-GB" sz="2800" i="1" dirty="0" smtClean="0"/>
              <a:t>seems</a:t>
            </a:r>
            <a:r>
              <a:rPr lang="en-GB" sz="2800" dirty="0" smtClean="0"/>
              <a:t> to measure what it is intended to measure (Asher, 1996)</a:t>
            </a:r>
          </a:p>
          <a:p>
            <a:r>
              <a:rPr lang="en-GB" sz="2800" dirty="0" smtClean="0"/>
              <a:t>in particular face validity concerns the acceptability of a test to the test-taker (Anastasi, 1988).</a:t>
            </a:r>
            <a:endParaRPr lang="en-US" sz="2800" dirty="0" smtClean="0"/>
          </a:p>
          <a:p>
            <a:pPr eaLnBrk="1" hangingPunct="1">
              <a:lnSpc>
                <a:spcPct val="90000"/>
              </a:lnSpc>
              <a:buFont typeface="Wingdings" pitchFamily="2" charset="2"/>
              <a:buNone/>
            </a:pPr>
            <a:r>
              <a:rPr lang="en-GB" sz="2800" dirty="0" smtClean="0"/>
              <a:t>Test is acceptable to:</a:t>
            </a:r>
          </a:p>
          <a:p>
            <a:pPr eaLnBrk="1" hangingPunct="1">
              <a:lnSpc>
                <a:spcPct val="90000"/>
              </a:lnSpc>
            </a:pPr>
            <a:r>
              <a:rPr lang="en-GB" sz="2800" dirty="0" smtClean="0"/>
              <a:t>the test-taker (service user)</a:t>
            </a:r>
          </a:p>
          <a:p>
            <a:pPr eaLnBrk="1" hangingPunct="1">
              <a:lnSpc>
                <a:spcPct val="90000"/>
              </a:lnSpc>
            </a:pPr>
            <a:r>
              <a:rPr lang="en-GB" sz="2800" dirty="0" smtClean="0"/>
              <a:t>Clinicians and managers who decide on its use</a:t>
            </a:r>
          </a:p>
          <a:p>
            <a:pPr eaLnBrk="1" hangingPunct="1">
              <a:lnSpc>
                <a:spcPct val="90000"/>
              </a:lnSpc>
            </a:pPr>
            <a:r>
              <a:rPr lang="en-GB" sz="2800" dirty="0" smtClean="0"/>
              <a:t>people who look at the results</a:t>
            </a:r>
          </a:p>
          <a:p>
            <a:pPr marL="0" indent="0" eaLnBrk="1" hangingPunct="1">
              <a:lnSpc>
                <a:spcPct val="90000"/>
              </a:lnSpc>
              <a:buNone/>
            </a:pPr>
            <a:r>
              <a:rPr lang="en-GB" sz="2800" dirty="0" smtClean="0"/>
              <a:t>Usually evaluated through a survey method, e.g. interviews or questionnaires</a:t>
            </a:r>
          </a:p>
        </p:txBody>
      </p:sp>
    </p:spTree>
    <p:extLst>
      <p:ext uri="{BB962C8B-B14F-4D97-AF65-F5344CB8AC3E}">
        <p14:creationId xmlns="" xmlns:p14="http://schemas.microsoft.com/office/powerpoint/2010/main" val="821437924"/>
      </p:ext>
    </p:extLst>
  </p:cSld>
  <p:clrMapOvr>
    <a:masterClrMapping/>
  </p:clrMapOvr>
  <p:transition>
    <p:cut/>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GB" dirty="0" smtClean="0"/>
              <a:t/>
            </a:r>
            <a:br>
              <a:rPr lang="en-GB" dirty="0" smtClean="0"/>
            </a:br>
            <a:r>
              <a:rPr lang="en-GB" b="1" dirty="0" smtClean="0"/>
              <a:t>So </a:t>
            </a:r>
            <a:r>
              <a:rPr lang="en-GB" b="1" dirty="0"/>
              <a:t>what is Reliability?</a:t>
            </a:r>
            <a:endParaRPr lang="en-GB" b="1" dirty="0">
              <a:effectLst>
                <a:outerShdw blurRad="38100" dist="38100" dir="2700000" algn="tl">
                  <a:srgbClr val="000000">
                    <a:alpha val="43137"/>
                  </a:srgbClr>
                </a:outerShdw>
              </a:effectLst>
            </a:endParaRPr>
          </a:p>
        </p:txBody>
      </p:sp>
      <p:sp>
        <p:nvSpPr>
          <p:cNvPr id="8" name="Content Placeholder 7"/>
          <p:cNvSpPr>
            <a:spLocks noGrp="1"/>
          </p:cNvSpPr>
          <p:nvPr>
            <p:ph idx="1"/>
          </p:nvPr>
        </p:nvSpPr>
        <p:spPr/>
        <p:txBody>
          <a:bodyPr/>
          <a:lstStyle/>
          <a:p>
            <a:endParaRPr lang="en-GB" dirty="0"/>
          </a:p>
          <a:p>
            <a:r>
              <a:rPr lang="en-GB" dirty="0" smtClean="0"/>
              <a:t>Reliability refers to the stability of test scores overtime and across different examiners </a:t>
            </a:r>
            <a:br>
              <a:rPr lang="en-GB" dirty="0" smtClean="0"/>
            </a:br>
            <a:r>
              <a:rPr lang="en-GB" dirty="0" smtClean="0"/>
              <a:t>						</a:t>
            </a:r>
            <a:r>
              <a:rPr lang="en-GB" sz="2000" dirty="0" smtClean="0"/>
              <a:t>(de Clive-Lowe, 1996)</a:t>
            </a:r>
            <a:br>
              <a:rPr lang="en-GB" sz="2000" dirty="0" smtClean="0"/>
            </a:br>
            <a:endParaRPr lang="en-GB" sz="2000" dirty="0" smtClean="0"/>
          </a:p>
          <a:p>
            <a:r>
              <a:rPr lang="en-GB" b="1" dirty="0" smtClean="0"/>
              <a:t>Repeatability: </a:t>
            </a:r>
            <a:r>
              <a:rPr lang="en-GB" dirty="0" smtClean="0"/>
              <a:t>how consistently an assessment can repeat results over time.</a:t>
            </a:r>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anim calcmode="lin" valueType="num">
                                      <p:cBhvr additive="base">
                                        <p:cTn id="7"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xEl>
                                              <p:pRg st="2" end="2"/>
                                            </p:txEl>
                                          </p:spTgt>
                                        </p:tgtEl>
                                        <p:attrNameLst>
                                          <p:attrName>style.visibility</p:attrName>
                                        </p:attrNameLst>
                                      </p:cBhvr>
                                      <p:to>
                                        <p:strVal val="visible"/>
                                      </p:to>
                                    </p:set>
                                    <p:anim calcmode="lin" valueType="num">
                                      <p:cBhvr additive="base">
                                        <p:cTn id="13"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Why is reliability important to occupational therapists?</a:t>
            </a:r>
            <a:endParaRPr lang="en-GB" dirty="0"/>
          </a:p>
        </p:txBody>
      </p:sp>
      <p:sp>
        <p:nvSpPr>
          <p:cNvPr id="3" name="Content Placeholder 2"/>
          <p:cNvSpPr>
            <a:spLocks noGrp="1"/>
          </p:cNvSpPr>
          <p:nvPr>
            <p:ph idx="1"/>
          </p:nvPr>
        </p:nvSpPr>
        <p:spPr/>
        <p:txBody>
          <a:bodyPr/>
          <a:lstStyle/>
          <a:p>
            <a:r>
              <a:rPr lang="en-GB" dirty="0" smtClean="0"/>
              <a:t>The implications of false positive and false negative results</a:t>
            </a:r>
          </a:p>
          <a:p>
            <a:r>
              <a:rPr lang="en-GB" dirty="0" smtClean="0"/>
              <a:t>The implications of not detecting clinically important change</a:t>
            </a:r>
          </a:p>
          <a:p>
            <a:r>
              <a:rPr lang="en-GB" dirty="0" smtClean="0"/>
              <a:t>How much error is acceptable? </a:t>
            </a:r>
          </a:p>
          <a:p>
            <a:r>
              <a:rPr lang="en-GB" dirty="0" smtClean="0"/>
              <a:t>Error owing to practice effects</a:t>
            </a:r>
          </a:p>
          <a:p>
            <a:r>
              <a:rPr lang="en-GB" dirty="0" smtClean="0"/>
              <a:t>Error owing to rater (therapist)  variation in test administration and scoring</a:t>
            </a:r>
            <a:endParaRPr lang="en-GB" dirty="0"/>
          </a:p>
        </p:txBody>
      </p:sp>
    </p:spTree>
    <p:extLst>
      <p:ext uri="{BB962C8B-B14F-4D97-AF65-F5344CB8AC3E}">
        <p14:creationId xmlns="" xmlns:p14="http://schemas.microsoft.com/office/powerpoint/2010/main" val="402206406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normAutofit/>
          </a:bodyPr>
          <a:lstStyle/>
          <a:p>
            <a:pPr eaLnBrk="1" hangingPunct="1"/>
            <a:r>
              <a:rPr lang="en-GB" dirty="0" smtClean="0"/>
              <a:t>Reliability</a:t>
            </a:r>
          </a:p>
        </p:txBody>
      </p:sp>
      <p:sp>
        <p:nvSpPr>
          <p:cNvPr id="46083" name="Rectangle 3"/>
          <p:cNvSpPr>
            <a:spLocks noGrp="1" noChangeArrowheads="1"/>
          </p:cNvSpPr>
          <p:nvPr>
            <p:ph type="body" idx="1"/>
          </p:nvPr>
        </p:nvSpPr>
        <p:spPr/>
        <p:txBody>
          <a:bodyPr>
            <a:normAutofit fontScale="92500"/>
          </a:bodyPr>
          <a:lstStyle/>
          <a:p>
            <a:r>
              <a:rPr lang="en-GB" sz="2800" dirty="0" smtClean="0"/>
              <a:t>There </a:t>
            </a:r>
            <a:r>
              <a:rPr lang="en-GB" sz="2800" dirty="0"/>
              <a:t>are several types of </a:t>
            </a:r>
            <a:r>
              <a:rPr lang="en-GB" sz="2800" dirty="0" smtClean="0"/>
              <a:t>reliability. </a:t>
            </a:r>
            <a:r>
              <a:rPr lang="en-GB" sz="2800" dirty="0"/>
              <a:t>The relevance of a particular </a:t>
            </a:r>
            <a:r>
              <a:rPr lang="en-GB" sz="2800" dirty="0" smtClean="0"/>
              <a:t>reliability </a:t>
            </a:r>
            <a:r>
              <a:rPr lang="en-GB" sz="2800" dirty="0"/>
              <a:t>study depends on the purpose of the assessment</a:t>
            </a:r>
            <a:r>
              <a:rPr lang="en-GB" sz="2800" dirty="0" smtClean="0"/>
              <a:t>.</a:t>
            </a:r>
          </a:p>
          <a:p>
            <a:r>
              <a:rPr lang="en-GB" sz="2800" dirty="0" smtClean="0"/>
              <a:t>Inter-rater and test-retest reliability studies are quantitative, correlation design</a:t>
            </a:r>
          </a:p>
          <a:p>
            <a:r>
              <a:rPr lang="en-GB" sz="2800" dirty="0"/>
              <a:t>N</a:t>
            </a:r>
            <a:r>
              <a:rPr lang="en-GB" sz="2800" dirty="0" smtClean="0"/>
              <a:t>on-experimental</a:t>
            </a:r>
            <a:r>
              <a:rPr lang="en-GB" sz="2800" dirty="0"/>
              <a:t>, with data collected on two or more variables and the relationship explored </a:t>
            </a:r>
            <a:r>
              <a:rPr lang="en-GB" sz="2800" dirty="0" smtClean="0"/>
              <a:t/>
            </a:r>
            <a:br>
              <a:rPr lang="en-GB" sz="2800" dirty="0" smtClean="0"/>
            </a:br>
            <a:r>
              <a:rPr lang="en-GB" sz="2800" dirty="0" smtClean="0"/>
              <a:t>	</a:t>
            </a:r>
            <a:r>
              <a:rPr lang="en-GB" sz="1900" dirty="0" smtClean="0"/>
              <a:t>(</a:t>
            </a:r>
            <a:r>
              <a:rPr lang="en-GB" sz="1900" dirty="0"/>
              <a:t>Grady and Wallston as cited in Sim and Wright, 2000 p70</a:t>
            </a:r>
            <a:r>
              <a:rPr lang="en-GB" sz="1900" dirty="0" smtClean="0"/>
              <a:t>)</a:t>
            </a:r>
          </a:p>
          <a:p>
            <a:r>
              <a:rPr lang="en-GB" sz="2800" dirty="0" smtClean="0"/>
              <a:t>Seek to </a:t>
            </a:r>
            <a:r>
              <a:rPr lang="en-GB" sz="2800" dirty="0"/>
              <a:t>establish the relationship between different test administrators </a:t>
            </a:r>
            <a:r>
              <a:rPr lang="en-GB" sz="2800" dirty="0" smtClean="0"/>
              <a:t>or </a:t>
            </a:r>
            <a:r>
              <a:rPr lang="en-GB" sz="2800" dirty="0"/>
              <a:t>the time between assessments.</a:t>
            </a:r>
            <a:endParaRPr lang="en-GB" sz="2800" dirty="0" smtClean="0"/>
          </a:p>
          <a:p>
            <a:pPr marL="0" indent="0" eaLnBrk="1" hangingPunct="1">
              <a:buNone/>
            </a:pPr>
            <a:endParaRPr lang="en-GB" sz="2600" dirty="0" smtClean="0"/>
          </a:p>
        </p:txBody>
      </p:sp>
    </p:spTree>
    <p:extLst>
      <p:ext uri="{BB962C8B-B14F-4D97-AF65-F5344CB8AC3E}">
        <p14:creationId xmlns="" xmlns:p14="http://schemas.microsoft.com/office/powerpoint/2010/main" val="138053573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Percentage agreement</a:t>
            </a:r>
          </a:p>
        </p:txBody>
      </p:sp>
      <mc:AlternateContent xmlns:mc="http://schemas.openxmlformats.org/markup-compatibility/2006">
        <mc:Choice xmlns="" xmlns:a14="http://schemas.microsoft.com/office/drawing/2010/main" Requires="a14">
          <p:sp>
            <p:nvSpPr>
              <p:cNvPr id="3" name="Content Placeholder 2"/>
              <p:cNvSpPr>
                <a:spLocks noGrp="1"/>
              </p:cNvSpPr>
              <p:nvPr>
                <p:ph idx="1"/>
              </p:nvPr>
            </p:nvSpPr>
            <p:spPr/>
            <p:txBody>
              <a:bodyPr>
                <a:normAutofit fontScale="70000" lnSpcReduction="20000"/>
              </a:bodyPr>
              <a:lstStyle/>
              <a:p>
                <a:pPr>
                  <a:lnSpc>
                    <a:spcPct val="120000"/>
                  </a:lnSpc>
                </a:pPr>
                <a:r>
                  <a:rPr lang="en-GB" dirty="0" smtClean="0"/>
                  <a:t>expresses </a:t>
                </a:r>
                <a:r>
                  <a:rPr lang="en-GB" dirty="0"/>
                  <a:t>the probability of obtaining consistent results </a:t>
                </a:r>
                <a:endParaRPr lang="en-GB" dirty="0" smtClean="0"/>
              </a:p>
              <a:p>
                <a:pPr marL="0" indent="0">
                  <a:lnSpc>
                    <a:spcPct val="120000"/>
                  </a:lnSpc>
                  <a:buNone/>
                </a:pPr>
                <a:r>
                  <a:rPr lang="en-GB" b="1" dirty="0" smtClean="0"/>
                  <a:t>PA </a:t>
                </a:r>
                <a:r>
                  <a:rPr lang="en-GB" b="1" dirty="0"/>
                  <a:t>is calculated by: </a:t>
                </a:r>
              </a:p>
              <a:p>
                <a:pPr>
                  <a:lnSpc>
                    <a:spcPct val="120000"/>
                  </a:lnSpc>
                </a:pPr>
                <a14:m>
                  <m:oMath xmlns:m="http://schemas.openxmlformats.org/officeDocument/2006/math">
                    <m:f>
                      <m:fPr>
                        <m:ctrlPr>
                          <a:rPr lang="en-GB" i="1">
                            <a:latin typeface="Cambria Math"/>
                          </a:rPr>
                        </m:ctrlPr>
                      </m:fPr>
                      <m:num>
                        <m:r>
                          <m:rPr>
                            <m:nor/>
                          </m:rPr>
                          <a:rPr lang="en-GB"/>
                          <m:t>number</m:t>
                        </m:r>
                        <m:r>
                          <m:rPr>
                            <m:nor/>
                          </m:rPr>
                          <a:rPr lang="en-GB"/>
                          <m:t> </m:t>
                        </m:r>
                        <m:r>
                          <m:rPr>
                            <m:nor/>
                          </m:rPr>
                          <a:rPr lang="en-GB"/>
                          <m:t>of</m:t>
                        </m:r>
                        <m:r>
                          <m:rPr>
                            <m:nor/>
                          </m:rPr>
                          <a:rPr lang="en-GB"/>
                          <m:t> </m:t>
                        </m:r>
                        <m:r>
                          <m:rPr>
                            <m:nor/>
                          </m:rPr>
                          <a:rPr lang="en-GB"/>
                          <m:t>agreements</m:t>
                        </m:r>
                        <m:r>
                          <m:rPr>
                            <m:nor/>
                          </m:rPr>
                          <a:rPr lang="en-GB"/>
                          <m:t> </m:t>
                        </m:r>
                        <m:r>
                          <m:rPr>
                            <m:nor/>
                          </m:rPr>
                          <a:rPr lang="en-GB"/>
                          <m:t>between</m:t>
                        </m:r>
                        <m:r>
                          <m:rPr>
                            <m:nor/>
                          </m:rPr>
                          <a:rPr lang="en-GB"/>
                          <m:t> </m:t>
                        </m:r>
                        <m:r>
                          <m:rPr>
                            <m:nor/>
                          </m:rPr>
                          <a:rPr lang="en-GB"/>
                          <m:t>observers</m:t>
                        </m:r>
                      </m:num>
                      <m:den>
                        <m:r>
                          <m:rPr>
                            <m:nor/>
                          </m:rPr>
                          <a:rPr lang="en-GB"/>
                          <m:t>sum</m:t>
                        </m:r>
                        <m:r>
                          <m:rPr>
                            <m:nor/>
                          </m:rPr>
                          <a:rPr lang="en-GB"/>
                          <m:t> </m:t>
                        </m:r>
                        <m:r>
                          <m:rPr>
                            <m:nor/>
                          </m:rPr>
                          <a:rPr lang="en-GB"/>
                          <m:t>of</m:t>
                        </m:r>
                        <m:r>
                          <m:rPr>
                            <m:nor/>
                          </m:rPr>
                          <a:rPr lang="en-GB"/>
                          <m:t> </m:t>
                        </m:r>
                        <m:r>
                          <m:rPr>
                            <m:nor/>
                          </m:rPr>
                          <a:rPr lang="en-GB"/>
                          <m:t>agreements</m:t>
                        </m:r>
                        <m:r>
                          <m:rPr>
                            <m:nor/>
                          </m:rPr>
                          <a:rPr lang="en-GB"/>
                          <m:t> </m:t>
                        </m:r>
                        <m:r>
                          <m:rPr>
                            <m:nor/>
                          </m:rPr>
                          <a:rPr lang="en-GB"/>
                          <m:t>and</m:t>
                        </m:r>
                        <m:r>
                          <m:rPr>
                            <m:nor/>
                          </m:rPr>
                          <a:rPr lang="en-GB"/>
                          <m:t> </m:t>
                        </m:r>
                        <m:r>
                          <m:rPr>
                            <m:nor/>
                          </m:rPr>
                          <a:rPr lang="en-GB"/>
                          <m:t>disagreements</m:t>
                        </m:r>
                      </m:den>
                    </m:f>
                  </m:oMath>
                </a14:m>
                <a:r>
                  <a:rPr lang="en-GB" b="1" dirty="0"/>
                  <a:t/>
                </a:r>
                <a:r>
                  <a:rPr lang="en-GB" dirty="0"/>
                  <a:t>x100 </a:t>
                </a:r>
                <a:endParaRPr lang="en-GB" dirty="0" smtClean="0"/>
              </a:p>
              <a:p>
                <a:pPr>
                  <a:lnSpc>
                    <a:spcPct val="120000"/>
                  </a:lnSpc>
                </a:pPr>
                <a:endParaRPr lang="en-GB" dirty="0" smtClean="0"/>
              </a:p>
              <a:p>
                <a:pPr>
                  <a:lnSpc>
                    <a:spcPct val="120000"/>
                  </a:lnSpc>
                </a:pPr>
                <a:r>
                  <a:rPr lang="en-GB" dirty="0" smtClean="0"/>
                  <a:t>results </a:t>
                </a:r>
                <a:r>
                  <a:rPr lang="en-GB" dirty="0"/>
                  <a:t>can be easily </a:t>
                </a:r>
                <a:r>
                  <a:rPr lang="en-GB" dirty="0" smtClean="0"/>
                  <a:t>interpreted</a:t>
                </a:r>
                <a:endParaRPr lang="en-GB" dirty="0"/>
              </a:p>
              <a:p>
                <a:pPr>
                  <a:lnSpc>
                    <a:spcPct val="120000"/>
                  </a:lnSpc>
                </a:pPr>
                <a:r>
                  <a:rPr lang="en-GB" dirty="0" smtClean="0"/>
                  <a:t>PA </a:t>
                </a:r>
                <a:r>
                  <a:rPr lang="en-GB" dirty="0"/>
                  <a:t>does not account for the possibility of results being obtained through chance, and findings can be overstated and </a:t>
                </a:r>
                <a:r>
                  <a:rPr lang="en-GB" dirty="0" smtClean="0"/>
                  <a:t>misleading</a:t>
                </a:r>
              </a:p>
              <a:p>
                <a:pPr>
                  <a:lnSpc>
                    <a:spcPct val="120000"/>
                  </a:lnSpc>
                </a:pPr>
                <a:r>
                  <a:rPr lang="en-GB" dirty="0" smtClean="0"/>
                  <a:t>When </a:t>
                </a:r>
                <a:r>
                  <a:rPr lang="en-GB" dirty="0"/>
                  <a:t>evaluating reliability using PA, a </a:t>
                </a:r>
                <a:r>
                  <a:rPr lang="en-GB" dirty="0" smtClean="0"/>
                  <a:t>minimum level </a:t>
                </a:r>
                <a:r>
                  <a:rPr lang="en-GB" dirty="0"/>
                  <a:t>of 75% is </a:t>
                </a:r>
                <a:r>
                  <a:rPr lang="en-GB" dirty="0" smtClean="0"/>
                  <a:t>considered acceptable;  90% and above is High</a:t>
                </a:r>
              </a:p>
              <a:p>
                <a:pPr lvl="2">
                  <a:lnSpc>
                    <a:spcPct val="120000"/>
                  </a:lnSpc>
                </a:pPr>
                <a:r>
                  <a:rPr lang="en-GB" dirty="0" smtClean="0"/>
                  <a:t>(</a:t>
                </a:r>
                <a:r>
                  <a:rPr lang="en-GB" dirty="0"/>
                  <a:t>Laver-Fawcett, </a:t>
                </a:r>
                <a:r>
                  <a:rPr lang="en-GB" dirty="0" smtClean="0"/>
                  <a:t>2007; Watkins </a:t>
                </a:r>
                <a:r>
                  <a:rPr lang="en-GB" dirty="0"/>
                  <a:t>and Pacheco, 2001</a:t>
                </a:r>
                <a:r>
                  <a:rPr lang="en-GB" dirty="0" smtClean="0"/>
                  <a:t>).</a:t>
                </a:r>
                <a:endParaRPr lang="en-GB"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889" t="-809"/>
                </a:stretch>
              </a:blipFill>
            </p:spPr>
            <p:txBody>
              <a:bodyPr/>
              <a:lstStyle/>
              <a:p>
                <a:r>
                  <a:rPr lang="en-GB">
                    <a:noFill/>
                  </a:rPr>
                  <a:t> </a:t>
                </a:r>
              </a:p>
            </p:txBody>
          </p:sp>
        </mc:Fallback>
      </mc:AlternateContent>
    </p:spTree>
    <p:extLst>
      <p:ext uri="{BB962C8B-B14F-4D97-AF65-F5344CB8AC3E}">
        <p14:creationId xmlns="" xmlns:p14="http://schemas.microsoft.com/office/powerpoint/2010/main" val="180718127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188640"/>
            <a:ext cx="7498080" cy="1143000"/>
          </a:xfrm>
        </p:spPr>
        <p:txBody>
          <a:bodyPr>
            <a:normAutofit fontScale="90000"/>
          </a:bodyPr>
          <a:lstStyle/>
          <a:p>
            <a:r>
              <a:rPr lang="en-GB" dirty="0" smtClean="0">
                <a:solidFill>
                  <a:srgbClr val="002060"/>
                </a:solidFill>
              </a:rPr>
              <a:t>Statistics related to reliability</a:t>
            </a:r>
            <a:br>
              <a:rPr lang="en-GB" dirty="0" smtClean="0">
                <a:solidFill>
                  <a:srgbClr val="002060"/>
                </a:solidFill>
              </a:rPr>
            </a:br>
            <a:endParaRPr lang="en-GB" dirty="0">
              <a:solidFill>
                <a:srgbClr val="002060"/>
              </a:solidFill>
            </a:endParaRPr>
          </a:p>
        </p:txBody>
      </p:sp>
      <p:sp>
        <p:nvSpPr>
          <p:cNvPr id="3" name="Content Placeholder 2"/>
          <p:cNvSpPr>
            <a:spLocks noGrp="1"/>
          </p:cNvSpPr>
          <p:nvPr>
            <p:ph idx="1"/>
          </p:nvPr>
        </p:nvSpPr>
        <p:spPr>
          <a:xfrm>
            <a:off x="467544" y="1412776"/>
            <a:ext cx="8322128" cy="5267348"/>
          </a:xfrm>
        </p:spPr>
        <p:txBody>
          <a:bodyPr>
            <a:normAutofit fontScale="92500"/>
          </a:bodyPr>
          <a:lstStyle/>
          <a:p>
            <a:pPr marL="0" indent="0">
              <a:buNone/>
            </a:pPr>
            <a:r>
              <a:rPr lang="en-GB" dirty="0" smtClean="0"/>
              <a:t>Intra-class </a:t>
            </a:r>
            <a:r>
              <a:rPr lang="en-GB" dirty="0"/>
              <a:t>correlation coefficients (ICCs)</a:t>
            </a:r>
            <a:endParaRPr lang="en-GB" dirty="0" smtClean="0">
              <a:solidFill>
                <a:srgbClr val="002060"/>
              </a:solidFill>
            </a:endParaRPr>
          </a:p>
          <a:p>
            <a:pPr marL="0" indent="0">
              <a:buNone/>
            </a:pPr>
            <a:r>
              <a:rPr lang="en-GB" dirty="0" smtClean="0">
                <a:solidFill>
                  <a:srgbClr val="002060"/>
                </a:solidFill>
              </a:rPr>
              <a:t>Correlation coefficients: </a:t>
            </a:r>
            <a:r>
              <a:rPr lang="en-GB" dirty="0" smtClean="0"/>
              <a:t>‘Fox (1969, as cited in Asher, 1996) categorised correlations into four levels:</a:t>
            </a:r>
          </a:p>
          <a:p>
            <a:r>
              <a:rPr lang="en-GB" dirty="0" smtClean="0"/>
              <a:t>correlations from 0 to + or - 0.50 are low</a:t>
            </a:r>
          </a:p>
          <a:p>
            <a:pPr lvl="0"/>
            <a:r>
              <a:rPr lang="en-GB" dirty="0" smtClean="0"/>
              <a:t>correlations from + or -  0.50 to 0.70 are moderate</a:t>
            </a:r>
          </a:p>
          <a:p>
            <a:pPr lvl="0"/>
            <a:r>
              <a:rPr lang="en-GB" dirty="0" smtClean="0"/>
              <a:t>correlations from + or - 0.70 to 0.80 are high</a:t>
            </a:r>
          </a:p>
          <a:p>
            <a:pPr lvl="0"/>
            <a:r>
              <a:rPr lang="en-GB" dirty="0" smtClean="0"/>
              <a:t>correlations greater than + or - 0.86 are very high’</a:t>
            </a:r>
          </a:p>
          <a:p>
            <a:pPr>
              <a:buNone/>
            </a:pPr>
            <a:r>
              <a:rPr lang="en-GB" dirty="0" smtClean="0"/>
              <a:t> 						</a:t>
            </a:r>
            <a:r>
              <a:rPr lang="en-GB" sz="2000" dirty="0" smtClean="0"/>
              <a:t>(Laver-Fawcett, 2007, p. 205)</a:t>
            </a:r>
          </a:p>
          <a:p>
            <a:endParaRPr lang="en-GB" dirty="0"/>
          </a:p>
        </p:txBody>
      </p:sp>
    </p:spTree>
    <p:extLst>
      <p:ext uri="{BB962C8B-B14F-4D97-AF65-F5344CB8AC3E}">
        <p14:creationId xmlns="" xmlns:p14="http://schemas.microsoft.com/office/powerpoint/2010/main" val="245704835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Title 1"/>
          <p:cNvSpPr>
            <a:spLocks noGrp="1"/>
          </p:cNvSpPr>
          <p:nvPr>
            <p:ph type="title"/>
          </p:nvPr>
        </p:nvSpPr>
        <p:spPr/>
        <p:txBody>
          <a:bodyPr/>
          <a:lstStyle/>
          <a:p>
            <a:r>
              <a:rPr lang="en-GB" altLang="en-US" b="1" dirty="0" smtClean="0">
                <a:solidFill>
                  <a:srgbClr val="002060"/>
                </a:solidFill>
              </a:rPr>
              <a:t>Test re-test reliability</a:t>
            </a:r>
          </a:p>
        </p:txBody>
      </p:sp>
      <p:sp>
        <p:nvSpPr>
          <p:cNvPr id="146435" name="Content Placeholder 2"/>
          <p:cNvSpPr>
            <a:spLocks noGrp="1"/>
          </p:cNvSpPr>
          <p:nvPr>
            <p:ph idx="1"/>
          </p:nvPr>
        </p:nvSpPr>
        <p:spPr>
          <a:xfrm>
            <a:off x="1000125" y="1447800"/>
            <a:ext cx="7934325" cy="4800600"/>
          </a:xfrm>
        </p:spPr>
        <p:txBody>
          <a:bodyPr/>
          <a:lstStyle/>
          <a:p>
            <a:r>
              <a:rPr lang="en-GB" altLang="en-US" b="1" dirty="0" smtClean="0"/>
              <a:t>Test-retest reliability:</a:t>
            </a:r>
            <a:r>
              <a:rPr lang="en-GB" altLang="en-US" dirty="0" smtClean="0"/>
              <a:t> the correlation of scores obtained by the same person on two administrations of the same test and is the consistency of the assessment or test score over time (Anastasi, 1988).</a:t>
            </a:r>
          </a:p>
        </p:txBody>
      </p:sp>
    </p:spTree>
    <p:extLst>
      <p:ext uri="{BB962C8B-B14F-4D97-AF65-F5344CB8AC3E}">
        <p14:creationId xmlns="" xmlns:p14="http://schemas.microsoft.com/office/powerpoint/2010/main" val="248297956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Appraising a </a:t>
            </a:r>
            <a:br>
              <a:rPr lang="en-GB" b="1" dirty="0" smtClean="0"/>
            </a:br>
            <a:r>
              <a:rPr lang="en-GB" b="1" dirty="0" smtClean="0"/>
              <a:t>Test-retest reliability study</a:t>
            </a:r>
            <a:endParaRPr lang="en-GB" b="1" dirty="0"/>
          </a:p>
        </p:txBody>
      </p:sp>
      <p:sp>
        <p:nvSpPr>
          <p:cNvPr id="3" name="Content Placeholder 2"/>
          <p:cNvSpPr>
            <a:spLocks noGrp="1"/>
          </p:cNvSpPr>
          <p:nvPr>
            <p:ph idx="1"/>
          </p:nvPr>
        </p:nvSpPr>
        <p:spPr/>
        <p:txBody>
          <a:bodyPr>
            <a:normAutofit fontScale="92500" lnSpcReduction="20000"/>
          </a:bodyPr>
          <a:lstStyle/>
          <a:p>
            <a:r>
              <a:rPr lang="en-GB" altLang="en-US" dirty="0" smtClean="0"/>
              <a:t>The same rater (therapist) should administer the test on both occasions.</a:t>
            </a:r>
          </a:p>
          <a:p>
            <a:r>
              <a:rPr lang="en-GB" altLang="en-US" dirty="0" smtClean="0"/>
              <a:t>Samples sizes: how many raters? How many participants?</a:t>
            </a:r>
          </a:p>
          <a:p>
            <a:r>
              <a:rPr lang="en-GB" altLang="en-US" dirty="0" smtClean="0"/>
              <a:t>What </a:t>
            </a:r>
            <a:r>
              <a:rPr lang="en-GB" altLang="en-US" dirty="0"/>
              <a:t>is the length of time between tests with the 1</a:t>
            </a:r>
            <a:r>
              <a:rPr lang="en-GB" altLang="en-US" baseline="30000" dirty="0"/>
              <a:t>st</a:t>
            </a:r>
            <a:r>
              <a:rPr lang="en-GB" altLang="en-US" dirty="0"/>
              <a:t> and 2</a:t>
            </a:r>
            <a:r>
              <a:rPr lang="en-GB" altLang="en-US" baseline="30000" dirty="0"/>
              <a:t>nd</a:t>
            </a:r>
            <a:r>
              <a:rPr lang="en-GB" altLang="en-US" dirty="0"/>
              <a:t> rater?</a:t>
            </a:r>
          </a:p>
          <a:p>
            <a:r>
              <a:rPr lang="en-GB" altLang="en-US" dirty="0"/>
              <a:t>Would change be likely to occur during that time period</a:t>
            </a:r>
            <a:r>
              <a:rPr lang="en-GB" altLang="en-US" dirty="0" smtClean="0"/>
              <a:t>?</a:t>
            </a:r>
          </a:p>
          <a:p>
            <a:r>
              <a:rPr lang="en-GB" dirty="0"/>
              <a:t>Is there likely to be a learning or practice effect on the assessment? Will they do better on the test 2</a:t>
            </a:r>
            <a:r>
              <a:rPr lang="en-GB" baseline="30000" dirty="0"/>
              <a:t>nd</a:t>
            </a:r>
            <a:r>
              <a:rPr lang="en-GB" dirty="0"/>
              <a:t> time?</a:t>
            </a:r>
          </a:p>
          <a:p>
            <a:endParaRPr lang="en-GB" altLang="en-US" dirty="0"/>
          </a:p>
          <a:p>
            <a:endParaRPr lang="en-GB" dirty="0"/>
          </a:p>
        </p:txBody>
      </p:sp>
    </p:spTree>
    <p:extLst>
      <p:ext uri="{BB962C8B-B14F-4D97-AF65-F5344CB8AC3E}">
        <p14:creationId xmlns="" xmlns:p14="http://schemas.microsoft.com/office/powerpoint/2010/main" val="245322676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b="1" dirty="0"/>
              <a:t>Test-retest reliability</a:t>
            </a:r>
            <a:endParaRPr lang="en-GB" dirty="0"/>
          </a:p>
        </p:txBody>
      </p:sp>
      <p:sp>
        <p:nvSpPr>
          <p:cNvPr id="3" name="Content Placeholder 2"/>
          <p:cNvSpPr>
            <a:spLocks noGrp="1"/>
          </p:cNvSpPr>
          <p:nvPr>
            <p:ph idx="1"/>
          </p:nvPr>
        </p:nvSpPr>
        <p:spPr/>
        <p:txBody>
          <a:bodyPr/>
          <a:lstStyle/>
          <a:p>
            <a:pPr marL="0" indent="0">
              <a:buNone/>
            </a:pPr>
            <a:r>
              <a:rPr lang="en-GB" altLang="en-US" b="1" dirty="0" smtClean="0"/>
              <a:t>What is an acceptable result?</a:t>
            </a:r>
            <a:endParaRPr lang="en-GB" altLang="en-US" b="1" dirty="0"/>
          </a:p>
          <a:p>
            <a:r>
              <a:rPr lang="en-GB" altLang="en-US" dirty="0" smtClean="0"/>
              <a:t>an </a:t>
            </a:r>
            <a:r>
              <a:rPr lang="en-GB" altLang="en-US" dirty="0"/>
              <a:t>acceptable correlation coefficient for test-retest reliability is considered to be 0.70 or above </a:t>
            </a:r>
            <a:endParaRPr lang="en-GB" altLang="en-US" dirty="0" smtClean="0"/>
          </a:p>
          <a:p>
            <a:pPr lvl="1"/>
            <a:r>
              <a:rPr lang="en-GB" altLang="en-US" dirty="0" smtClean="0"/>
              <a:t>(</a:t>
            </a:r>
            <a:r>
              <a:rPr lang="en-GB" altLang="en-US" dirty="0"/>
              <a:t>Benson and Clark, 1982; Opacich, 1991).  </a:t>
            </a:r>
          </a:p>
          <a:p>
            <a:endParaRPr lang="en-GB" dirty="0"/>
          </a:p>
        </p:txBody>
      </p:sp>
    </p:spTree>
    <p:extLst>
      <p:ext uri="{BB962C8B-B14F-4D97-AF65-F5344CB8AC3E}">
        <p14:creationId xmlns="" xmlns:p14="http://schemas.microsoft.com/office/powerpoint/2010/main" val="8937199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idx="4294967295"/>
          </p:nvPr>
        </p:nvSpPr>
        <p:spPr/>
        <p:txBody>
          <a:bodyPr anchor="ctr"/>
          <a:lstStyle/>
          <a:p>
            <a:pPr eaLnBrk="1" hangingPunct="1"/>
            <a:r>
              <a:rPr lang="en-GB" b="0" dirty="0" smtClean="0"/>
              <a:t>Key components of Test critique</a:t>
            </a:r>
          </a:p>
        </p:txBody>
      </p:sp>
      <p:sp>
        <p:nvSpPr>
          <p:cNvPr id="44035" name="Content Placeholder 2"/>
          <p:cNvSpPr>
            <a:spLocks noGrp="1"/>
          </p:cNvSpPr>
          <p:nvPr>
            <p:ph idx="4294967295"/>
          </p:nvPr>
        </p:nvSpPr>
        <p:spPr/>
        <p:txBody>
          <a:bodyPr/>
          <a:lstStyle/>
          <a:p>
            <a:pPr eaLnBrk="1" hangingPunct="1"/>
            <a:endParaRPr lang="en-GB" dirty="0" smtClean="0"/>
          </a:p>
          <a:p>
            <a:pPr eaLnBrk="1" hangingPunct="1"/>
            <a:r>
              <a:rPr lang="en-GB" dirty="0" smtClean="0"/>
              <a:t>Validity: content, construct, predictive, concurrent, criterion-related, discriminative</a:t>
            </a:r>
          </a:p>
          <a:p>
            <a:pPr eaLnBrk="1" hangingPunct="1"/>
            <a:r>
              <a:rPr lang="en-GB" dirty="0" smtClean="0"/>
              <a:t>Level of measurement (N.O.I.R.)</a:t>
            </a:r>
            <a:endParaRPr lang="en-GB" sz="2000" dirty="0">
              <a:solidFill>
                <a:srgbClr val="0070C0"/>
              </a:solidFill>
            </a:endParaRPr>
          </a:p>
          <a:p>
            <a:pPr eaLnBrk="1" hangingPunct="1"/>
            <a:r>
              <a:rPr lang="en-GB" dirty="0" smtClean="0"/>
              <a:t>Normative data (if relevant)</a:t>
            </a:r>
          </a:p>
          <a:p>
            <a:pPr eaLnBrk="1" hangingPunct="1"/>
            <a:r>
              <a:rPr lang="en-GB" dirty="0" smtClean="0"/>
              <a:t>Face validity</a:t>
            </a:r>
          </a:p>
          <a:p>
            <a:pPr eaLnBrk="1" hangingPunct="1"/>
            <a:r>
              <a:rPr lang="en-GB" dirty="0" smtClean="0"/>
              <a:t>Clinical utility</a:t>
            </a:r>
          </a:p>
        </p:txBody>
      </p:sp>
    </p:spTree>
    <p:extLst>
      <p:ext uri="{BB962C8B-B14F-4D97-AF65-F5344CB8AC3E}">
        <p14:creationId xmlns="" xmlns:p14="http://schemas.microsoft.com/office/powerpoint/2010/main" val="390636302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403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403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403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4035">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403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b="1" dirty="0"/>
              <a:t>Intra-rater reliability</a:t>
            </a:r>
            <a:endParaRPr lang="en-GB" dirty="0"/>
          </a:p>
        </p:txBody>
      </p:sp>
      <p:sp>
        <p:nvSpPr>
          <p:cNvPr id="3" name="Content Placeholder 2"/>
          <p:cNvSpPr>
            <a:spLocks noGrp="1"/>
          </p:cNvSpPr>
          <p:nvPr>
            <p:ph idx="1"/>
          </p:nvPr>
        </p:nvSpPr>
        <p:spPr/>
        <p:txBody>
          <a:bodyPr/>
          <a:lstStyle/>
          <a:p>
            <a:r>
              <a:rPr lang="en-GB" altLang="en-US" dirty="0"/>
              <a:t>T</a:t>
            </a:r>
            <a:r>
              <a:rPr lang="en-GB" altLang="en-US" dirty="0" smtClean="0"/>
              <a:t>he </a:t>
            </a:r>
            <a:r>
              <a:rPr lang="en-GB" altLang="en-US" dirty="0"/>
              <a:t>consistency of the judgements made by the </a:t>
            </a:r>
            <a:r>
              <a:rPr lang="en-GB" altLang="en-US" dirty="0" smtClean="0"/>
              <a:t>same </a:t>
            </a:r>
            <a:r>
              <a:rPr lang="en-GB" altLang="en-US" dirty="0"/>
              <a:t>test administrator (rater) over time</a:t>
            </a:r>
            <a:r>
              <a:rPr lang="en-GB" altLang="en-US" dirty="0" smtClean="0"/>
              <a:t>.</a:t>
            </a:r>
          </a:p>
          <a:p>
            <a:endParaRPr lang="en-GB" dirty="0"/>
          </a:p>
          <a:p>
            <a:r>
              <a:rPr lang="en-GB" dirty="0" smtClean="0"/>
              <a:t>Studies of intra-rater reliability are less common. The methodology is very similar to a test-re-test reliability study so the factors to consider are the same.</a:t>
            </a:r>
            <a:endParaRPr lang="en-GB" dirty="0"/>
          </a:p>
        </p:txBody>
      </p:sp>
    </p:spTree>
    <p:extLst>
      <p:ext uri="{BB962C8B-B14F-4D97-AF65-F5344CB8AC3E}">
        <p14:creationId xmlns="" xmlns:p14="http://schemas.microsoft.com/office/powerpoint/2010/main" val="420173465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b="1" dirty="0"/>
              <a:t>Inter-rater </a:t>
            </a:r>
            <a:r>
              <a:rPr lang="en-GB" altLang="en-US" b="1" dirty="0" smtClean="0"/>
              <a:t>reliability</a:t>
            </a:r>
            <a:endParaRPr lang="en-GB" dirty="0"/>
          </a:p>
        </p:txBody>
      </p:sp>
      <p:sp>
        <p:nvSpPr>
          <p:cNvPr id="3" name="Content Placeholder 2"/>
          <p:cNvSpPr>
            <a:spLocks noGrp="1"/>
          </p:cNvSpPr>
          <p:nvPr>
            <p:ph idx="1"/>
          </p:nvPr>
        </p:nvSpPr>
        <p:spPr/>
        <p:txBody>
          <a:bodyPr/>
          <a:lstStyle/>
          <a:p>
            <a:r>
              <a:rPr lang="en-GB" altLang="en-US" dirty="0"/>
              <a:t>T</a:t>
            </a:r>
            <a:r>
              <a:rPr lang="en-GB" altLang="en-US" dirty="0" smtClean="0"/>
              <a:t>he </a:t>
            </a:r>
            <a:r>
              <a:rPr lang="en-GB" altLang="en-US" dirty="0"/>
              <a:t>level of agreement between or among different therapists (raters) administering the test.</a:t>
            </a:r>
          </a:p>
          <a:p>
            <a:endParaRPr lang="en-GB" dirty="0"/>
          </a:p>
        </p:txBody>
      </p:sp>
    </p:spTree>
    <p:extLst>
      <p:ext uri="{BB962C8B-B14F-4D97-AF65-F5344CB8AC3E}">
        <p14:creationId xmlns="" xmlns:p14="http://schemas.microsoft.com/office/powerpoint/2010/main" val="283938977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Appraising an Inter-rater reliability study</a:t>
            </a:r>
            <a:endParaRPr lang="en-GB" dirty="0"/>
          </a:p>
        </p:txBody>
      </p:sp>
      <p:sp>
        <p:nvSpPr>
          <p:cNvPr id="3" name="Content Placeholder 2"/>
          <p:cNvSpPr>
            <a:spLocks noGrp="1"/>
          </p:cNvSpPr>
          <p:nvPr>
            <p:ph idx="1"/>
          </p:nvPr>
        </p:nvSpPr>
        <p:spPr>
          <a:xfrm>
            <a:off x="457200" y="1600200"/>
            <a:ext cx="8229600" cy="4925144"/>
          </a:xfrm>
        </p:spPr>
        <p:txBody>
          <a:bodyPr>
            <a:normAutofit/>
          </a:bodyPr>
          <a:lstStyle/>
          <a:p>
            <a:r>
              <a:rPr lang="en-GB" altLang="en-US" dirty="0" smtClean="0"/>
              <a:t>How many raters (therapists / test administrators) are used in the study?</a:t>
            </a:r>
          </a:p>
          <a:p>
            <a:r>
              <a:rPr lang="en-GB" altLang="en-US" dirty="0" smtClean="0"/>
              <a:t>What training have they had on how to administer and score the assessment?</a:t>
            </a:r>
          </a:p>
          <a:p>
            <a:r>
              <a:rPr lang="en-GB" altLang="en-US" dirty="0" smtClean="0"/>
              <a:t>How have they paired up the raters in the sample? </a:t>
            </a:r>
          </a:p>
          <a:p>
            <a:r>
              <a:rPr lang="en-GB" altLang="en-US" dirty="0" smtClean="0"/>
              <a:t>Is there a difference in the level of clinical experience of the raters </a:t>
            </a:r>
            <a:r>
              <a:rPr lang="en-GB" altLang="en-US" dirty="0"/>
              <a:t>(</a:t>
            </a:r>
            <a:r>
              <a:rPr lang="en-GB" altLang="en-US" dirty="0" smtClean="0"/>
              <a:t>therapists)?</a:t>
            </a:r>
          </a:p>
        </p:txBody>
      </p:sp>
    </p:spTree>
    <p:extLst>
      <p:ext uri="{BB962C8B-B14F-4D97-AF65-F5344CB8AC3E}">
        <p14:creationId xmlns="" xmlns:p14="http://schemas.microsoft.com/office/powerpoint/2010/main" val="3586551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Appraising an </a:t>
            </a:r>
            <a:r>
              <a:rPr lang="en-GB" dirty="0" smtClean="0"/>
              <a:t/>
            </a:r>
            <a:br>
              <a:rPr lang="en-GB" dirty="0" smtClean="0"/>
            </a:br>
            <a:r>
              <a:rPr lang="en-GB" dirty="0" smtClean="0"/>
              <a:t>Inter-rater </a:t>
            </a:r>
            <a:r>
              <a:rPr lang="en-GB" dirty="0"/>
              <a:t>reliability study</a:t>
            </a:r>
          </a:p>
        </p:txBody>
      </p:sp>
      <p:sp>
        <p:nvSpPr>
          <p:cNvPr id="3" name="Content Placeholder 2"/>
          <p:cNvSpPr>
            <a:spLocks noGrp="1"/>
          </p:cNvSpPr>
          <p:nvPr>
            <p:ph idx="1"/>
          </p:nvPr>
        </p:nvSpPr>
        <p:spPr>
          <a:xfrm>
            <a:off x="457200" y="1600200"/>
            <a:ext cx="8229600" cy="4925144"/>
          </a:xfrm>
        </p:spPr>
        <p:txBody>
          <a:bodyPr>
            <a:normAutofit/>
          </a:bodyPr>
          <a:lstStyle/>
          <a:p>
            <a:r>
              <a:rPr lang="en-GB" altLang="en-US" dirty="0" smtClean="0"/>
              <a:t>How many participants (patients / subjects)</a:t>
            </a:r>
          </a:p>
          <a:p>
            <a:r>
              <a:rPr lang="en-GB" altLang="en-US" dirty="0" smtClean="0"/>
              <a:t>Have they fully administered the test and scored it?</a:t>
            </a:r>
          </a:p>
          <a:p>
            <a:r>
              <a:rPr lang="en-GB" altLang="en-US" dirty="0" smtClean="0"/>
              <a:t>Have the just scored it from observation, e.g. a video?</a:t>
            </a:r>
          </a:p>
          <a:p>
            <a:r>
              <a:rPr lang="en-GB" altLang="en-US" dirty="0" smtClean="0"/>
              <a:t>What is the length of time between tests with the 1</a:t>
            </a:r>
            <a:r>
              <a:rPr lang="en-GB" altLang="en-US" baseline="30000" dirty="0" smtClean="0"/>
              <a:t>st</a:t>
            </a:r>
            <a:r>
              <a:rPr lang="en-GB" altLang="en-US" dirty="0" smtClean="0"/>
              <a:t> and 2</a:t>
            </a:r>
            <a:r>
              <a:rPr lang="en-GB" altLang="en-US" baseline="30000" dirty="0" smtClean="0"/>
              <a:t>nd</a:t>
            </a:r>
            <a:r>
              <a:rPr lang="en-GB" altLang="en-US" dirty="0" smtClean="0"/>
              <a:t> rater?</a:t>
            </a:r>
          </a:p>
          <a:p>
            <a:r>
              <a:rPr lang="en-GB" altLang="en-US" dirty="0" smtClean="0"/>
              <a:t>Would change be likely to occur during that time period?</a:t>
            </a:r>
            <a:endParaRPr lang="en-GB" altLang="en-US" dirty="0"/>
          </a:p>
          <a:p>
            <a:endParaRPr lang="en-GB" dirty="0"/>
          </a:p>
        </p:txBody>
      </p:sp>
    </p:spTree>
    <p:extLst>
      <p:ext uri="{BB962C8B-B14F-4D97-AF65-F5344CB8AC3E}">
        <p14:creationId xmlns="" xmlns:p14="http://schemas.microsoft.com/office/powerpoint/2010/main" val="3586551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Appraising an </a:t>
            </a:r>
            <a:r>
              <a:rPr lang="en-GB" dirty="0" smtClean="0"/>
              <a:t/>
            </a:r>
            <a:br>
              <a:rPr lang="en-GB" dirty="0" smtClean="0"/>
            </a:br>
            <a:r>
              <a:rPr lang="en-GB" dirty="0" smtClean="0"/>
              <a:t>Inter-rater </a:t>
            </a:r>
            <a:r>
              <a:rPr lang="en-GB" dirty="0"/>
              <a:t>reliability study</a:t>
            </a:r>
          </a:p>
        </p:txBody>
      </p:sp>
      <p:sp>
        <p:nvSpPr>
          <p:cNvPr id="3" name="Content Placeholder 2"/>
          <p:cNvSpPr>
            <a:spLocks noGrp="1"/>
          </p:cNvSpPr>
          <p:nvPr>
            <p:ph idx="1"/>
          </p:nvPr>
        </p:nvSpPr>
        <p:spPr/>
        <p:txBody>
          <a:bodyPr/>
          <a:lstStyle/>
          <a:p>
            <a:r>
              <a:rPr lang="en-GB" dirty="0" smtClean="0"/>
              <a:t>Is there likely to be a learning or practice effect on the assessment? Will they do better on the test 2</a:t>
            </a:r>
            <a:r>
              <a:rPr lang="en-GB" baseline="30000" dirty="0" smtClean="0"/>
              <a:t>nd</a:t>
            </a:r>
            <a:r>
              <a:rPr lang="en-GB" dirty="0" smtClean="0"/>
              <a:t> time?</a:t>
            </a:r>
          </a:p>
          <a:p>
            <a:r>
              <a:rPr lang="en-GB" dirty="0" smtClean="0"/>
              <a:t>Are the participants likely to experience fatigue? What rest period if given between the first and 2</a:t>
            </a:r>
            <a:r>
              <a:rPr lang="en-GB" baseline="30000" dirty="0" smtClean="0"/>
              <a:t>nd</a:t>
            </a:r>
            <a:r>
              <a:rPr lang="en-GB" dirty="0" smtClean="0"/>
              <a:t> test?</a:t>
            </a:r>
          </a:p>
          <a:p>
            <a:r>
              <a:rPr lang="en-GB" dirty="0" smtClean="0"/>
              <a:t>Are they likely to be less motivated / bored doing the test a 2</a:t>
            </a:r>
            <a:r>
              <a:rPr lang="en-GB" baseline="30000" dirty="0" smtClean="0"/>
              <a:t>nd</a:t>
            </a:r>
            <a:r>
              <a:rPr lang="en-GB" dirty="0" smtClean="0"/>
              <a:t> time so soon?</a:t>
            </a:r>
            <a:endParaRPr lang="en-GB" dirty="0"/>
          </a:p>
        </p:txBody>
      </p:sp>
    </p:spTree>
    <p:extLst>
      <p:ext uri="{BB962C8B-B14F-4D97-AF65-F5344CB8AC3E}">
        <p14:creationId xmlns="" xmlns:p14="http://schemas.microsoft.com/office/powerpoint/2010/main" val="202354860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b="1" dirty="0"/>
              <a:t>Inter-rater </a:t>
            </a:r>
            <a:r>
              <a:rPr lang="en-GB" altLang="en-US" b="1" dirty="0" smtClean="0"/>
              <a:t>reliability</a:t>
            </a:r>
            <a:endParaRPr lang="en-GB" dirty="0"/>
          </a:p>
        </p:txBody>
      </p:sp>
      <p:sp>
        <p:nvSpPr>
          <p:cNvPr id="3" name="Content Placeholder 2"/>
          <p:cNvSpPr>
            <a:spLocks noGrp="1"/>
          </p:cNvSpPr>
          <p:nvPr>
            <p:ph idx="1"/>
          </p:nvPr>
        </p:nvSpPr>
        <p:spPr/>
        <p:txBody>
          <a:bodyPr/>
          <a:lstStyle/>
          <a:p>
            <a:r>
              <a:rPr lang="en-GB" altLang="en-US" dirty="0" smtClean="0"/>
              <a:t>ICC 0.90 </a:t>
            </a:r>
            <a:r>
              <a:rPr lang="en-GB" altLang="en-US" dirty="0"/>
              <a:t>or above is considered an acceptable level </a:t>
            </a:r>
            <a:endParaRPr lang="en-GB" altLang="en-US" dirty="0" smtClean="0"/>
          </a:p>
          <a:p>
            <a:pPr lvl="1"/>
            <a:r>
              <a:rPr lang="en-GB" altLang="en-US" dirty="0" smtClean="0"/>
              <a:t>(</a:t>
            </a:r>
            <a:r>
              <a:rPr lang="en-GB" altLang="en-US" dirty="0"/>
              <a:t>Benson &amp; Clark, 1982; Opacich, 1991). </a:t>
            </a:r>
          </a:p>
          <a:p>
            <a:endParaRPr lang="en-GB" dirty="0"/>
          </a:p>
        </p:txBody>
      </p:sp>
    </p:spTree>
    <p:extLst>
      <p:ext uri="{BB962C8B-B14F-4D97-AF65-F5344CB8AC3E}">
        <p14:creationId xmlns="" xmlns:p14="http://schemas.microsoft.com/office/powerpoint/2010/main" val="351743164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Title 1"/>
          <p:cNvSpPr>
            <a:spLocks noGrp="1"/>
          </p:cNvSpPr>
          <p:nvPr>
            <p:ph type="title"/>
          </p:nvPr>
        </p:nvSpPr>
        <p:spPr/>
        <p:txBody>
          <a:bodyPr/>
          <a:lstStyle/>
          <a:p>
            <a:r>
              <a:rPr lang="en-GB" altLang="en-US" b="1" dirty="0"/>
              <a:t>Parallel form reliability</a:t>
            </a:r>
            <a:endParaRPr lang="en-GB" altLang="en-US" b="1" dirty="0" smtClean="0">
              <a:solidFill>
                <a:srgbClr val="002060"/>
              </a:solidFill>
            </a:endParaRPr>
          </a:p>
        </p:txBody>
      </p:sp>
      <p:sp>
        <p:nvSpPr>
          <p:cNvPr id="147459" name="Content Placeholder 2"/>
          <p:cNvSpPr>
            <a:spLocks noGrp="1"/>
          </p:cNvSpPr>
          <p:nvPr>
            <p:ph idx="1"/>
          </p:nvPr>
        </p:nvSpPr>
        <p:spPr>
          <a:xfrm>
            <a:off x="1000125" y="1447800"/>
            <a:ext cx="7934325" cy="4800600"/>
          </a:xfrm>
        </p:spPr>
        <p:txBody>
          <a:bodyPr/>
          <a:lstStyle/>
          <a:p>
            <a:r>
              <a:rPr lang="en-GB" altLang="en-US" dirty="0" smtClean="0"/>
              <a:t>The correlation between scores obtained for the same person on two (or more) forms of a test (also known as equivalent form or alternate form reliability).</a:t>
            </a:r>
          </a:p>
          <a:p>
            <a:r>
              <a:rPr lang="en-GB" altLang="en-US" dirty="0" smtClean="0"/>
              <a:t>E.g the Middlesex Elderly Assessment of Mental State (MEAMS) has versions A and B</a:t>
            </a:r>
          </a:p>
          <a:p>
            <a:r>
              <a:rPr lang="en-GB" altLang="en-US" dirty="0" smtClean="0"/>
              <a:t>Often developed when there could be a learning / practice effect that could impact accurate measurement of outcomes.</a:t>
            </a:r>
          </a:p>
          <a:p>
            <a:pPr>
              <a:buFont typeface="Wingdings" pitchFamily="2" charset="2"/>
              <a:buNone/>
            </a:pPr>
            <a:endParaRPr lang="en-GB" altLang="en-US" dirty="0" smtClean="0"/>
          </a:p>
          <a:p>
            <a:endParaRPr lang="en-GB" altLang="en-US" dirty="0" smtClean="0"/>
          </a:p>
        </p:txBody>
      </p:sp>
    </p:spTree>
    <p:extLst>
      <p:ext uri="{BB962C8B-B14F-4D97-AF65-F5344CB8AC3E}">
        <p14:creationId xmlns="" xmlns:p14="http://schemas.microsoft.com/office/powerpoint/2010/main" val="122137286"/>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Title 1"/>
          <p:cNvSpPr>
            <a:spLocks noGrp="1"/>
          </p:cNvSpPr>
          <p:nvPr>
            <p:ph type="title"/>
          </p:nvPr>
        </p:nvSpPr>
        <p:spPr/>
        <p:txBody>
          <a:bodyPr/>
          <a:lstStyle/>
          <a:p>
            <a:r>
              <a:rPr lang="en-GB" altLang="en-US" dirty="0" smtClean="0">
                <a:solidFill>
                  <a:srgbClr val="002060"/>
                </a:solidFill>
              </a:rPr>
              <a:t>Reliability: What is acceptable?</a:t>
            </a:r>
            <a:endParaRPr lang="en-GB" altLang="en-US" dirty="0" smtClean="0"/>
          </a:p>
        </p:txBody>
      </p:sp>
      <p:sp>
        <p:nvSpPr>
          <p:cNvPr id="153603" name="Content Placeholder 2"/>
          <p:cNvSpPr>
            <a:spLocks noGrp="1"/>
          </p:cNvSpPr>
          <p:nvPr>
            <p:ph idx="1"/>
          </p:nvPr>
        </p:nvSpPr>
        <p:spPr/>
        <p:txBody>
          <a:bodyPr/>
          <a:lstStyle/>
          <a:p>
            <a:r>
              <a:rPr lang="en-GB" altLang="en-US" b="1" dirty="0" smtClean="0"/>
              <a:t>Parallel Form reliability:</a:t>
            </a:r>
            <a:r>
              <a:rPr lang="en-GB" altLang="en-US" dirty="0" smtClean="0"/>
              <a:t> coefficients ranging in the 0.80s and 0.90s are acceptable for equivalent (alternate / parallel) form reliability (Crocker and Algina, 1986). </a:t>
            </a:r>
          </a:p>
          <a:p>
            <a:endParaRPr lang="en-GB" altLang="en-US" dirty="0" smtClean="0"/>
          </a:p>
        </p:txBody>
      </p:sp>
    </p:spTree>
    <p:extLst>
      <p:ext uri="{BB962C8B-B14F-4D97-AF65-F5344CB8AC3E}">
        <p14:creationId xmlns="" xmlns:p14="http://schemas.microsoft.com/office/powerpoint/2010/main" val="256862574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Title 1"/>
          <p:cNvSpPr>
            <a:spLocks noGrp="1"/>
          </p:cNvSpPr>
          <p:nvPr>
            <p:ph type="title"/>
          </p:nvPr>
        </p:nvSpPr>
        <p:spPr/>
        <p:txBody>
          <a:bodyPr/>
          <a:lstStyle/>
          <a:p>
            <a:r>
              <a:rPr lang="en-GB" altLang="en-US" b="1" dirty="0"/>
              <a:t>Sensitivity</a:t>
            </a:r>
            <a:endParaRPr lang="en-GB" altLang="en-US" dirty="0" smtClean="0">
              <a:solidFill>
                <a:srgbClr val="002060"/>
              </a:solidFill>
            </a:endParaRPr>
          </a:p>
        </p:txBody>
      </p:sp>
      <p:sp>
        <p:nvSpPr>
          <p:cNvPr id="148483" name="Content Placeholder 2"/>
          <p:cNvSpPr>
            <a:spLocks noGrp="1"/>
          </p:cNvSpPr>
          <p:nvPr>
            <p:ph idx="1"/>
          </p:nvPr>
        </p:nvSpPr>
        <p:spPr/>
        <p:txBody>
          <a:bodyPr>
            <a:normAutofit/>
          </a:bodyPr>
          <a:lstStyle/>
          <a:p>
            <a:r>
              <a:rPr lang="en-GB" altLang="en-US" dirty="0" smtClean="0"/>
              <a:t>‘The ability of a measurement or screening test to </a:t>
            </a:r>
            <a:r>
              <a:rPr lang="en-GB" altLang="en-US" b="1" dirty="0" smtClean="0">
                <a:solidFill>
                  <a:srgbClr val="FF0000"/>
                </a:solidFill>
              </a:rPr>
              <a:t>identify those who have a condition</a:t>
            </a:r>
            <a:endParaRPr lang="en-GB" altLang="en-US" dirty="0"/>
          </a:p>
          <a:p>
            <a:r>
              <a:rPr lang="en-GB" altLang="en-US" dirty="0" smtClean="0"/>
              <a:t>calculated as a percentage of all cases with the condition who were judged by the test to have the condition: </a:t>
            </a:r>
            <a:r>
              <a:rPr lang="en-GB" altLang="en-US" b="1" dirty="0" smtClean="0">
                <a:solidFill>
                  <a:srgbClr val="FF0000"/>
                </a:solidFill>
              </a:rPr>
              <a:t>the ‘true positive’ rate</a:t>
            </a:r>
            <a:r>
              <a:rPr lang="en-GB" altLang="en-US" dirty="0" smtClean="0"/>
              <a:t>’ 				</a:t>
            </a:r>
            <a:r>
              <a:rPr lang="en-GB" altLang="en-US" sz="2000" dirty="0" smtClean="0"/>
              <a:t>(McDowell and Newell, 1987, p. 330)</a:t>
            </a:r>
            <a:br>
              <a:rPr lang="en-GB" altLang="en-US" sz="2000" dirty="0" smtClean="0"/>
            </a:br>
            <a:r>
              <a:rPr lang="en-GB" altLang="en-US" dirty="0" smtClean="0"/>
              <a:t>Particularly important for discriminative / diagnostic tests</a:t>
            </a:r>
          </a:p>
          <a:p>
            <a:endParaRPr lang="en-GB" altLang="en-US" dirty="0" smtClean="0"/>
          </a:p>
        </p:txBody>
      </p:sp>
      <p:pic>
        <p:nvPicPr>
          <p:cNvPr id="47111" name="Picture 7" descr="C:\Users\a.laverfawcett\AppData\Local\Microsoft\Windows\Temporary Internet Files\Content.IE5\QF4BHLMH\large-plus-sign-icon-iconset-0-15683[1].gif"/>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8316416" y="4005064"/>
            <a:ext cx="360000" cy="36000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080631518"/>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Title 1"/>
          <p:cNvSpPr>
            <a:spLocks noGrp="1"/>
          </p:cNvSpPr>
          <p:nvPr>
            <p:ph type="title"/>
          </p:nvPr>
        </p:nvSpPr>
        <p:spPr/>
        <p:txBody>
          <a:bodyPr/>
          <a:lstStyle/>
          <a:p>
            <a:r>
              <a:rPr lang="en-GB" altLang="en-US" b="1" dirty="0"/>
              <a:t>Specificity</a:t>
            </a:r>
            <a:endParaRPr lang="en-GB" altLang="en-US" dirty="0" smtClean="0">
              <a:solidFill>
                <a:srgbClr val="002060"/>
              </a:solidFill>
            </a:endParaRPr>
          </a:p>
        </p:txBody>
      </p:sp>
      <p:sp>
        <p:nvSpPr>
          <p:cNvPr id="149507" name="Content Placeholder 2"/>
          <p:cNvSpPr>
            <a:spLocks noGrp="1"/>
          </p:cNvSpPr>
          <p:nvPr>
            <p:ph idx="1"/>
          </p:nvPr>
        </p:nvSpPr>
        <p:spPr/>
        <p:txBody>
          <a:bodyPr/>
          <a:lstStyle/>
          <a:p>
            <a:r>
              <a:rPr lang="en-GB" altLang="en-US" dirty="0" smtClean="0"/>
              <a:t> “The ability of a measurement to correctly </a:t>
            </a:r>
            <a:r>
              <a:rPr lang="en-GB" altLang="en-US" b="1" dirty="0" smtClean="0">
                <a:solidFill>
                  <a:srgbClr val="FF0000"/>
                </a:solidFill>
              </a:rPr>
              <a:t>identify those who </a:t>
            </a:r>
            <a:r>
              <a:rPr lang="en-GB" altLang="en-US" b="1" u="sng" dirty="0" smtClean="0">
                <a:solidFill>
                  <a:srgbClr val="FF0000"/>
                </a:solidFill>
              </a:rPr>
              <a:t>do not </a:t>
            </a:r>
            <a:r>
              <a:rPr lang="en-GB" altLang="en-US" b="1" dirty="0" smtClean="0">
                <a:solidFill>
                  <a:srgbClr val="FF0000"/>
                </a:solidFill>
              </a:rPr>
              <a:t>have </a:t>
            </a:r>
            <a:r>
              <a:rPr lang="en-GB" altLang="en-US" dirty="0" smtClean="0"/>
              <a:t>the condition in question” </a:t>
            </a:r>
          </a:p>
          <a:p>
            <a:r>
              <a:rPr lang="en-GB" altLang="en-US" dirty="0" smtClean="0"/>
              <a:t>calculated </a:t>
            </a:r>
            <a:r>
              <a:rPr lang="en-GB" altLang="en-US" dirty="0"/>
              <a:t>as a percentage of all cases with the condition who were judged by the test to have the condition: </a:t>
            </a:r>
            <a:r>
              <a:rPr lang="en-GB" altLang="en-US" b="1" dirty="0">
                <a:solidFill>
                  <a:srgbClr val="FF0000"/>
                </a:solidFill>
              </a:rPr>
              <a:t>the ‘true </a:t>
            </a:r>
            <a:r>
              <a:rPr lang="en-GB" altLang="en-US" b="1" dirty="0" smtClean="0">
                <a:solidFill>
                  <a:srgbClr val="FF0000"/>
                </a:solidFill>
              </a:rPr>
              <a:t>negative’ rate</a:t>
            </a:r>
            <a:br>
              <a:rPr lang="en-GB" altLang="en-US" b="1" dirty="0" smtClean="0">
                <a:solidFill>
                  <a:srgbClr val="FF0000"/>
                </a:solidFill>
              </a:rPr>
            </a:br>
            <a:r>
              <a:rPr lang="en-GB" altLang="en-US" b="1" dirty="0" smtClean="0">
                <a:solidFill>
                  <a:srgbClr val="FF0000"/>
                </a:solidFill>
              </a:rPr>
              <a:t>			</a:t>
            </a:r>
            <a:r>
              <a:rPr lang="en-GB" altLang="en-US" sz="1600" dirty="0" smtClean="0"/>
              <a:t>(</a:t>
            </a:r>
            <a:r>
              <a:rPr lang="en-GB" altLang="en-US" sz="1600" dirty="0"/>
              <a:t>McDowell and Newell, 1987, p. 330</a:t>
            </a:r>
            <a:r>
              <a:rPr lang="en-GB" altLang="en-US" sz="1600" dirty="0" smtClean="0"/>
              <a:t>)</a:t>
            </a:r>
            <a:endParaRPr lang="en-GB" altLang="en-US" sz="1600" dirty="0"/>
          </a:p>
          <a:p>
            <a:endParaRPr lang="en-GB" altLang="en-US" dirty="0" smtClean="0"/>
          </a:p>
        </p:txBody>
      </p:sp>
      <p:pic>
        <p:nvPicPr>
          <p:cNvPr id="48130" name="Picture 2" descr="C:\Users\a.laverfawcett\AppData\Local\Microsoft\Windows\Temporary Internet Files\Content.IE5\QQLI7KXF\Orb-Blue-Minus-114[1].pn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7380312" y="5229200"/>
            <a:ext cx="1447619" cy="1447619"/>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420864123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defRPr/>
            </a:pPr>
            <a:r>
              <a:rPr lang="en-GB" sz="3200" b="1" dirty="0" smtClean="0"/>
              <a:t>Worksheets in Handout</a:t>
            </a:r>
            <a:endParaRPr lang="en-GB" sz="3200" b="1" dirty="0"/>
          </a:p>
        </p:txBody>
      </p:sp>
      <p:sp>
        <p:nvSpPr>
          <p:cNvPr id="116739" name="Text Placeholder 4"/>
          <p:cNvSpPr>
            <a:spLocks noGrp="1"/>
          </p:cNvSpPr>
          <p:nvPr>
            <p:ph idx="1"/>
          </p:nvPr>
        </p:nvSpPr>
        <p:spPr/>
        <p:txBody>
          <a:bodyPr>
            <a:normAutofit/>
          </a:bodyPr>
          <a:lstStyle/>
          <a:p>
            <a:pPr marL="0" indent="0">
              <a:buNone/>
            </a:pPr>
            <a:endParaRPr lang="en-GB" sz="2800" b="1" dirty="0"/>
          </a:p>
          <a:p>
            <a:r>
              <a:rPr lang="en-GB" sz="2800" b="1" dirty="0" smtClean="0"/>
              <a:t>Worksheet </a:t>
            </a:r>
            <a:r>
              <a:rPr lang="en-GB" sz="2800" b="1" dirty="0"/>
              <a:t>5: </a:t>
            </a:r>
            <a:r>
              <a:rPr lang="en-GB" sz="2800" dirty="0"/>
              <a:t>Basic checklist for reflecting on the adequacy of standardisation </a:t>
            </a:r>
            <a:r>
              <a:rPr lang="en-GB" sz="2800" dirty="0" smtClean="0"/>
              <a:t> </a:t>
            </a:r>
          </a:p>
          <a:p>
            <a:r>
              <a:rPr lang="en-GB" altLang="en-US" sz="2800" b="1" dirty="0" smtClean="0">
                <a:solidFill>
                  <a:schemeClr val="tx1"/>
                </a:solidFill>
              </a:rPr>
              <a:t>Worksheet 12: </a:t>
            </a:r>
            <a:r>
              <a:rPr lang="en-GB" altLang="en-US" sz="2800" dirty="0" smtClean="0">
                <a:solidFill>
                  <a:schemeClr val="tx1"/>
                </a:solidFill>
              </a:rPr>
              <a:t>detailed Test Critique proforma – to use </a:t>
            </a:r>
            <a:br>
              <a:rPr lang="en-GB" altLang="en-US" sz="2800" dirty="0" smtClean="0">
                <a:solidFill>
                  <a:schemeClr val="tx1"/>
                </a:solidFill>
              </a:rPr>
            </a:br>
            <a:endParaRPr lang="en-GB" altLang="en-US" sz="2800" dirty="0" smtClean="0">
              <a:solidFill>
                <a:schemeClr val="tx1"/>
              </a:solidFill>
            </a:endParaRPr>
          </a:p>
          <a:p>
            <a:r>
              <a:rPr lang="en-GB" altLang="en-US" sz="2800" dirty="0" smtClean="0">
                <a:solidFill>
                  <a:schemeClr val="tx1"/>
                </a:solidFill>
              </a:rPr>
              <a:t>Laver-Fawcett, 2007 provides a completed example of a test critique on pages 354-359</a:t>
            </a:r>
          </a:p>
        </p:txBody>
      </p:sp>
    </p:spTree>
    <p:extLst>
      <p:ext uri="{BB962C8B-B14F-4D97-AF65-F5344CB8AC3E}">
        <p14:creationId xmlns="" xmlns:p14="http://schemas.microsoft.com/office/powerpoint/2010/main" val="3993437765"/>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Title 1"/>
          <p:cNvSpPr>
            <a:spLocks noGrp="1"/>
          </p:cNvSpPr>
          <p:nvPr>
            <p:ph type="title"/>
          </p:nvPr>
        </p:nvSpPr>
        <p:spPr/>
        <p:txBody>
          <a:bodyPr/>
          <a:lstStyle/>
          <a:p>
            <a:r>
              <a:rPr lang="en-GB" altLang="en-US" b="1" dirty="0"/>
              <a:t>Responsiveness</a:t>
            </a:r>
            <a:endParaRPr lang="en-GB" altLang="en-US" dirty="0" smtClean="0">
              <a:solidFill>
                <a:srgbClr val="002060"/>
              </a:solidFill>
            </a:endParaRPr>
          </a:p>
        </p:txBody>
      </p:sp>
      <p:sp>
        <p:nvSpPr>
          <p:cNvPr id="150531" name="Content Placeholder 2"/>
          <p:cNvSpPr>
            <a:spLocks noGrp="1"/>
          </p:cNvSpPr>
          <p:nvPr>
            <p:ph idx="1"/>
          </p:nvPr>
        </p:nvSpPr>
        <p:spPr/>
        <p:txBody>
          <a:bodyPr>
            <a:normAutofit lnSpcReduction="10000"/>
          </a:bodyPr>
          <a:lstStyle/>
          <a:p>
            <a:r>
              <a:rPr lang="en-GB" altLang="en-US" dirty="0"/>
              <a:t>R</a:t>
            </a:r>
            <a:r>
              <a:rPr lang="en-GB" altLang="en-US" dirty="0" smtClean="0"/>
              <a:t>esponsiveness to change refers to the measure of efficiency with which a test detects clinical change </a:t>
            </a:r>
            <a:r>
              <a:rPr lang="en-GB" altLang="en-US" smtClean="0"/>
              <a:t/>
            </a:r>
            <a:br>
              <a:rPr lang="en-GB" altLang="en-US" smtClean="0"/>
            </a:br>
            <a:r>
              <a:rPr lang="en-GB" altLang="en-US" smtClean="0"/>
              <a:t>	</a:t>
            </a:r>
            <a:r>
              <a:rPr lang="en-GB" altLang="en-US" dirty="0" smtClean="0"/>
              <a:t>	(Wright, Cross and Lamb, 1998)</a:t>
            </a:r>
          </a:p>
          <a:p>
            <a:r>
              <a:rPr lang="en-GB" altLang="en-US" dirty="0"/>
              <a:t>It is very important to identify if an outcome measure has established responsiveness to the degree of change anticipated to be achieved through your </a:t>
            </a:r>
            <a:r>
              <a:rPr lang="en-GB" altLang="en-US" dirty="0" smtClean="0"/>
              <a:t>rehabilitation intervention</a:t>
            </a:r>
            <a:r>
              <a:rPr lang="en-GB" altLang="en-US" dirty="0"/>
              <a:t>.</a:t>
            </a:r>
          </a:p>
          <a:p>
            <a:endParaRPr lang="en-GB" altLang="en-US" dirty="0" smtClean="0"/>
          </a:p>
          <a:p>
            <a:endParaRPr lang="en-GB" altLang="en-US" dirty="0" smtClean="0"/>
          </a:p>
        </p:txBody>
      </p:sp>
    </p:spTree>
    <p:extLst>
      <p:ext uri="{BB962C8B-B14F-4D97-AF65-F5344CB8AC3E}">
        <p14:creationId xmlns="" xmlns:p14="http://schemas.microsoft.com/office/powerpoint/2010/main" val="311682560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Title 1"/>
          <p:cNvSpPr>
            <a:spLocks noGrp="1"/>
          </p:cNvSpPr>
          <p:nvPr>
            <p:ph type="title"/>
          </p:nvPr>
        </p:nvSpPr>
        <p:spPr/>
        <p:txBody>
          <a:bodyPr/>
          <a:lstStyle/>
          <a:p>
            <a:r>
              <a:rPr lang="en-GB" altLang="en-US" b="1" dirty="0"/>
              <a:t>Internal consistency</a:t>
            </a:r>
            <a:endParaRPr lang="en-GB" altLang="en-US" dirty="0" smtClean="0">
              <a:solidFill>
                <a:srgbClr val="002060"/>
              </a:solidFill>
            </a:endParaRPr>
          </a:p>
        </p:txBody>
      </p:sp>
      <p:sp>
        <p:nvSpPr>
          <p:cNvPr id="3" name="Content Placeholder 2"/>
          <p:cNvSpPr>
            <a:spLocks noGrp="1"/>
          </p:cNvSpPr>
          <p:nvPr>
            <p:ph idx="1"/>
          </p:nvPr>
        </p:nvSpPr>
        <p:spPr/>
        <p:txBody>
          <a:bodyPr>
            <a:normAutofit fontScale="92500" lnSpcReduction="10000"/>
          </a:bodyPr>
          <a:lstStyle/>
          <a:p>
            <a:pPr lvl="0"/>
            <a:r>
              <a:rPr lang="en-US" dirty="0"/>
              <a:t> ‘The degree to which test items all measure the same behaviour or construct’ </a:t>
            </a:r>
            <a:r>
              <a:rPr lang="en-US" sz="2200" dirty="0"/>
              <a:t>(Laver-Fawcett, 2007, p.422).</a:t>
            </a:r>
            <a:endParaRPr lang="en-GB" sz="2200" dirty="0"/>
          </a:p>
          <a:p>
            <a:r>
              <a:rPr lang="en-GB" dirty="0"/>
              <a:t>Internal consistency studies explore if test items are measuring the same construct or trait and whether test items vary in difficulty</a:t>
            </a:r>
            <a:endParaRPr lang="en-GB" dirty="0" smtClean="0"/>
          </a:p>
          <a:p>
            <a:r>
              <a:rPr lang="en-GB" dirty="0" smtClean="0"/>
              <a:t>Cronbach’s </a:t>
            </a:r>
            <a:r>
              <a:rPr lang="en-GB" dirty="0"/>
              <a:t>alpha often used to determine internal consistency</a:t>
            </a:r>
          </a:p>
          <a:p>
            <a:pPr lvl="1"/>
            <a:r>
              <a:rPr lang="en-GB" dirty="0" smtClean="0"/>
              <a:t>Correlations </a:t>
            </a:r>
            <a:r>
              <a:rPr lang="en-GB" dirty="0"/>
              <a:t>less than +/- 0.85 are </a:t>
            </a:r>
            <a:r>
              <a:rPr lang="en-GB" b="1" dirty="0"/>
              <a:t>poor</a:t>
            </a:r>
            <a:endParaRPr lang="en-GB" dirty="0"/>
          </a:p>
          <a:p>
            <a:pPr lvl="1"/>
            <a:r>
              <a:rPr lang="en-GB" dirty="0"/>
              <a:t>Correlations from +/- 0.85 to 0.91 are </a:t>
            </a:r>
            <a:r>
              <a:rPr lang="en-GB" b="1" dirty="0"/>
              <a:t>good </a:t>
            </a:r>
            <a:endParaRPr lang="en-GB" dirty="0"/>
          </a:p>
          <a:p>
            <a:pPr lvl="1"/>
            <a:r>
              <a:rPr lang="en-GB" dirty="0"/>
              <a:t>Correlations greater than +/- 0.91 are </a:t>
            </a:r>
            <a:r>
              <a:rPr lang="en-GB" b="1" dirty="0"/>
              <a:t>excellent</a:t>
            </a:r>
            <a:endParaRPr lang="en-GB" dirty="0"/>
          </a:p>
          <a:p>
            <a:pPr>
              <a:lnSpc>
                <a:spcPct val="90000"/>
              </a:lnSpc>
            </a:pPr>
            <a:endParaRPr lang="en-GB" altLang="en-US" dirty="0" smtClean="0"/>
          </a:p>
          <a:p>
            <a:pPr>
              <a:lnSpc>
                <a:spcPct val="90000"/>
              </a:lnSpc>
            </a:pPr>
            <a:endParaRPr lang="en-GB" altLang="en-US" dirty="0" smtClean="0"/>
          </a:p>
          <a:p>
            <a:pPr>
              <a:lnSpc>
                <a:spcPct val="90000"/>
              </a:lnSpc>
            </a:pPr>
            <a:endParaRPr lang="en-GB" altLang="en-US" dirty="0" smtClean="0"/>
          </a:p>
        </p:txBody>
      </p:sp>
    </p:spTree>
    <p:extLst>
      <p:ext uri="{BB962C8B-B14F-4D97-AF65-F5344CB8AC3E}">
        <p14:creationId xmlns="" xmlns:p14="http://schemas.microsoft.com/office/powerpoint/2010/main" val="215610837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itle 1"/>
          <p:cNvSpPr>
            <a:spLocks noGrp="1"/>
          </p:cNvSpPr>
          <p:nvPr>
            <p:ph type="title"/>
          </p:nvPr>
        </p:nvSpPr>
        <p:spPr>
          <a:xfrm>
            <a:off x="6300788" y="260350"/>
            <a:ext cx="2663825" cy="1527175"/>
          </a:xfrm>
        </p:spPr>
        <p:txBody>
          <a:bodyPr/>
          <a:lstStyle/>
          <a:p>
            <a:r>
              <a:rPr lang="en-GB" altLang="en-US" sz="3600" dirty="0" smtClean="0">
                <a:solidFill>
                  <a:srgbClr val="002060"/>
                </a:solidFill>
              </a:rPr>
              <a:t>Reliability Worksheets</a:t>
            </a:r>
          </a:p>
        </p:txBody>
      </p:sp>
      <p:graphicFrame>
        <p:nvGraphicFramePr>
          <p:cNvPr id="11266" name="Object 5"/>
          <p:cNvGraphicFramePr>
            <a:graphicFrameLocks noChangeAspect="1"/>
          </p:cNvGraphicFramePr>
          <p:nvPr>
            <p:extLst>
              <p:ext uri="{D42A27DB-BD31-4B8C-83A1-F6EECF244321}">
                <p14:modId xmlns="" xmlns:p14="http://schemas.microsoft.com/office/powerpoint/2010/main" val="1056523637"/>
              </p:ext>
            </p:extLst>
          </p:nvPr>
        </p:nvGraphicFramePr>
        <p:xfrm>
          <a:off x="1619250" y="260350"/>
          <a:ext cx="4462463" cy="6408738"/>
        </p:xfrm>
        <a:graphic>
          <a:graphicData uri="http://schemas.openxmlformats.org/presentationml/2006/ole">
            <p:oleObj spid="_x0000_s41033" name="Acrobat Document" r:id="rId3" imgW="7556400" imgH="10710000" progId="AcroExch.Document.7">
              <p:link updateAutomatic="1"/>
            </p:oleObj>
          </a:graphicData>
        </a:graphic>
      </p:graphicFrame>
    </p:spTree>
    <p:extLst>
      <p:ext uri="{BB962C8B-B14F-4D97-AF65-F5344CB8AC3E}">
        <p14:creationId xmlns="" xmlns:p14="http://schemas.microsoft.com/office/powerpoint/2010/main" val="4173575958"/>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r>
              <a:rPr lang="en-GB" dirty="0" smtClean="0"/>
              <a:t>Clinical Utility</a:t>
            </a:r>
          </a:p>
        </p:txBody>
      </p:sp>
      <p:sp>
        <p:nvSpPr>
          <p:cNvPr id="47107" name="Rectangle 3"/>
          <p:cNvSpPr>
            <a:spLocks noGrp="1" noChangeArrowheads="1"/>
          </p:cNvSpPr>
          <p:nvPr>
            <p:ph type="body" idx="1"/>
          </p:nvPr>
        </p:nvSpPr>
        <p:spPr/>
        <p:txBody>
          <a:bodyPr>
            <a:normAutofit fontScale="85000" lnSpcReduction="10000"/>
          </a:bodyPr>
          <a:lstStyle/>
          <a:p>
            <a:pPr eaLnBrk="1" hangingPunct="1">
              <a:lnSpc>
                <a:spcPct val="90000"/>
              </a:lnSpc>
            </a:pPr>
            <a:r>
              <a:rPr lang="en-GB" dirty="0" smtClean="0"/>
              <a:t>Ease of use</a:t>
            </a:r>
          </a:p>
          <a:p>
            <a:pPr eaLnBrk="1" hangingPunct="1">
              <a:lnSpc>
                <a:spcPct val="90000"/>
              </a:lnSpc>
            </a:pPr>
            <a:r>
              <a:rPr lang="en-GB" dirty="0" smtClean="0"/>
              <a:t>Cost</a:t>
            </a:r>
          </a:p>
          <a:p>
            <a:pPr eaLnBrk="1" hangingPunct="1">
              <a:lnSpc>
                <a:spcPct val="90000"/>
              </a:lnSpc>
            </a:pPr>
            <a:r>
              <a:rPr lang="en-GB" dirty="0" smtClean="0"/>
              <a:t>Portability</a:t>
            </a:r>
          </a:p>
          <a:p>
            <a:pPr eaLnBrk="1" hangingPunct="1">
              <a:lnSpc>
                <a:spcPct val="90000"/>
              </a:lnSpc>
            </a:pPr>
            <a:r>
              <a:rPr lang="en-GB" dirty="0" smtClean="0"/>
              <a:t>Interpretability of results</a:t>
            </a:r>
          </a:p>
          <a:p>
            <a:pPr eaLnBrk="1" hangingPunct="1">
              <a:lnSpc>
                <a:spcPct val="90000"/>
              </a:lnSpc>
            </a:pPr>
            <a:r>
              <a:rPr lang="en-GB" dirty="0" smtClean="0"/>
              <a:t>Time taken to complete administration and scoring</a:t>
            </a:r>
          </a:p>
          <a:p>
            <a:pPr eaLnBrk="1" hangingPunct="1">
              <a:lnSpc>
                <a:spcPct val="90000"/>
              </a:lnSpc>
            </a:pPr>
            <a:r>
              <a:rPr lang="en-GB" dirty="0" smtClean="0"/>
              <a:t>Equipment/ items needed to complete it</a:t>
            </a:r>
          </a:p>
          <a:p>
            <a:pPr eaLnBrk="1" hangingPunct="1">
              <a:lnSpc>
                <a:spcPct val="90000"/>
              </a:lnSpc>
            </a:pPr>
            <a:r>
              <a:rPr lang="en-GB" dirty="0" smtClean="0"/>
              <a:t>Level of skill required to complete it (do you need additional training)</a:t>
            </a:r>
          </a:p>
          <a:p>
            <a:pPr eaLnBrk="1" hangingPunct="1">
              <a:lnSpc>
                <a:spcPct val="90000"/>
              </a:lnSpc>
            </a:pPr>
            <a:r>
              <a:rPr lang="en-GB" dirty="0" smtClean="0"/>
              <a:t>The amount of participation required by the client</a:t>
            </a:r>
          </a:p>
          <a:p>
            <a:pPr eaLnBrk="1" hangingPunct="1">
              <a:lnSpc>
                <a:spcPct val="90000"/>
              </a:lnSpc>
            </a:pPr>
            <a:r>
              <a:rPr lang="en-GB" dirty="0" smtClean="0"/>
              <a:t>Acceptability to the practice setting and the client group (language and culture)</a:t>
            </a:r>
          </a:p>
        </p:txBody>
      </p:sp>
    </p:spTree>
    <p:extLst>
      <p:ext uri="{BB962C8B-B14F-4D97-AF65-F5344CB8AC3E}">
        <p14:creationId xmlns="" xmlns:p14="http://schemas.microsoft.com/office/powerpoint/2010/main" val="226048313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Title 1"/>
          <p:cNvSpPr>
            <a:spLocks noGrp="1"/>
          </p:cNvSpPr>
          <p:nvPr>
            <p:ph type="title"/>
          </p:nvPr>
        </p:nvSpPr>
        <p:spPr>
          <a:xfrm>
            <a:off x="457200" y="274638"/>
            <a:ext cx="2746648" cy="2578298"/>
          </a:xfrm>
        </p:spPr>
        <p:txBody>
          <a:bodyPr>
            <a:normAutofit/>
          </a:bodyPr>
          <a:lstStyle/>
          <a:p>
            <a:r>
              <a:rPr lang="en-GB" altLang="en-US" dirty="0" smtClean="0">
                <a:solidFill>
                  <a:srgbClr val="002060"/>
                </a:solidFill>
              </a:rPr>
              <a:t>Clinical utility Worksheet</a:t>
            </a:r>
          </a:p>
        </p:txBody>
      </p:sp>
      <p:sp>
        <p:nvSpPr>
          <p:cNvPr id="10246" name="Rectangle 6"/>
          <p:cNvSpPr>
            <a:spLocks noChangeArrowheads="1"/>
          </p:cNvSpPr>
          <p:nvPr/>
        </p:nvSpPr>
        <p:spPr bwMode="auto">
          <a:xfrm>
            <a:off x="0" y="0"/>
            <a:ext cx="9144000" cy="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GB" altLang="en-US" dirty="0"/>
          </a:p>
        </p:txBody>
      </p:sp>
      <p:graphicFrame>
        <p:nvGraphicFramePr>
          <p:cNvPr id="10242" name="Object 5"/>
          <p:cNvGraphicFramePr>
            <a:graphicFrameLocks noChangeAspect="1"/>
          </p:cNvGraphicFramePr>
          <p:nvPr>
            <p:extLst>
              <p:ext uri="{D42A27DB-BD31-4B8C-83A1-F6EECF244321}">
                <p14:modId xmlns="" xmlns:p14="http://schemas.microsoft.com/office/powerpoint/2010/main" val="2741825509"/>
              </p:ext>
            </p:extLst>
          </p:nvPr>
        </p:nvGraphicFramePr>
        <p:xfrm>
          <a:off x="3132138" y="-87345"/>
          <a:ext cx="4896246" cy="6945345"/>
        </p:xfrm>
        <a:graphic>
          <a:graphicData uri="http://schemas.openxmlformats.org/presentationml/2006/ole">
            <p:oleObj spid="_x0000_s46120" name="Acrobat Document" r:id="rId3" imgW="7556400" imgH="10710000" progId="AcroExch.Document.DC">
              <p:embed/>
            </p:oleObj>
          </a:graphicData>
        </a:graphic>
      </p:graphicFrame>
      <p:sp>
        <p:nvSpPr>
          <p:cNvPr id="2" name="Content Placeholder 1"/>
          <p:cNvSpPr>
            <a:spLocks noGrp="1"/>
          </p:cNvSpPr>
          <p:nvPr>
            <p:ph idx="1"/>
          </p:nvPr>
        </p:nvSpPr>
        <p:spPr/>
        <p:txBody>
          <a:bodyPr/>
          <a:lstStyle/>
          <a:p>
            <a:endParaRPr lang="en-GB" dirty="0"/>
          </a:p>
        </p:txBody>
      </p:sp>
    </p:spTree>
    <p:extLst>
      <p:ext uri="{BB962C8B-B14F-4D97-AF65-F5344CB8AC3E}">
        <p14:creationId xmlns="" xmlns:p14="http://schemas.microsoft.com/office/powerpoint/2010/main" val="3411589639"/>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r>
              <a:rPr lang="en-GB" altLang="en-US" dirty="0" smtClean="0"/>
              <a:t>Critiquing potential measures</a:t>
            </a:r>
          </a:p>
        </p:txBody>
      </p:sp>
      <p:sp>
        <p:nvSpPr>
          <p:cNvPr id="37891" name="Content Placeholder 2"/>
          <p:cNvSpPr>
            <a:spLocks noGrp="1"/>
          </p:cNvSpPr>
          <p:nvPr>
            <p:ph idx="1"/>
          </p:nvPr>
        </p:nvSpPr>
        <p:spPr/>
        <p:txBody>
          <a:bodyPr/>
          <a:lstStyle/>
          <a:p>
            <a:r>
              <a:rPr lang="en-GB" altLang="en-US" dirty="0" smtClean="0"/>
              <a:t>Look for critiques by other authors (e.g. Asher, 2007)</a:t>
            </a:r>
          </a:p>
          <a:p>
            <a:r>
              <a:rPr lang="en-GB" altLang="en-US" sz="2800" dirty="0" smtClean="0"/>
              <a:t>Corr and Siddons (2005) provide an overview in their BJOT article</a:t>
            </a:r>
          </a:p>
          <a:p>
            <a:r>
              <a:rPr lang="en-GB" altLang="en-US" sz="2800" dirty="0" smtClean="0"/>
              <a:t>Section on test critique and a test critique worksheet in my text book</a:t>
            </a:r>
            <a:endParaRPr lang="en-GB" altLang="en-US" dirty="0" smtClean="0"/>
          </a:p>
          <a:p>
            <a:endParaRPr lang="en-GB" altLang="en-US" dirty="0" smtClean="0"/>
          </a:p>
        </p:txBody>
      </p:sp>
    </p:spTree>
    <p:extLst>
      <p:ext uri="{BB962C8B-B14F-4D97-AF65-F5344CB8AC3E}">
        <p14:creationId xmlns="" xmlns:p14="http://schemas.microsoft.com/office/powerpoint/2010/main" val="302298922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ChangeArrowheads="1"/>
          </p:cNvSpPr>
          <p:nvPr>
            <p:ph type="title"/>
          </p:nvPr>
        </p:nvSpPr>
        <p:spPr>
          <a:xfrm>
            <a:off x="457200" y="274638"/>
            <a:ext cx="5743575" cy="1143000"/>
          </a:xfrm>
        </p:spPr>
        <p:txBody>
          <a:bodyPr>
            <a:normAutofit fontScale="90000"/>
          </a:bodyPr>
          <a:lstStyle/>
          <a:p>
            <a:pPr algn="l">
              <a:defRPr/>
            </a:pPr>
            <a:r>
              <a:rPr lang="en-GB" b="1" dirty="0" smtClean="0">
                <a:solidFill>
                  <a:schemeClr val="accent4"/>
                </a:solidFill>
              </a:rPr>
              <a:t>Recommended </a:t>
            </a:r>
            <a:br>
              <a:rPr lang="en-GB" b="1" dirty="0" smtClean="0">
                <a:solidFill>
                  <a:schemeClr val="accent4"/>
                </a:solidFill>
              </a:rPr>
            </a:br>
            <a:r>
              <a:rPr lang="en-GB" b="1" dirty="0" smtClean="0">
                <a:solidFill>
                  <a:schemeClr val="accent4"/>
                </a:solidFill>
              </a:rPr>
              <a:t>reading</a:t>
            </a:r>
          </a:p>
        </p:txBody>
      </p:sp>
      <p:sp>
        <p:nvSpPr>
          <p:cNvPr id="38915" name="Rectangle 3"/>
          <p:cNvSpPr>
            <a:spLocks noGrp="1" noChangeArrowheads="1"/>
          </p:cNvSpPr>
          <p:nvPr>
            <p:ph type="body" idx="1"/>
          </p:nvPr>
        </p:nvSpPr>
        <p:spPr>
          <a:xfrm>
            <a:off x="457200" y="1916113"/>
            <a:ext cx="8229600" cy="4210050"/>
          </a:xfrm>
        </p:spPr>
        <p:txBody>
          <a:bodyPr>
            <a:normAutofit lnSpcReduction="10000"/>
          </a:bodyPr>
          <a:lstStyle/>
          <a:p>
            <a:pPr>
              <a:defRPr/>
            </a:pPr>
            <a:endParaRPr lang="en-GB" dirty="0"/>
          </a:p>
          <a:p>
            <a:pPr>
              <a:defRPr/>
            </a:pPr>
            <a:endParaRPr lang="en-GB" dirty="0" smtClean="0"/>
          </a:p>
          <a:p>
            <a:pPr>
              <a:defRPr/>
            </a:pPr>
            <a:endParaRPr lang="en-GB" dirty="0"/>
          </a:p>
          <a:p>
            <a:pPr>
              <a:defRPr/>
            </a:pPr>
            <a:endParaRPr lang="en-GB" dirty="0" smtClean="0"/>
          </a:p>
          <a:p>
            <a:pPr>
              <a:defRPr/>
            </a:pPr>
            <a:r>
              <a:rPr lang="en-GB" dirty="0" smtClean="0"/>
              <a:t>Law, M., McColl, M.A. </a:t>
            </a:r>
            <a:r>
              <a:rPr lang="en-GB" dirty="0"/>
              <a:t>(2010</a:t>
            </a:r>
            <a:r>
              <a:rPr lang="en-GB" dirty="0" smtClean="0"/>
              <a:t>) </a:t>
            </a:r>
            <a:r>
              <a:rPr lang="en-GB" b="1" dirty="0" smtClean="0"/>
              <a:t>Interventions</a:t>
            </a:r>
            <a:r>
              <a:rPr lang="en-GB" b="1" dirty="0"/>
              <a:t>, Effects and Outcomes in Occupational Therapy: Adults and Older Adults</a:t>
            </a:r>
            <a:r>
              <a:rPr lang="en-GB" b="1" dirty="0" smtClean="0"/>
              <a:t>. </a:t>
            </a:r>
            <a:r>
              <a:rPr lang="en-GB" dirty="0" smtClean="0"/>
              <a:t>Thorofare</a:t>
            </a:r>
            <a:r>
              <a:rPr lang="en-GB" dirty="0"/>
              <a:t>, NJ: </a:t>
            </a:r>
            <a:r>
              <a:rPr lang="en-GB" dirty="0" smtClean="0"/>
              <a:t>Slack</a:t>
            </a:r>
            <a:endParaRPr lang="en-GB" dirty="0"/>
          </a:p>
        </p:txBody>
      </p:sp>
      <p:pic>
        <p:nvPicPr>
          <p:cNvPr id="38914" name="Picture 2" descr="\\docs\Personal\A.LaverFawcett\My Pictures\Law and McColl cover.jpg"/>
          <p:cNvPicPr>
            <a:picLocks noChangeAspect="1" noChangeArrowheads="1"/>
          </p:cNvPicPr>
          <p:nvPr/>
        </p:nvPicPr>
        <p:blipFill rotWithShape="1">
          <a:blip r:embed="rId2">
            <a:extLst>
              <a:ext uri="{28A0092B-C50C-407E-A947-70E740481C1C}">
                <a14:useLocalDpi xmlns="" xmlns:a14="http://schemas.microsoft.com/office/drawing/2010/main" val="0"/>
              </a:ext>
            </a:extLst>
          </a:blip>
          <a:srcRect l="-7817" t="10137" r="7817" b="-3890"/>
          <a:stretch/>
        </p:blipFill>
        <p:spPr bwMode="auto">
          <a:xfrm>
            <a:off x="5903999" y="836712"/>
            <a:ext cx="2726949" cy="3195288"/>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103478295"/>
      </p:ext>
    </p:extLst>
  </p:cSld>
  <p:clrMapOvr>
    <a:masterClrMapping/>
  </p:clrMapOvr>
  <p:transition>
    <p:fad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Alison Fawcett\Pictures\img002.jpg"/>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1403350" y="0"/>
            <a:ext cx="4938713"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TextBox 4"/>
          <p:cNvSpPr txBox="1"/>
          <p:nvPr/>
        </p:nvSpPr>
        <p:spPr>
          <a:xfrm>
            <a:off x="6732588" y="1557338"/>
            <a:ext cx="2411412" cy="4524375"/>
          </a:xfrm>
          <a:prstGeom prst="rect">
            <a:avLst/>
          </a:prstGeom>
          <a:noFill/>
        </p:spPr>
        <p:txBody>
          <a:bodyPr>
            <a:spAutoFit/>
          </a:bodyPr>
          <a:lstStyle/>
          <a:p>
            <a:pPr>
              <a:defRPr/>
            </a:pPr>
            <a:r>
              <a:rPr lang="en-GB" dirty="0">
                <a:solidFill>
                  <a:schemeClr val="tx1">
                    <a:lumMod val="75000"/>
                  </a:schemeClr>
                </a:solidFill>
                <a:latin typeface="Arial" charset="0"/>
                <a:cs typeface="Arial" charset="0"/>
              </a:rPr>
              <a:t>Key resource:</a:t>
            </a:r>
          </a:p>
          <a:p>
            <a:pPr>
              <a:defRPr/>
            </a:pPr>
            <a:r>
              <a:rPr lang="en-GB" dirty="0">
                <a:solidFill>
                  <a:schemeClr val="tx1">
                    <a:lumMod val="75000"/>
                  </a:schemeClr>
                </a:solidFill>
                <a:latin typeface="Arial" charset="0"/>
                <a:cs typeface="Arial" charset="0"/>
              </a:rPr>
              <a:t>Asher IE (2007) </a:t>
            </a:r>
          </a:p>
          <a:p>
            <a:pPr>
              <a:defRPr/>
            </a:pPr>
            <a:r>
              <a:rPr lang="en-GB" dirty="0">
                <a:solidFill>
                  <a:schemeClr val="tx1">
                    <a:lumMod val="75000"/>
                  </a:schemeClr>
                </a:solidFill>
                <a:latin typeface="Arial" charset="0"/>
                <a:cs typeface="Arial" charset="0"/>
              </a:rPr>
              <a:t>Occupational Therapy </a:t>
            </a:r>
          </a:p>
          <a:p>
            <a:pPr>
              <a:defRPr/>
            </a:pPr>
            <a:r>
              <a:rPr lang="en-GB" dirty="0">
                <a:solidFill>
                  <a:schemeClr val="tx1">
                    <a:lumMod val="75000"/>
                  </a:schemeClr>
                </a:solidFill>
                <a:latin typeface="Arial" charset="0"/>
                <a:cs typeface="Arial" charset="0"/>
              </a:rPr>
              <a:t>Assessment Tools: </a:t>
            </a:r>
          </a:p>
          <a:p>
            <a:pPr>
              <a:defRPr/>
            </a:pPr>
            <a:r>
              <a:rPr lang="en-GB" dirty="0">
                <a:solidFill>
                  <a:schemeClr val="tx1">
                    <a:lumMod val="75000"/>
                  </a:schemeClr>
                </a:solidFill>
                <a:latin typeface="Arial" charset="0"/>
                <a:cs typeface="Arial" charset="0"/>
              </a:rPr>
              <a:t>An Annotated Index </a:t>
            </a:r>
          </a:p>
          <a:p>
            <a:pPr>
              <a:defRPr/>
            </a:pPr>
            <a:r>
              <a:rPr lang="en-GB" dirty="0">
                <a:solidFill>
                  <a:schemeClr val="tx1">
                    <a:lumMod val="75000"/>
                  </a:schemeClr>
                </a:solidFill>
                <a:latin typeface="Arial" charset="0"/>
                <a:cs typeface="Arial" charset="0"/>
              </a:rPr>
              <a:t>(3rd ed) </a:t>
            </a:r>
          </a:p>
          <a:p>
            <a:pPr>
              <a:defRPr/>
            </a:pPr>
            <a:r>
              <a:rPr lang="en-GB" dirty="0">
                <a:solidFill>
                  <a:schemeClr val="tx1">
                    <a:lumMod val="75000"/>
                  </a:schemeClr>
                </a:solidFill>
                <a:latin typeface="Arial" charset="0"/>
                <a:cs typeface="Arial" charset="0"/>
              </a:rPr>
              <a:t>Bethesda: </a:t>
            </a:r>
          </a:p>
          <a:p>
            <a:pPr>
              <a:defRPr/>
            </a:pPr>
            <a:r>
              <a:rPr lang="en-GB" dirty="0">
                <a:solidFill>
                  <a:schemeClr val="tx1">
                    <a:lumMod val="75000"/>
                  </a:schemeClr>
                </a:solidFill>
                <a:latin typeface="Arial" charset="0"/>
                <a:cs typeface="Arial" charset="0"/>
              </a:rPr>
              <a:t>AOTA Press</a:t>
            </a:r>
          </a:p>
          <a:p>
            <a:pPr>
              <a:defRPr/>
            </a:pPr>
            <a:endParaRPr lang="en-GB" dirty="0">
              <a:latin typeface="Arial" charset="0"/>
              <a:cs typeface="Arial" charset="0"/>
            </a:endParaRPr>
          </a:p>
        </p:txBody>
      </p:sp>
    </p:spTree>
    <p:extLst>
      <p:ext uri="{BB962C8B-B14F-4D97-AF65-F5344CB8AC3E}">
        <p14:creationId xmlns="" xmlns:p14="http://schemas.microsoft.com/office/powerpoint/2010/main" val="3813572798"/>
      </p:ext>
    </p:extLst>
  </p:cSld>
  <p:clrMapOvr>
    <a:masterClrMapping/>
  </p:clrMapOvr>
  <p:transition>
    <p:fad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GB" altLang="en-US" dirty="0" smtClean="0"/>
              <a:t>Where to look</a:t>
            </a:r>
          </a:p>
        </p:txBody>
      </p:sp>
      <p:sp>
        <p:nvSpPr>
          <p:cNvPr id="3" name="Content Placeholder 2"/>
          <p:cNvSpPr>
            <a:spLocks noGrp="1"/>
          </p:cNvSpPr>
          <p:nvPr>
            <p:ph idx="1"/>
          </p:nvPr>
        </p:nvSpPr>
        <p:spPr/>
        <p:txBody>
          <a:bodyPr>
            <a:normAutofit lnSpcReduction="10000"/>
          </a:bodyPr>
          <a:lstStyle/>
          <a:p>
            <a:pPr>
              <a:buFont typeface="Wingdings" pitchFamily="2" charset="2"/>
              <a:buNone/>
              <a:defRPr/>
            </a:pPr>
            <a:r>
              <a:rPr lang="en-GB" dirty="0" smtClean="0"/>
              <a:t>Some text books include </a:t>
            </a:r>
            <a:r>
              <a:rPr lang="en-GB" b="1" dirty="0" smtClean="0">
                <a:solidFill>
                  <a:srgbClr val="0000FF"/>
                </a:solidFill>
              </a:rPr>
              <a:t>test critiques </a:t>
            </a:r>
            <a:r>
              <a:rPr lang="en-GB" dirty="0" smtClean="0"/>
              <a:t>of measures, for example:</a:t>
            </a:r>
          </a:p>
          <a:p>
            <a:pPr>
              <a:defRPr/>
            </a:pPr>
            <a:r>
              <a:rPr lang="en-GB" dirty="0" smtClean="0"/>
              <a:t>Law, Baum and Dunn (2005) </a:t>
            </a:r>
            <a:r>
              <a:rPr lang="en-GB" b="1" dirty="0" smtClean="0"/>
              <a:t>Measuring occupational performance: supporting best practice in occupational therapy (2</a:t>
            </a:r>
            <a:r>
              <a:rPr lang="en-GB" b="1" baseline="30000" dirty="0" smtClean="0"/>
              <a:t>nd</a:t>
            </a:r>
            <a:r>
              <a:rPr lang="en-GB" b="1" dirty="0" smtClean="0"/>
              <a:t> ed) </a:t>
            </a:r>
            <a:r>
              <a:rPr lang="en-GB" dirty="0" smtClean="0">
                <a:solidFill>
                  <a:srgbClr val="002060"/>
                </a:solidFill>
              </a:rPr>
              <a:t>(</a:t>
            </a:r>
            <a:r>
              <a:rPr lang="en-GB" dirty="0">
                <a:solidFill>
                  <a:srgbClr val="002060"/>
                </a:solidFill>
              </a:rPr>
              <a:t>615.8515 </a:t>
            </a:r>
            <a:r>
              <a:rPr lang="en-GB" dirty="0" smtClean="0">
                <a:solidFill>
                  <a:srgbClr val="002060"/>
                </a:solidFill>
              </a:rPr>
              <a:t>LAW)</a:t>
            </a:r>
            <a:r>
              <a:rPr lang="en-GB" dirty="0"/>
              <a:t> </a:t>
            </a:r>
            <a:endParaRPr lang="en-GB" dirty="0" smtClean="0"/>
          </a:p>
          <a:p>
            <a:pPr>
              <a:buFont typeface="Wingdings" pitchFamily="2" charset="2"/>
              <a:buNone/>
              <a:defRPr/>
            </a:pPr>
            <a:r>
              <a:rPr lang="en-GB" b="1" dirty="0" smtClean="0">
                <a:solidFill>
                  <a:srgbClr val="0000FF"/>
                </a:solidFill>
              </a:rPr>
              <a:t>Literature search</a:t>
            </a:r>
            <a:r>
              <a:rPr lang="en-GB" dirty="0" smtClean="0"/>
              <a:t>:</a:t>
            </a:r>
          </a:p>
          <a:p>
            <a:pPr>
              <a:buFont typeface="Wingdings" pitchFamily="2" charset="2"/>
              <a:buNone/>
              <a:defRPr/>
            </a:pPr>
            <a:r>
              <a:rPr lang="en-GB" dirty="0" smtClean="0"/>
              <a:t>Data bases to access journal articles describing assessments and outcome measures</a:t>
            </a:r>
            <a:endParaRPr lang="en-GB" dirty="0"/>
          </a:p>
        </p:txBody>
      </p:sp>
      <p:pic>
        <p:nvPicPr>
          <p:cNvPr id="39938" name="Picture 2" descr="\\docs\Personal\A.LaverFawcett\My Pictures\Law Baum and Dunn cover.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754007" y="-243408"/>
            <a:ext cx="1389993" cy="1805186"/>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464140344"/>
      </p:ext>
    </p:extLst>
  </p:cSld>
  <p:clrMapOvr>
    <a:masterClrMapping/>
  </p:clrMapOvr>
  <p:transition>
    <p:fad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normAutofit fontScale="90000"/>
          </a:bodyPr>
          <a:lstStyle/>
          <a:p>
            <a:pPr eaLnBrk="1" hangingPunct="1"/>
            <a:r>
              <a:rPr lang="en-GB" altLang="en-US" dirty="0" smtClean="0"/>
              <a:t>Follow-up reading: </a:t>
            </a:r>
            <a:br>
              <a:rPr lang="en-GB" altLang="en-US" dirty="0" smtClean="0"/>
            </a:br>
            <a:r>
              <a:rPr lang="en-GB" altLang="en-US" dirty="0" smtClean="0"/>
              <a:t>Key reference for this session</a:t>
            </a:r>
          </a:p>
        </p:txBody>
      </p:sp>
      <p:pic>
        <p:nvPicPr>
          <p:cNvPr id="5123" name="Picture 3" descr="C:\Users\Alison Fawcett\Pictures\book cover.jpg"/>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a:xfrm>
            <a:off x="2714625" y="1600200"/>
            <a:ext cx="3432175" cy="4932363"/>
          </a:xfrm>
          <a:noFill/>
        </p:spPr>
      </p:pic>
      <p:sp>
        <p:nvSpPr>
          <p:cNvPr id="3" name="TextBox 2"/>
          <p:cNvSpPr txBox="1"/>
          <p:nvPr/>
        </p:nvSpPr>
        <p:spPr>
          <a:xfrm>
            <a:off x="755576" y="2276872"/>
            <a:ext cx="1728192" cy="2585323"/>
          </a:xfrm>
          <a:prstGeom prst="rect">
            <a:avLst/>
          </a:prstGeom>
          <a:noFill/>
        </p:spPr>
        <p:txBody>
          <a:bodyPr wrap="square" rtlCol="0">
            <a:spAutoFit/>
          </a:bodyPr>
          <a:lstStyle/>
          <a:p>
            <a:r>
              <a:rPr lang="en-GB" b="1" dirty="0"/>
              <a:t>Chapter 5:</a:t>
            </a:r>
            <a:r>
              <a:rPr lang="en-GB" dirty="0"/>
              <a:t> Standardisation and Test development</a:t>
            </a:r>
          </a:p>
          <a:p>
            <a:r>
              <a:rPr lang="en-GB" b="1" dirty="0"/>
              <a:t>Chapter 6: </a:t>
            </a:r>
            <a:r>
              <a:rPr lang="en-GB" dirty="0"/>
              <a:t>Validity and Clinical Utility</a:t>
            </a:r>
          </a:p>
          <a:p>
            <a:r>
              <a:rPr lang="en-GB" b="1" dirty="0"/>
              <a:t>Chapter 7: </a:t>
            </a:r>
            <a:r>
              <a:rPr lang="en-GB" dirty="0"/>
              <a:t>Reliability</a:t>
            </a:r>
          </a:p>
        </p:txBody>
      </p:sp>
    </p:spTree>
    <p:extLst>
      <p:ext uri="{BB962C8B-B14F-4D97-AF65-F5344CB8AC3E}">
        <p14:creationId xmlns="" xmlns:p14="http://schemas.microsoft.com/office/powerpoint/2010/main" val="3055408724"/>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How can you tell if an assessment is standardised?</a:t>
            </a:r>
            <a:endParaRPr lang="en-GB" b="1" dirty="0"/>
          </a:p>
        </p:txBody>
      </p:sp>
      <p:sp>
        <p:nvSpPr>
          <p:cNvPr id="3" name="Content Placeholder 2"/>
          <p:cNvSpPr>
            <a:spLocks noGrp="1"/>
          </p:cNvSpPr>
          <p:nvPr>
            <p:ph idx="1"/>
          </p:nvPr>
        </p:nvSpPr>
        <p:spPr/>
        <p:txBody>
          <a:bodyPr>
            <a:normAutofit/>
          </a:bodyPr>
          <a:lstStyle/>
          <a:p>
            <a:r>
              <a:rPr lang="en-GB" dirty="0"/>
              <a:t>Is there a test manual? </a:t>
            </a:r>
          </a:p>
          <a:p>
            <a:r>
              <a:rPr lang="en-GB" dirty="0"/>
              <a:t> </a:t>
            </a:r>
            <a:r>
              <a:rPr lang="en-GB" dirty="0" smtClean="0"/>
              <a:t>Does </a:t>
            </a:r>
            <a:r>
              <a:rPr lang="en-GB" dirty="0"/>
              <a:t>the test manual </a:t>
            </a:r>
            <a:r>
              <a:rPr lang="en-GB" dirty="0" smtClean="0"/>
              <a:t>describe:</a:t>
            </a:r>
          </a:p>
          <a:p>
            <a:pPr lvl="1"/>
            <a:r>
              <a:rPr lang="en-GB" dirty="0" smtClean="0"/>
              <a:t> </a:t>
            </a:r>
            <a:r>
              <a:rPr lang="en-GB" dirty="0"/>
              <a:t>the test development process?  </a:t>
            </a:r>
          </a:p>
          <a:p>
            <a:pPr lvl="1"/>
            <a:r>
              <a:rPr lang="en-GB" dirty="0" smtClean="0"/>
              <a:t>the </a:t>
            </a:r>
            <a:r>
              <a:rPr lang="en-GB" dirty="0"/>
              <a:t>purpose of the test </a:t>
            </a:r>
            <a:endParaRPr lang="en-GB" dirty="0" smtClean="0"/>
          </a:p>
          <a:p>
            <a:pPr lvl="1"/>
            <a:r>
              <a:rPr lang="en-GB" dirty="0" smtClean="0"/>
              <a:t>client </a:t>
            </a:r>
            <a:r>
              <a:rPr lang="en-GB" dirty="0"/>
              <a:t>group for whom the test has been developed?  </a:t>
            </a:r>
          </a:p>
        </p:txBody>
      </p:sp>
    </p:spTree>
    <p:extLst>
      <p:ext uri="{BB962C8B-B14F-4D97-AF65-F5344CB8AC3E}">
        <p14:creationId xmlns="" xmlns:p14="http://schemas.microsoft.com/office/powerpoint/2010/main" val="1228013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002060"/>
                </a:solidFill>
              </a:rPr>
              <a:t>References</a:t>
            </a:r>
            <a:endParaRPr lang="en-GB" dirty="0">
              <a:solidFill>
                <a:srgbClr val="002060"/>
              </a:solidFill>
            </a:endParaRPr>
          </a:p>
        </p:txBody>
      </p:sp>
      <p:sp>
        <p:nvSpPr>
          <p:cNvPr id="3" name="Content Placeholder 2"/>
          <p:cNvSpPr>
            <a:spLocks noGrp="1"/>
          </p:cNvSpPr>
          <p:nvPr>
            <p:ph idx="1"/>
          </p:nvPr>
        </p:nvSpPr>
        <p:spPr>
          <a:xfrm>
            <a:off x="755576" y="1447800"/>
            <a:ext cx="8178112" cy="5124472"/>
          </a:xfrm>
        </p:spPr>
        <p:txBody>
          <a:bodyPr>
            <a:normAutofit fontScale="47500" lnSpcReduction="20000"/>
          </a:bodyPr>
          <a:lstStyle/>
          <a:p>
            <a:pPr>
              <a:lnSpc>
                <a:spcPct val="120000"/>
              </a:lnSpc>
            </a:pPr>
            <a:r>
              <a:rPr lang="en-GB" dirty="0" smtClean="0"/>
              <a:t>Anastasi, A, (1988) </a:t>
            </a:r>
            <a:r>
              <a:rPr lang="en-GB" b="1" dirty="0" smtClean="0"/>
              <a:t>Psychological Testing, 6</a:t>
            </a:r>
            <a:r>
              <a:rPr lang="en-GB" b="1" baseline="30000" dirty="0" smtClean="0"/>
              <a:t>th</a:t>
            </a:r>
            <a:r>
              <a:rPr lang="en-GB" b="1" dirty="0" smtClean="0"/>
              <a:t> ed</a:t>
            </a:r>
            <a:r>
              <a:rPr lang="en-GB" dirty="0" smtClean="0"/>
              <a:t>. New York: Macmillan</a:t>
            </a:r>
          </a:p>
          <a:p>
            <a:pPr>
              <a:lnSpc>
                <a:spcPct val="120000"/>
              </a:lnSpc>
            </a:pPr>
            <a:r>
              <a:rPr lang="en-GB" dirty="0" smtClean="0"/>
              <a:t>Bartram, D. (1990) Reliability and Validity. In: Beech JR, Harding L (eds) </a:t>
            </a:r>
            <a:r>
              <a:rPr lang="en-GB" b="1" dirty="0" smtClean="0"/>
              <a:t>Testing People: A Practical Guide to Psychometrics</a:t>
            </a:r>
            <a:r>
              <a:rPr lang="en-GB" dirty="0" smtClean="0"/>
              <a:t>. Windsor: NFER-Nelson, p 57-86</a:t>
            </a:r>
          </a:p>
          <a:p>
            <a:pPr>
              <a:lnSpc>
                <a:spcPct val="120000"/>
              </a:lnSpc>
            </a:pPr>
            <a:r>
              <a:rPr lang="en-GB" dirty="0">
                <a:cs typeface="Arial" charset="0"/>
              </a:rPr>
              <a:t>Baum, C. M., &amp; Edwards, D. F. (2008</a:t>
            </a:r>
            <a:r>
              <a:rPr lang="en-GB" b="1" i="1" dirty="0">
                <a:cs typeface="Arial" charset="0"/>
              </a:rPr>
              <a:t>). </a:t>
            </a:r>
            <a:r>
              <a:rPr lang="en-GB" b="1" dirty="0">
                <a:cs typeface="Arial" charset="0"/>
              </a:rPr>
              <a:t>Activity Card Sort (ACS): Test manual (2</a:t>
            </a:r>
            <a:r>
              <a:rPr lang="en-GB" b="1" baseline="30000" dirty="0">
                <a:cs typeface="Arial" charset="0"/>
              </a:rPr>
              <a:t>nd</a:t>
            </a:r>
            <a:r>
              <a:rPr lang="en-GB" b="1" dirty="0">
                <a:cs typeface="Arial" charset="0"/>
              </a:rPr>
              <a:t> Ed). </a:t>
            </a:r>
            <a:r>
              <a:rPr lang="en-GB" dirty="0">
                <a:cs typeface="Arial" charset="0"/>
              </a:rPr>
              <a:t>Bethesda, MD: AOTA Press.</a:t>
            </a:r>
          </a:p>
          <a:p>
            <a:pPr>
              <a:lnSpc>
                <a:spcPct val="120000"/>
              </a:lnSpc>
            </a:pPr>
            <a:r>
              <a:rPr lang="en-GB" dirty="0" smtClean="0"/>
              <a:t>Benson, J., Clark, F. (1982) A guide for instrument development and validation. </a:t>
            </a:r>
            <a:r>
              <a:rPr lang="en-GB" b="1" dirty="0" smtClean="0"/>
              <a:t>American Journal of Occupational Therapy, </a:t>
            </a:r>
            <a:r>
              <a:rPr lang="en-GB" dirty="0" smtClean="0"/>
              <a:t>36 (12) 789-800</a:t>
            </a:r>
          </a:p>
          <a:p>
            <a:pPr>
              <a:lnSpc>
                <a:spcPct val="120000"/>
              </a:lnSpc>
            </a:pPr>
            <a:r>
              <a:rPr lang="en-GB" dirty="0" smtClean="0"/>
              <a:t>Crocker, L., Algina, J. (1986) </a:t>
            </a:r>
            <a:r>
              <a:rPr lang="en-GB" b="1" dirty="0" smtClean="0"/>
              <a:t>Introduction to classical and modern test theory. </a:t>
            </a:r>
            <a:r>
              <a:rPr lang="en-GB" dirty="0" smtClean="0"/>
              <a:t>Fort Worth: Holt, Rinehart and Winston.</a:t>
            </a:r>
          </a:p>
          <a:p>
            <a:pPr>
              <a:lnSpc>
                <a:spcPct val="120000"/>
              </a:lnSpc>
            </a:pPr>
            <a:r>
              <a:rPr lang="en-GB" dirty="0" smtClean="0"/>
              <a:t>de Clive-Lowe S (1996) Outcome measurement, cost-effectiveness and clinical-audit: the importance of standardised assessment to occupational therapists in meeting these new demands. </a:t>
            </a:r>
            <a:r>
              <a:rPr lang="en-GB" b="1" dirty="0" smtClean="0"/>
              <a:t>British Journal of Occupational Therapy</a:t>
            </a:r>
            <a:r>
              <a:rPr lang="en-GB" dirty="0" smtClean="0"/>
              <a:t>, 59 (8) 357-362</a:t>
            </a:r>
          </a:p>
          <a:p>
            <a:pPr>
              <a:lnSpc>
                <a:spcPct val="120000"/>
              </a:lnSpc>
            </a:pPr>
            <a:r>
              <a:rPr lang="en-GB" dirty="0"/>
              <a:t>Hopkins, H. L., Smith, H. D. (1993) Appendix G: Hierarchy of competencies relating to the use of standardized instruments and evaluation techniques by occupational therapists produced by the American Occupational Therapy Association (p. 913 - 915) In H L Hopkins and H D Smith (eds) </a:t>
            </a:r>
            <a:r>
              <a:rPr lang="en-GB" b="1" dirty="0"/>
              <a:t>Willard and Spackman’s Occupational Therapy (8</a:t>
            </a:r>
            <a:r>
              <a:rPr lang="en-GB" b="1" baseline="30000" dirty="0"/>
              <a:t>th</a:t>
            </a:r>
            <a:r>
              <a:rPr lang="en-GB" b="1" dirty="0"/>
              <a:t> ed).</a:t>
            </a:r>
            <a:r>
              <a:rPr lang="en-GB" dirty="0"/>
              <a:t> Philadelphia:  J B Lippincott </a:t>
            </a:r>
            <a:r>
              <a:rPr lang="en-GB" dirty="0" smtClean="0"/>
              <a:t>company</a:t>
            </a:r>
            <a:endParaRPr lang="en-GB"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002060"/>
                </a:solidFill>
              </a:rPr>
              <a:t>References</a:t>
            </a:r>
            <a:endParaRPr lang="en-GB" dirty="0">
              <a:solidFill>
                <a:srgbClr val="002060"/>
              </a:solidFill>
            </a:endParaRPr>
          </a:p>
        </p:txBody>
      </p:sp>
      <p:sp>
        <p:nvSpPr>
          <p:cNvPr id="3" name="Content Placeholder 2"/>
          <p:cNvSpPr>
            <a:spLocks noGrp="1"/>
          </p:cNvSpPr>
          <p:nvPr>
            <p:ph idx="1"/>
          </p:nvPr>
        </p:nvSpPr>
        <p:spPr>
          <a:xfrm>
            <a:off x="467544" y="1447800"/>
            <a:ext cx="8466144" cy="5124472"/>
          </a:xfrm>
        </p:spPr>
        <p:txBody>
          <a:bodyPr>
            <a:normAutofit fontScale="70000" lnSpcReduction="20000"/>
          </a:bodyPr>
          <a:lstStyle/>
          <a:p>
            <a:pPr>
              <a:lnSpc>
                <a:spcPct val="120000"/>
              </a:lnSpc>
            </a:pPr>
            <a:r>
              <a:rPr lang="en-GB" dirty="0" smtClean="0"/>
              <a:t>Hunter, J. (1997) Outcome, indices and measurements. In CJ Goodwill, MA Chamberlain, C Evans (eds) </a:t>
            </a:r>
            <a:r>
              <a:rPr lang="en-GB" b="1" dirty="0" smtClean="0"/>
              <a:t>Rehabilitation of the Physically Disabled Adult.</a:t>
            </a:r>
            <a:r>
              <a:rPr lang="en-GB" dirty="0" smtClean="0"/>
              <a:t> Cheltenham: Stanley Thornes.</a:t>
            </a:r>
          </a:p>
          <a:p>
            <a:pPr>
              <a:lnSpc>
                <a:spcPct val="120000"/>
              </a:lnSpc>
            </a:pPr>
            <a:r>
              <a:rPr lang="en-GB" dirty="0" smtClean="0"/>
              <a:t>Kline, P. (1990) How Tests are Constructed and Selecting the Best Test In J R Beech &amp; L Harding </a:t>
            </a:r>
            <a:r>
              <a:rPr lang="en-GB" b="1" dirty="0" smtClean="0"/>
              <a:t>Testing People</a:t>
            </a:r>
            <a:r>
              <a:rPr lang="en-GB" dirty="0" smtClean="0"/>
              <a:t>. Windsor: NFER-NELSON.</a:t>
            </a:r>
          </a:p>
          <a:p>
            <a:pPr>
              <a:lnSpc>
                <a:spcPct val="120000"/>
              </a:lnSpc>
            </a:pPr>
            <a:r>
              <a:rPr lang="en-GB" dirty="0" smtClean="0"/>
              <a:t>Laver, A.J., Powell, G.E. (1995) </a:t>
            </a:r>
            <a:r>
              <a:rPr lang="en-GB" b="1" dirty="0" smtClean="0"/>
              <a:t>The Structured Observational test of Function (SOTOF).</a:t>
            </a:r>
            <a:r>
              <a:rPr lang="en-GB" dirty="0" smtClean="0"/>
              <a:t> Windsor: NFER-Nelson</a:t>
            </a:r>
          </a:p>
          <a:p>
            <a:pPr>
              <a:lnSpc>
                <a:spcPct val="120000"/>
              </a:lnSpc>
            </a:pPr>
            <a:r>
              <a:rPr lang="en-GB" dirty="0"/>
              <a:t>Laver-Fawcett, A. (2012) Activity Card Sort – Letter to the Editor. </a:t>
            </a:r>
            <a:r>
              <a:rPr lang="en-GB" b="1" dirty="0"/>
              <a:t>British Journal of Occupational Therapy</a:t>
            </a:r>
            <a:r>
              <a:rPr lang="en-GB" dirty="0"/>
              <a:t>, </a:t>
            </a:r>
            <a:r>
              <a:rPr lang="en-GB" i="1" dirty="0"/>
              <a:t>75 </a:t>
            </a:r>
            <a:r>
              <a:rPr lang="en-GB" dirty="0"/>
              <a:t>(10) 482.</a:t>
            </a:r>
          </a:p>
          <a:p>
            <a:pPr>
              <a:lnSpc>
                <a:spcPct val="120000"/>
              </a:lnSpc>
            </a:pPr>
            <a:r>
              <a:rPr lang="en-GB" dirty="0" smtClean="0">
                <a:cs typeface="Arial" charset="0"/>
              </a:rPr>
              <a:t>Laver-Fawcett, A.J., Mallinson, S. </a:t>
            </a:r>
            <a:r>
              <a:rPr lang="en-GB" dirty="0">
                <a:cs typeface="Arial" charset="0"/>
              </a:rPr>
              <a:t>(2013) The Development of the Activity Card Sort – United Kingdom version (ACS-UK). </a:t>
            </a:r>
            <a:r>
              <a:rPr lang="en-GB" b="1" dirty="0">
                <a:cs typeface="Arial" pitchFamily="34" charset="0"/>
              </a:rPr>
              <a:t>OTJR: Occupation, Participation, and Health</a:t>
            </a:r>
            <a:r>
              <a:rPr lang="en-GB" b="1" dirty="0"/>
              <a:t> , </a:t>
            </a:r>
            <a:r>
              <a:rPr lang="en-GB" dirty="0"/>
              <a:t>33 (3), 134-145</a:t>
            </a:r>
            <a:r>
              <a:rPr lang="en-GB" b="1" dirty="0"/>
              <a:t>. </a:t>
            </a:r>
            <a:r>
              <a:rPr lang="en-GB" dirty="0"/>
              <a:t>DOI: </a:t>
            </a:r>
            <a:r>
              <a:rPr lang="en-GB" dirty="0" smtClean="0"/>
              <a:t>10.3928/15394492-20130614-02</a:t>
            </a:r>
            <a:endParaRPr lang="en-GB" dirty="0">
              <a:cs typeface="Arial" charset="0"/>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002060"/>
                </a:solidFill>
              </a:rPr>
              <a:t>References</a:t>
            </a:r>
            <a:endParaRPr lang="en-GB" dirty="0">
              <a:solidFill>
                <a:srgbClr val="002060"/>
              </a:solidFill>
            </a:endParaRPr>
          </a:p>
        </p:txBody>
      </p:sp>
      <p:sp>
        <p:nvSpPr>
          <p:cNvPr id="3" name="Content Placeholder 2"/>
          <p:cNvSpPr>
            <a:spLocks noGrp="1"/>
          </p:cNvSpPr>
          <p:nvPr>
            <p:ph idx="1"/>
          </p:nvPr>
        </p:nvSpPr>
        <p:spPr>
          <a:xfrm>
            <a:off x="467544" y="1447800"/>
            <a:ext cx="8466144" cy="5124472"/>
          </a:xfrm>
        </p:spPr>
        <p:txBody>
          <a:bodyPr>
            <a:normAutofit fontScale="62500" lnSpcReduction="20000"/>
          </a:bodyPr>
          <a:lstStyle/>
          <a:p>
            <a:pPr>
              <a:lnSpc>
                <a:spcPct val="120000"/>
              </a:lnSpc>
            </a:pPr>
            <a:r>
              <a:rPr lang="en-GB" dirty="0" smtClean="0"/>
              <a:t>Laver-Fawcett </a:t>
            </a:r>
            <a:r>
              <a:rPr lang="en-GB" dirty="0"/>
              <a:t>A (2012) Assessment, Evaluation and Outcome Measurement. In: E Cara and A MacRae. </a:t>
            </a:r>
            <a:r>
              <a:rPr lang="en-GB" b="1" dirty="0"/>
              <a:t>Psychosocial Occupational Therapy: An evolving practice (3</a:t>
            </a:r>
            <a:r>
              <a:rPr lang="en-GB" b="1" baseline="30000" dirty="0"/>
              <a:t>rd</a:t>
            </a:r>
            <a:r>
              <a:rPr lang="en-GB" b="1" dirty="0"/>
              <a:t> ed).</a:t>
            </a:r>
            <a:r>
              <a:rPr lang="en-GB" dirty="0"/>
              <a:t> New York: Delmar Cengage Learning</a:t>
            </a:r>
          </a:p>
          <a:p>
            <a:pPr>
              <a:lnSpc>
                <a:spcPct val="120000"/>
              </a:lnSpc>
            </a:pPr>
            <a:r>
              <a:rPr lang="en-GB" dirty="0" smtClean="0"/>
              <a:t>Laver-Fawcett, A. J. (2007) </a:t>
            </a:r>
            <a:r>
              <a:rPr lang="en-GB" b="1" dirty="0" smtClean="0"/>
              <a:t>Principles of Assessment and Outcome Measurement for Occupational Therapists and Physiotherapists: Theory, Skills and Application.</a:t>
            </a:r>
            <a:r>
              <a:rPr lang="en-GB" dirty="0" smtClean="0"/>
              <a:t> London: John Wiley and Sons Ltd.</a:t>
            </a:r>
          </a:p>
          <a:p>
            <a:pPr>
              <a:lnSpc>
                <a:spcPct val="120000"/>
              </a:lnSpc>
            </a:pPr>
            <a:r>
              <a:rPr lang="en-GB" dirty="0" smtClean="0"/>
              <a:t>Law, M. </a:t>
            </a:r>
            <a:r>
              <a:rPr lang="en-GB" dirty="0"/>
              <a:t>(1993)</a:t>
            </a:r>
            <a:r>
              <a:rPr lang="en-GB" b="1" dirty="0"/>
              <a:t> </a:t>
            </a:r>
            <a:r>
              <a:rPr lang="en-GB" dirty="0"/>
              <a:t>Evaluating activities of daily living: directions for the future. </a:t>
            </a:r>
            <a:r>
              <a:rPr lang="en-GB" b="1" dirty="0"/>
              <a:t>American Journal of Occupational Therapy, </a:t>
            </a:r>
            <a:r>
              <a:rPr lang="en-GB" dirty="0"/>
              <a:t>47, 233-237</a:t>
            </a:r>
          </a:p>
          <a:p>
            <a:pPr>
              <a:lnSpc>
                <a:spcPct val="120000"/>
              </a:lnSpc>
            </a:pPr>
            <a:r>
              <a:rPr lang="en-GB" dirty="0" smtClean="0"/>
              <a:t>Law, M., Baum, C. (2001) Measurement in Occupational Therapy. In M. Law, C. Baum, W. Dunn (eds) </a:t>
            </a:r>
            <a:r>
              <a:rPr lang="en-GB" b="1" dirty="0" smtClean="0"/>
              <a:t>Measuring Occupational Performance: Supporting Best Practice in Occupational Therapy.</a:t>
            </a:r>
            <a:r>
              <a:rPr lang="en-GB" dirty="0" smtClean="0"/>
              <a:t> Thorofare: Slack</a:t>
            </a:r>
          </a:p>
          <a:p>
            <a:pPr>
              <a:lnSpc>
                <a:spcPct val="120000"/>
              </a:lnSpc>
            </a:pPr>
            <a:r>
              <a:rPr lang="en-GB" dirty="0" smtClean="0"/>
              <a:t>McDowell, I., Newell, C. (1987) </a:t>
            </a:r>
            <a:r>
              <a:rPr lang="en-GB" b="1" dirty="0" smtClean="0"/>
              <a:t>Measuring Health: A Guide to rating Scales and Questionnaires. </a:t>
            </a:r>
            <a:r>
              <a:rPr lang="en-GB" dirty="0" smtClean="0"/>
              <a:t>Oxford: Oxford University Press</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002060"/>
                </a:solidFill>
              </a:rPr>
              <a:t>References</a:t>
            </a:r>
            <a:endParaRPr lang="en-GB" dirty="0">
              <a:solidFill>
                <a:srgbClr val="002060"/>
              </a:solidFill>
            </a:endParaRPr>
          </a:p>
        </p:txBody>
      </p:sp>
      <p:sp>
        <p:nvSpPr>
          <p:cNvPr id="3" name="Content Placeholder 2"/>
          <p:cNvSpPr>
            <a:spLocks noGrp="1"/>
          </p:cNvSpPr>
          <p:nvPr>
            <p:ph idx="1"/>
          </p:nvPr>
        </p:nvSpPr>
        <p:spPr>
          <a:xfrm>
            <a:off x="683568" y="1447800"/>
            <a:ext cx="8250120" cy="5124472"/>
          </a:xfrm>
        </p:spPr>
        <p:txBody>
          <a:bodyPr>
            <a:normAutofit fontScale="40000" lnSpcReduction="20000"/>
          </a:bodyPr>
          <a:lstStyle/>
          <a:p>
            <a:pPr>
              <a:lnSpc>
                <a:spcPct val="170000"/>
              </a:lnSpc>
            </a:pPr>
            <a:r>
              <a:rPr lang="en-GB" dirty="0" smtClean="0"/>
              <a:t>Opacich,  K. J. (1991) Assessment and informed decision making. In C. Christiansen, C. Baum( eds) </a:t>
            </a:r>
            <a:r>
              <a:rPr lang="en-GB" b="1" dirty="0" smtClean="0"/>
              <a:t>Occupational Therapy – overcoming human performance deficits. </a:t>
            </a:r>
            <a:r>
              <a:rPr lang="en-GB" dirty="0" smtClean="0"/>
              <a:t>Slack, New Jersey, p 355-372</a:t>
            </a:r>
          </a:p>
          <a:p>
            <a:pPr>
              <a:lnSpc>
                <a:spcPct val="170000"/>
              </a:lnSpc>
            </a:pPr>
            <a:r>
              <a:rPr lang="en-GB" dirty="0" smtClean="0"/>
              <a:t>Polgar, J.M. (1998) Critiquing Assessments. In M.E. Neistadt, E.B. Crepeau (eds) </a:t>
            </a:r>
            <a:r>
              <a:rPr lang="en-GB" b="1" dirty="0" smtClean="0"/>
              <a:t>Willard &amp; Spackman’s Occupational Therapy 9th edition.</a:t>
            </a:r>
            <a:r>
              <a:rPr lang="en-GB" dirty="0" smtClean="0"/>
              <a:t> Philadelphia: Lippincott. p 169 - 183.</a:t>
            </a:r>
          </a:p>
          <a:p>
            <a:pPr>
              <a:lnSpc>
                <a:spcPct val="170000"/>
              </a:lnSpc>
            </a:pPr>
            <a:r>
              <a:rPr lang="en-GB" dirty="0" smtClean="0"/>
              <a:t>Stark, S., Hollingsworth, H.H., Morgan, K.A., Gray, D.B. (2007) Development of a measure of receptivity of the physical environment. </a:t>
            </a:r>
            <a:r>
              <a:rPr lang="en-GB" b="1" dirty="0" smtClean="0"/>
              <a:t>Disability and Rehabilitation</a:t>
            </a:r>
            <a:r>
              <a:rPr lang="en-GB" dirty="0" smtClean="0"/>
              <a:t>, 29 (2) 123-137</a:t>
            </a:r>
          </a:p>
          <a:p>
            <a:pPr>
              <a:lnSpc>
                <a:spcPct val="170000"/>
              </a:lnSpc>
            </a:pPr>
            <a:r>
              <a:rPr lang="en-GB" dirty="0" smtClean="0"/>
              <a:t>Unsworth, C. (2005) Measuring Outcomes using the Australian Therapy Outcome Measures for Occupational Therapy (AusTOMs - OT): Data Description and Tool Sensitivity . </a:t>
            </a:r>
            <a:r>
              <a:rPr lang="en-GB" b="1" dirty="0" smtClean="0"/>
              <a:t>British Journal of Occupational Therapy</a:t>
            </a:r>
            <a:r>
              <a:rPr lang="en-GB" dirty="0" smtClean="0"/>
              <a:t>, 68(8), 354-366</a:t>
            </a:r>
          </a:p>
          <a:p>
            <a:pPr>
              <a:lnSpc>
                <a:spcPct val="170000"/>
              </a:lnSpc>
            </a:pPr>
            <a:r>
              <a:rPr lang="en-GB" dirty="0" smtClean="0"/>
              <a:t>World Health Organisation (WHO; 2002) </a:t>
            </a:r>
            <a:r>
              <a:rPr lang="en-US" b="1" dirty="0" smtClean="0"/>
              <a:t>Towards a Common Language for Functioning, Disability and Health ICF. [online].</a:t>
            </a:r>
            <a:r>
              <a:rPr lang="en-US" dirty="0" smtClean="0"/>
              <a:t>Geneva: WHO. Available from: </a:t>
            </a:r>
            <a:r>
              <a:rPr lang="en-US" dirty="0" smtClean="0">
                <a:hlinkClick r:id="rId2"/>
              </a:rPr>
              <a:t>http://www.who.int/classifications/icf/en/</a:t>
            </a:r>
            <a:r>
              <a:rPr lang="en-US" dirty="0" smtClean="0"/>
              <a:t> [Accessed3.5.13]</a:t>
            </a:r>
            <a:endParaRPr lang="en-GB" dirty="0" smtClean="0"/>
          </a:p>
          <a:p>
            <a:pPr>
              <a:lnSpc>
                <a:spcPct val="170000"/>
              </a:lnSpc>
            </a:pPr>
            <a:r>
              <a:rPr lang="en-GB" dirty="0" smtClean="0"/>
              <a:t>Wright, J., Cross, J., Lamb, S. (1998) Physiotherapy outcome measures for rehabilitation of elderly people: responsiveness to change of the Rivermead Mobility Index and Barthel Index. </a:t>
            </a:r>
            <a:r>
              <a:rPr lang="en-GB" b="1" dirty="0" smtClean="0"/>
              <a:t>Physiotherapy</a:t>
            </a:r>
            <a:r>
              <a:rPr lang="en-GB" dirty="0" smtClean="0"/>
              <a:t>, 84 (5) 216-221</a:t>
            </a:r>
          </a:p>
          <a:p>
            <a:endParaRPr lang="en-GB"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How can you tell if an assessment is standardised?</a:t>
            </a:r>
            <a:endParaRPr lang="en-GB" b="1" dirty="0"/>
          </a:p>
        </p:txBody>
      </p:sp>
      <p:sp>
        <p:nvSpPr>
          <p:cNvPr id="3" name="Content Placeholder 2"/>
          <p:cNvSpPr>
            <a:spLocks noGrp="1"/>
          </p:cNvSpPr>
          <p:nvPr>
            <p:ph idx="1"/>
          </p:nvPr>
        </p:nvSpPr>
        <p:spPr>
          <a:xfrm>
            <a:off x="457200" y="1700808"/>
            <a:ext cx="8229600" cy="4425355"/>
          </a:xfrm>
        </p:spPr>
        <p:txBody>
          <a:bodyPr>
            <a:normAutofit/>
          </a:bodyPr>
          <a:lstStyle/>
          <a:p>
            <a:pPr marL="457200" lvl="1" indent="0">
              <a:buNone/>
            </a:pPr>
            <a:r>
              <a:rPr lang="en-GB" sz="3200" dirty="0"/>
              <a:t>Does the test manual describe:</a:t>
            </a:r>
          </a:p>
          <a:p>
            <a:pPr lvl="1"/>
            <a:r>
              <a:rPr lang="en-GB" dirty="0" smtClean="0"/>
              <a:t>details </a:t>
            </a:r>
            <a:r>
              <a:rPr lang="en-GB" dirty="0"/>
              <a:t>of psychometric studies undertaken to establish reliability and validity?  </a:t>
            </a:r>
            <a:endParaRPr lang="en-GB" dirty="0" smtClean="0"/>
          </a:p>
          <a:p>
            <a:pPr lvl="1"/>
            <a:r>
              <a:rPr lang="en-GB" dirty="0" smtClean="0"/>
              <a:t>the </a:t>
            </a:r>
            <a:r>
              <a:rPr lang="en-GB" dirty="0"/>
              <a:t>materials needed for test administration or are these included as part of the test package?  </a:t>
            </a:r>
            <a:endParaRPr lang="en-GB" dirty="0" smtClean="0"/>
          </a:p>
          <a:p>
            <a:pPr lvl="1"/>
            <a:r>
              <a:rPr lang="en-GB" dirty="0" smtClean="0"/>
              <a:t> </a:t>
            </a:r>
            <a:r>
              <a:rPr lang="en-GB" dirty="0"/>
              <a:t>the environment that should be used for testing?</a:t>
            </a:r>
          </a:p>
        </p:txBody>
      </p:sp>
    </p:spTree>
    <p:extLst>
      <p:ext uri="{BB962C8B-B14F-4D97-AF65-F5344CB8AC3E}">
        <p14:creationId xmlns="" xmlns:p14="http://schemas.microsoft.com/office/powerpoint/2010/main" val="1228013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How can you tell if an assessment is standardised?</a:t>
            </a:r>
            <a:endParaRPr lang="en-GB" b="1" dirty="0"/>
          </a:p>
        </p:txBody>
      </p:sp>
      <p:sp>
        <p:nvSpPr>
          <p:cNvPr id="3" name="Content Placeholder 2"/>
          <p:cNvSpPr>
            <a:spLocks noGrp="1"/>
          </p:cNvSpPr>
          <p:nvPr>
            <p:ph idx="1"/>
          </p:nvPr>
        </p:nvSpPr>
        <p:spPr/>
        <p:txBody>
          <a:bodyPr>
            <a:normAutofit/>
          </a:bodyPr>
          <a:lstStyle/>
          <a:p>
            <a:pPr marL="457200" lvl="1" indent="0">
              <a:buNone/>
            </a:pPr>
            <a:endParaRPr lang="en-GB" dirty="0"/>
          </a:p>
          <a:p>
            <a:r>
              <a:rPr lang="en-GB" dirty="0" smtClean="0"/>
              <a:t>Is </a:t>
            </a:r>
            <a:r>
              <a:rPr lang="en-GB" dirty="0"/>
              <a:t>there a protocol for test administration that provides all the instructions required to administer the test?  </a:t>
            </a:r>
          </a:p>
          <a:p>
            <a:r>
              <a:rPr lang="en-GB" dirty="0"/>
              <a:t> </a:t>
            </a:r>
            <a:r>
              <a:rPr lang="en-GB" dirty="0" smtClean="0"/>
              <a:t>Is </a:t>
            </a:r>
            <a:r>
              <a:rPr lang="en-GB" dirty="0"/>
              <a:t>there guidance on how to score each test item?  </a:t>
            </a:r>
            <a:endParaRPr lang="en-GB" dirty="0" smtClean="0"/>
          </a:p>
          <a:p>
            <a:r>
              <a:rPr lang="en-GB" dirty="0"/>
              <a:t>Is there a scoring form for recording scores</a:t>
            </a:r>
            <a:r>
              <a:rPr lang="en-GB" dirty="0" smtClean="0"/>
              <a:t>?</a:t>
            </a:r>
          </a:p>
          <a:p>
            <a:r>
              <a:rPr lang="en-GB" dirty="0"/>
              <a:t>Is there guidance for interpreting scores?</a:t>
            </a:r>
          </a:p>
          <a:p>
            <a:endParaRPr lang="en-GB" dirty="0"/>
          </a:p>
        </p:txBody>
      </p:sp>
    </p:spTree>
    <p:extLst>
      <p:ext uri="{BB962C8B-B14F-4D97-AF65-F5344CB8AC3E}">
        <p14:creationId xmlns="" xmlns:p14="http://schemas.microsoft.com/office/powerpoint/2010/main" val="1228013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ctrTitle"/>
          </p:nvPr>
        </p:nvSpPr>
        <p:spPr>
          <a:xfrm>
            <a:off x="3995738" y="1268413"/>
            <a:ext cx="4679950" cy="1752600"/>
          </a:xfrm>
        </p:spPr>
        <p:txBody>
          <a:bodyPr>
            <a:normAutofit fontScale="90000"/>
          </a:bodyPr>
          <a:lstStyle/>
          <a:p>
            <a:pPr>
              <a:defRPr/>
            </a:pPr>
            <a:r>
              <a:rPr lang="en-GB" sz="4400" dirty="0" smtClean="0">
                <a:solidFill>
                  <a:srgbClr val="0000FF"/>
                </a:solidFill>
                <a:effectLst>
                  <a:outerShdw blurRad="38100" dist="38100" dir="2700000" algn="tl">
                    <a:srgbClr val="000000">
                      <a:alpha val="43137"/>
                    </a:srgbClr>
                  </a:outerShdw>
                </a:effectLst>
              </a:rPr>
              <a:t>Purposes of assessment</a:t>
            </a:r>
            <a:r>
              <a:rPr lang="en-GB" dirty="0" smtClean="0"/>
              <a:t/>
            </a:r>
            <a:br>
              <a:rPr lang="en-GB" dirty="0" smtClean="0"/>
            </a:br>
            <a:endParaRPr lang="en-GB" dirty="0" smtClean="0"/>
          </a:p>
        </p:txBody>
      </p:sp>
      <p:sp>
        <p:nvSpPr>
          <p:cNvPr id="35843" name="Subtitle 2"/>
          <p:cNvSpPr>
            <a:spLocks noGrp="1"/>
          </p:cNvSpPr>
          <p:nvPr>
            <p:ph type="subTitle" idx="1"/>
          </p:nvPr>
        </p:nvSpPr>
        <p:spPr>
          <a:xfrm>
            <a:off x="4499991" y="2565400"/>
            <a:ext cx="4172521" cy="3527896"/>
          </a:xfrm>
        </p:spPr>
        <p:txBody>
          <a:bodyPr>
            <a:normAutofit fontScale="77500" lnSpcReduction="20000"/>
          </a:bodyPr>
          <a:lstStyle/>
          <a:p>
            <a:r>
              <a:rPr lang="en-GB" dirty="0" smtClean="0">
                <a:solidFill>
                  <a:srgbClr val="0070C0"/>
                </a:solidFill>
              </a:rPr>
              <a:t>Selection </a:t>
            </a:r>
            <a:r>
              <a:rPr lang="en-GB" dirty="0">
                <a:solidFill>
                  <a:srgbClr val="0070C0"/>
                </a:solidFill>
              </a:rPr>
              <a:t>of an appropriate outcome measure must be made in response to identification of a </a:t>
            </a:r>
            <a:r>
              <a:rPr lang="en-GB" b="1" dirty="0">
                <a:solidFill>
                  <a:srgbClr val="FF0000"/>
                </a:solidFill>
              </a:rPr>
              <a:t>specific measurement purpose</a:t>
            </a:r>
            <a:r>
              <a:rPr lang="en-GB" dirty="0">
                <a:solidFill>
                  <a:srgbClr val="0070C0"/>
                </a:solidFill>
              </a:rPr>
              <a:t>. Use of several outcome measures may be needed in order to provide comprehensive information about the outcomes for each individual service </a:t>
            </a:r>
            <a:r>
              <a:rPr lang="en-GB" dirty="0" smtClean="0">
                <a:solidFill>
                  <a:srgbClr val="0070C0"/>
                </a:solidFill>
              </a:rPr>
              <a:t>user </a:t>
            </a:r>
            <a:r>
              <a:rPr lang="en-GB" dirty="0">
                <a:solidFill>
                  <a:srgbClr val="0070C0"/>
                </a:solidFill>
              </a:rPr>
              <a:t>(COT 2012</a:t>
            </a:r>
            <a:r>
              <a:rPr lang="en-GB" dirty="0" smtClean="0">
                <a:solidFill>
                  <a:srgbClr val="0070C0"/>
                </a:solidFill>
              </a:rPr>
              <a:t>) </a:t>
            </a:r>
            <a:endParaRPr lang="en-US" altLang="en-US" dirty="0" smtClean="0">
              <a:solidFill>
                <a:srgbClr val="0070C0"/>
              </a:solidFill>
            </a:endParaRPr>
          </a:p>
        </p:txBody>
      </p:sp>
      <p:sp>
        <p:nvSpPr>
          <p:cNvPr id="35844" name="Rectangle 5"/>
          <p:cNvSpPr>
            <a:spLocks noChangeArrowheads="1"/>
          </p:cNvSpPr>
          <p:nvPr/>
        </p:nvSpPr>
        <p:spPr bwMode="auto">
          <a:xfrm>
            <a:off x="0" y="0"/>
            <a:ext cx="9144000" cy="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en-US" altLang="en-US" dirty="0"/>
          </a:p>
        </p:txBody>
      </p:sp>
      <p:graphicFrame>
        <p:nvGraphicFramePr>
          <p:cNvPr id="35845" name="Object 4"/>
          <p:cNvGraphicFramePr>
            <a:graphicFrameLocks noChangeAspect="1"/>
          </p:cNvGraphicFramePr>
          <p:nvPr/>
        </p:nvGraphicFramePr>
        <p:xfrm>
          <a:off x="212725" y="765175"/>
          <a:ext cx="4111625" cy="5805488"/>
        </p:xfrm>
        <a:graphic>
          <a:graphicData uri="http://schemas.openxmlformats.org/presentationml/2006/ole">
            <p:oleObj spid="_x0000_s40019" name="Acrobat Document" r:id="rId3" imgW="7556400" imgH="10710000" progId="AcroExch.Document.DC">
              <p:embed/>
            </p:oleObj>
          </a:graphicData>
        </a:graphic>
      </p:graphicFrame>
    </p:spTree>
    <p:extLst>
      <p:ext uri="{BB962C8B-B14F-4D97-AF65-F5344CB8AC3E}">
        <p14:creationId xmlns="" xmlns:p14="http://schemas.microsoft.com/office/powerpoint/2010/main" val="691733366"/>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5843">
                                            <p:txEl>
                                              <p:pRg st="0" end="0"/>
                                            </p:txEl>
                                          </p:spTgt>
                                        </p:tgtEl>
                                        <p:attrNameLst>
                                          <p:attrName>style.visibility</p:attrName>
                                        </p:attrNameLst>
                                      </p:cBhvr>
                                      <p:to>
                                        <p:strVal val="visible"/>
                                      </p:to>
                                    </p:set>
                                    <p:anim calcmode="lin" valueType="num">
                                      <p:cBhvr additive="base">
                                        <p:cTn id="7" dur="500" fill="hold"/>
                                        <p:tgtEl>
                                          <p:spTgt spid="3584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584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1522</TotalTime>
  <Words>3147</Words>
  <Application>Microsoft Office PowerPoint</Application>
  <PresentationFormat>On-screen Show (4:3)</PresentationFormat>
  <Paragraphs>314</Paragraphs>
  <Slides>63</Slides>
  <Notes>14</Notes>
  <HiddenSlides>0</HiddenSlides>
  <MMClips>0</MMClips>
  <ScaleCrop>false</ScaleCrop>
  <HeadingPairs>
    <vt:vector size="8" baseType="variant">
      <vt:variant>
        <vt:lpstr>Theme</vt:lpstr>
      </vt:variant>
      <vt:variant>
        <vt:i4>1</vt:i4>
      </vt:variant>
      <vt:variant>
        <vt:lpstr>Links</vt:lpstr>
      </vt:variant>
      <vt:variant>
        <vt:i4>1</vt:i4>
      </vt:variant>
      <vt:variant>
        <vt:lpstr>Embedded OLE Servers</vt:lpstr>
      </vt:variant>
      <vt:variant>
        <vt:i4>2</vt:i4>
      </vt:variant>
      <vt:variant>
        <vt:lpstr>Slide Titles</vt:lpstr>
      </vt:variant>
      <vt:variant>
        <vt:i4>63</vt:i4>
      </vt:variant>
    </vt:vector>
  </HeadingPairs>
  <TitlesOfParts>
    <vt:vector size="67" baseType="lpstr">
      <vt:lpstr>Office Theme</vt:lpstr>
      <vt:lpstr>???</vt:lpstr>
      <vt:lpstr>Acrobat Document</vt:lpstr>
      <vt:lpstr>Microsoft Organization Chart</vt:lpstr>
      <vt:lpstr>Test development, standardisation, reliability and validity</vt:lpstr>
      <vt:lpstr>A standardised assessment is…</vt:lpstr>
      <vt:lpstr>Key components of Test critique</vt:lpstr>
      <vt:lpstr>Key components of Test critique</vt:lpstr>
      <vt:lpstr>Worksheets in Handout</vt:lpstr>
      <vt:lpstr>How can you tell if an assessment is standardised?</vt:lpstr>
      <vt:lpstr>How can you tell if an assessment is standardised?</vt:lpstr>
      <vt:lpstr>How can you tell if an assessment is standardised?</vt:lpstr>
      <vt:lpstr>Purposes of assessment </vt:lpstr>
      <vt:lpstr>Revision: Categories of Purpose</vt:lpstr>
      <vt:lpstr>Revision: Four Levels of Measuring Data </vt:lpstr>
      <vt:lpstr>Level of measurement - Why do we need to know?</vt:lpstr>
      <vt:lpstr>Level of measurement - Why do we need to know?</vt:lpstr>
      <vt:lpstr>Revision: Norm-referenced test:</vt:lpstr>
      <vt:lpstr>A normal curve showing standard deviations above and below the mean </vt:lpstr>
      <vt:lpstr>Norm-referenced test</vt:lpstr>
      <vt:lpstr>Validity &amp; Reliability</vt:lpstr>
      <vt:lpstr>Slide 18</vt:lpstr>
      <vt:lpstr>Some questions to reflect on:</vt:lpstr>
      <vt:lpstr>Recap: So what is Validity?</vt:lpstr>
      <vt:lpstr>Why is validity important?</vt:lpstr>
      <vt:lpstr>Validity</vt:lpstr>
      <vt:lpstr>Content validity</vt:lpstr>
      <vt:lpstr>Construct validity</vt:lpstr>
      <vt:lpstr>Criterion-referenced tests</vt:lpstr>
      <vt:lpstr>Criterion-related validity</vt:lpstr>
      <vt:lpstr>Validity</vt:lpstr>
      <vt:lpstr>Discriminative validity</vt:lpstr>
      <vt:lpstr>Predictive validity</vt:lpstr>
      <vt:lpstr>Concurrent validity</vt:lpstr>
      <vt:lpstr>Face validity</vt:lpstr>
      <vt:lpstr> So what is Reliability?</vt:lpstr>
      <vt:lpstr>Why is reliability important to occupational therapists?</vt:lpstr>
      <vt:lpstr>Reliability</vt:lpstr>
      <vt:lpstr>Percentage agreement</vt:lpstr>
      <vt:lpstr>Statistics related to reliability </vt:lpstr>
      <vt:lpstr>Test re-test reliability</vt:lpstr>
      <vt:lpstr>Appraising a  Test-retest reliability study</vt:lpstr>
      <vt:lpstr>Test-retest reliability</vt:lpstr>
      <vt:lpstr>Intra-rater reliability</vt:lpstr>
      <vt:lpstr>Inter-rater reliability</vt:lpstr>
      <vt:lpstr>Appraising an Inter-rater reliability study</vt:lpstr>
      <vt:lpstr>Appraising an  Inter-rater reliability study</vt:lpstr>
      <vt:lpstr>Appraising an  Inter-rater reliability study</vt:lpstr>
      <vt:lpstr>Inter-rater reliability</vt:lpstr>
      <vt:lpstr>Parallel form reliability</vt:lpstr>
      <vt:lpstr>Reliability: What is acceptable?</vt:lpstr>
      <vt:lpstr>Sensitivity</vt:lpstr>
      <vt:lpstr>Specificity</vt:lpstr>
      <vt:lpstr>Responsiveness</vt:lpstr>
      <vt:lpstr>Internal consistency</vt:lpstr>
      <vt:lpstr>Reliability Worksheets</vt:lpstr>
      <vt:lpstr>Clinical Utility</vt:lpstr>
      <vt:lpstr>Clinical utility Worksheet</vt:lpstr>
      <vt:lpstr>Critiquing potential measures</vt:lpstr>
      <vt:lpstr>Recommended  reading</vt:lpstr>
      <vt:lpstr>Slide 57</vt:lpstr>
      <vt:lpstr>Where to look</vt:lpstr>
      <vt:lpstr>Follow-up reading:  Key reference for this session</vt:lpstr>
      <vt:lpstr>References</vt:lpstr>
      <vt:lpstr>References</vt:lpstr>
      <vt:lpstr>References</vt:lpstr>
      <vt:lpstr>References</vt:lpstr>
    </vt:vector>
  </TitlesOfParts>
  <Company>York St John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data is collected from assessments</dc:title>
  <dc:creator>A.Laverfawcett</dc:creator>
  <cp:lastModifiedBy>User</cp:lastModifiedBy>
  <cp:revision>180</cp:revision>
  <dcterms:created xsi:type="dcterms:W3CDTF">2011-01-31T17:48:10Z</dcterms:created>
  <dcterms:modified xsi:type="dcterms:W3CDTF">2017-03-22T05:37:05Z</dcterms:modified>
</cp:coreProperties>
</file>