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8"/>
  </p:notesMasterIdLst>
  <p:handoutMasterIdLst>
    <p:handoutMasterId r:id="rId69"/>
  </p:handoutMasterIdLst>
  <p:sldIdLst>
    <p:sldId id="306" r:id="rId2"/>
    <p:sldId id="258" r:id="rId3"/>
    <p:sldId id="311" r:id="rId4"/>
    <p:sldId id="310" r:id="rId5"/>
    <p:sldId id="259" r:id="rId6"/>
    <p:sldId id="261" r:id="rId7"/>
    <p:sldId id="294" r:id="rId8"/>
    <p:sldId id="295" r:id="rId9"/>
    <p:sldId id="296" r:id="rId10"/>
    <p:sldId id="297" r:id="rId11"/>
    <p:sldId id="298" r:id="rId12"/>
    <p:sldId id="299" r:id="rId13"/>
    <p:sldId id="300" r:id="rId14"/>
    <p:sldId id="303" r:id="rId15"/>
    <p:sldId id="301" r:id="rId16"/>
    <p:sldId id="322" r:id="rId17"/>
    <p:sldId id="325" r:id="rId18"/>
    <p:sldId id="315" r:id="rId19"/>
    <p:sldId id="323" r:id="rId20"/>
    <p:sldId id="271" r:id="rId21"/>
    <p:sldId id="324" r:id="rId22"/>
    <p:sldId id="305" r:id="rId23"/>
    <p:sldId id="304" r:id="rId24"/>
    <p:sldId id="326" r:id="rId25"/>
    <p:sldId id="327" r:id="rId26"/>
    <p:sldId id="328" r:id="rId27"/>
    <p:sldId id="329" r:id="rId28"/>
    <p:sldId id="330" r:id="rId29"/>
    <p:sldId id="331" r:id="rId30"/>
    <p:sldId id="332" r:id="rId31"/>
    <p:sldId id="333" r:id="rId32"/>
    <p:sldId id="334" r:id="rId33"/>
    <p:sldId id="335" r:id="rId34"/>
    <p:sldId id="336" r:id="rId35"/>
    <p:sldId id="337" r:id="rId36"/>
    <p:sldId id="338" r:id="rId37"/>
    <p:sldId id="339" r:id="rId38"/>
    <p:sldId id="340" r:id="rId39"/>
    <p:sldId id="341" r:id="rId40"/>
    <p:sldId id="344" r:id="rId41"/>
    <p:sldId id="345" r:id="rId42"/>
    <p:sldId id="346" r:id="rId43"/>
    <p:sldId id="347" r:id="rId44"/>
    <p:sldId id="348" r:id="rId45"/>
    <p:sldId id="349" r:id="rId46"/>
    <p:sldId id="350" r:id="rId47"/>
    <p:sldId id="351" r:id="rId48"/>
    <p:sldId id="352" r:id="rId49"/>
    <p:sldId id="353" r:id="rId50"/>
    <p:sldId id="354" r:id="rId51"/>
    <p:sldId id="355" r:id="rId52"/>
    <p:sldId id="356" r:id="rId53"/>
    <p:sldId id="357" r:id="rId54"/>
    <p:sldId id="358" r:id="rId55"/>
    <p:sldId id="359" r:id="rId56"/>
    <p:sldId id="360" r:id="rId57"/>
    <p:sldId id="282" r:id="rId58"/>
    <p:sldId id="283" r:id="rId59"/>
    <p:sldId id="309" r:id="rId60"/>
    <p:sldId id="312" r:id="rId61"/>
    <p:sldId id="313" r:id="rId62"/>
    <p:sldId id="314" r:id="rId63"/>
    <p:sldId id="285" r:id="rId64"/>
    <p:sldId id="291" r:id="rId65"/>
    <p:sldId id="317" r:id="rId66"/>
    <p:sldId id="286" r:id="rId6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03B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p:cViewPr varScale="1">
        <p:scale>
          <a:sx n="107" d="100"/>
          <a:sy n="107" d="100"/>
        </p:scale>
        <p:origin x="-84" y="-12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2C128AA0-0E94-4946-AAE7-5A69AB3BCE8B}" type="datetimeFigureOut">
              <a:rPr lang="en-GB" smtClean="0"/>
              <a:pPr/>
              <a:t>22/03/2017</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FD4F2053-6878-476A-80C9-34A5C648BB3A}" type="slidenum">
              <a:rPr lang="en-GB" smtClean="0"/>
              <a:pPr/>
              <a:t>‹#›</a:t>
            </a:fld>
            <a:endParaRPr lang="en-GB"/>
          </a:p>
        </p:txBody>
      </p:sp>
    </p:spTree>
    <p:extLst>
      <p:ext uri="{BB962C8B-B14F-4D97-AF65-F5344CB8AC3E}">
        <p14:creationId xmlns:p14="http://schemas.microsoft.com/office/powerpoint/2010/main" xmlns="" val="9587508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DA28D3F4-F81C-407A-B10A-2D1760A93210}" type="datetimeFigureOut">
              <a:rPr lang="en-GB" smtClean="0"/>
              <a:pPr/>
              <a:t>22/03/2017</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53C3668-369A-4AEF-AA82-BA5DBC3355C5}" type="slidenum">
              <a:rPr lang="en-GB" smtClean="0"/>
              <a:pPr/>
              <a:t>‹#›</a:t>
            </a:fld>
            <a:endParaRPr lang="en-GB"/>
          </a:p>
        </p:txBody>
      </p:sp>
    </p:spTree>
    <p:extLst>
      <p:ext uri="{BB962C8B-B14F-4D97-AF65-F5344CB8AC3E}">
        <p14:creationId xmlns:p14="http://schemas.microsoft.com/office/powerpoint/2010/main" xmlns="" val="2310445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16C0D1-7A71-46DB-8588-E6A76F90FD38}" type="slidenum">
              <a:rPr lang="en-GB" smtClean="0"/>
              <a:pPr eaLnBrk="1" hangingPunct="1"/>
              <a:t>1</a:t>
            </a:fld>
            <a:endParaRPr lang="en-GB"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77AAA7-3CED-4140-913B-616B0672C326}" type="slidenum">
              <a:rPr lang="en-US" smtClean="0"/>
              <a:pPr/>
              <a:t>19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4541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cs typeface="Arial" pitchFamily="34" charset="0"/>
            </a:endParaRPr>
          </a:p>
        </p:txBody>
      </p:sp>
      <p:sp>
        <p:nvSpPr>
          <p:cNvPr id="14541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eaLnBrk="1" hangingPunct="1"/>
            <a:fld id="{8ECA3B44-78BE-495E-AFA8-1DCB37D1002B}" type="slidenum">
              <a:rPr lang="en-GB" altLang="en-US" smtClean="0"/>
              <a:pPr eaLnBrk="1" hangingPunct="1"/>
              <a:t>20</a:t>
            </a:fld>
            <a:endParaRPr lang="en-GB"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77AAA7-3CED-4140-913B-616B0672C326}" type="slidenum">
              <a:rPr lang="en-US" smtClean="0"/>
              <a:pPr/>
              <a:t>21</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eaLnBrk="1" hangingPunct="1"/>
            <a:fld id="{261F4F30-003F-4C19-BC1C-BC42E1D41AF0}" type="slidenum">
              <a:rPr lang="en-GB" altLang="en-US" smtClean="0">
                <a:cs typeface="Arial" pitchFamily="34" charset="0"/>
              </a:rPr>
              <a:pPr eaLnBrk="1" hangingPunct="1"/>
              <a:t>39</a:t>
            </a:fld>
            <a:endParaRPr lang="en-GB" altLang="en-US" smtClean="0">
              <a:cs typeface="Arial" pitchFamily="34" charset="0"/>
            </a:endParaRPr>
          </a:p>
        </p:txBody>
      </p:sp>
      <p:sp>
        <p:nvSpPr>
          <p:cNvPr id="141315" name="Rectangle 7"/>
          <p:cNvSpPr txBox="1">
            <a:spLocks noGrp="1" noChangeArrowheads="1"/>
          </p:cNvSpPr>
          <p:nvPr/>
        </p:nvSpPr>
        <p:spPr bwMode="auto">
          <a:xfrm>
            <a:off x="3850443" y="9430091"/>
            <a:ext cx="2945659"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algn="r" eaLnBrk="1" hangingPunct="1"/>
            <a:fld id="{7067DC77-39D0-4653-BB95-F8B1D0026548}" type="slidenum">
              <a:rPr lang="en-GB" altLang="en-US" sz="1200">
                <a:cs typeface="Arial" pitchFamily="34" charset="0"/>
              </a:rPr>
              <a:pPr algn="r" eaLnBrk="1" hangingPunct="1"/>
              <a:t>39</a:t>
            </a:fld>
            <a:endParaRPr lang="en-GB" altLang="en-US" sz="1200">
              <a:cs typeface="Arial" pitchFamily="34" charset="0"/>
            </a:endParaRPr>
          </a:p>
        </p:txBody>
      </p:sp>
      <p:sp>
        <p:nvSpPr>
          <p:cNvPr id="14131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41317"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eaLnBrk="1" hangingPunct="1"/>
            <a:fld id="{092D9493-0B49-445D-8666-A671BAA4957E}" type="slidenum">
              <a:rPr lang="en-GB" altLang="en-US" smtClean="0">
                <a:cs typeface="Arial" pitchFamily="34" charset="0"/>
              </a:rPr>
              <a:pPr eaLnBrk="1" hangingPunct="1"/>
              <a:t>41</a:t>
            </a:fld>
            <a:endParaRPr lang="en-GB" altLang="en-US" dirty="0" smtClean="0">
              <a:cs typeface="Arial" pitchFamily="34" charset="0"/>
            </a:endParaRPr>
          </a:p>
        </p:txBody>
      </p:sp>
      <p:sp>
        <p:nvSpPr>
          <p:cNvPr id="143363" name="Rectangle 7"/>
          <p:cNvSpPr txBox="1">
            <a:spLocks noGrp="1" noChangeArrowheads="1"/>
          </p:cNvSpPr>
          <p:nvPr/>
        </p:nvSpPr>
        <p:spPr bwMode="auto">
          <a:xfrm>
            <a:off x="3850444" y="9430092"/>
            <a:ext cx="2945659" cy="496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algn="r" eaLnBrk="1" hangingPunct="1"/>
            <a:fld id="{3AEEC9DA-CC50-406F-BB71-56A0DED90781}" type="slidenum">
              <a:rPr lang="en-GB" altLang="en-US" sz="1200">
                <a:cs typeface="Arial" pitchFamily="34" charset="0"/>
              </a:rPr>
              <a:pPr algn="r" eaLnBrk="1" hangingPunct="1"/>
              <a:t>41</a:t>
            </a:fld>
            <a:endParaRPr lang="en-GB" altLang="en-US" sz="1200" dirty="0">
              <a:cs typeface="Arial" pitchFamily="34" charset="0"/>
            </a:endParaRPr>
          </a:p>
        </p:txBody>
      </p:sp>
      <p:sp>
        <p:nvSpPr>
          <p:cNvPr id="14336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43365"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eaLnBrk="1" hangingPunct="1"/>
            <a:fld id="{0E0CC791-AB48-4E13-AC26-F6BC0CB60877}" type="slidenum">
              <a:rPr lang="en-GB" altLang="en-US" smtClean="0">
                <a:cs typeface="Arial" pitchFamily="34" charset="0"/>
              </a:rPr>
              <a:pPr eaLnBrk="1" hangingPunct="1"/>
              <a:t>47</a:t>
            </a:fld>
            <a:endParaRPr lang="en-GB" altLang="en-US" dirty="0" smtClean="0">
              <a:cs typeface="Arial" pitchFamily="34" charset="0"/>
            </a:endParaRPr>
          </a:p>
        </p:txBody>
      </p:sp>
      <p:sp>
        <p:nvSpPr>
          <p:cNvPr id="1464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46436"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eaLnBrk="1" hangingPunct="1"/>
            <a:fld id="{2713EF54-1D43-48F4-8922-6C5746F34668}" type="slidenum">
              <a:rPr lang="en-GB" altLang="en-US" smtClean="0">
                <a:cs typeface="Arial" pitchFamily="34" charset="0"/>
              </a:rPr>
              <a:pPr eaLnBrk="1" hangingPunct="1"/>
              <a:t>55</a:t>
            </a:fld>
            <a:endParaRPr lang="en-GB" altLang="en-US" dirty="0" smtClean="0">
              <a:cs typeface="Arial" pitchFamily="34" charset="0"/>
            </a:endParaRPr>
          </a:p>
        </p:txBody>
      </p:sp>
      <p:sp>
        <p:nvSpPr>
          <p:cNvPr id="1495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49508"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0179"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eaLnBrk="1" hangingPunct="1"/>
            <a:fld id="{468A5C81-9031-49F3-88C9-8FA13E84EDAE}" type="slidenum">
              <a:rPr lang="en-GB" altLang="en-US" smtClean="0">
                <a:cs typeface="Arial" pitchFamily="34" charset="0"/>
              </a:rPr>
              <a:pPr eaLnBrk="1" hangingPunct="1"/>
              <a:t>2</a:t>
            </a:fld>
            <a:endParaRPr lang="en-GB" altLang="en-US" dirty="0" smtClean="0">
              <a:cs typeface="Arial" pitchFamily="34" charset="0"/>
            </a:endParaRPr>
          </a:p>
        </p:txBody>
      </p:sp>
      <p:sp>
        <p:nvSpPr>
          <p:cNvPr id="1392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39268"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27C3828-940E-4DC9-8C4A-3584ED36AA29}" type="slidenum">
              <a:rPr lang="en-GB" smtClean="0"/>
              <a:pPr eaLnBrk="1" hangingPunct="1"/>
              <a:t>7</a:t>
            </a:fld>
            <a:endParaRPr lang="en-GB"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7F6A958-DFEC-4DA4-B3EC-E35BEBE1D140}" type="slidenum">
              <a:rPr lang="en-GB">
                <a:solidFill>
                  <a:prstClr val="black"/>
                </a:solidFill>
              </a:rPr>
              <a:pPr eaLnBrk="1" hangingPunct="1"/>
              <a:t>14</a:t>
            </a:fld>
            <a:endParaRPr lang="en-GB">
              <a:solidFill>
                <a:prstClr val="black"/>
              </a:solidFill>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505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cs typeface="Arial" pitchFamily="34" charset="0"/>
            </a:endParaRPr>
          </a:p>
        </p:txBody>
      </p:sp>
      <p:sp>
        <p:nvSpPr>
          <p:cNvPr id="1505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eaLnBrk="1" hangingPunct="1"/>
            <a:fld id="{1DEED679-E439-4118-A923-2EAC00D2E920}" type="slidenum">
              <a:rPr lang="en-GB" altLang="en-US" smtClean="0"/>
              <a:pPr eaLnBrk="1" hangingPunct="1"/>
              <a:t>18</a:t>
            </a:fld>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4F38954-87BF-4ABE-B180-283FAEE55C0B}" type="datetimeFigureOut">
              <a:rPr lang="en-GB" smtClean="0"/>
              <a:pPr/>
              <a:t>22/03/2017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D5167EC-A2AA-403F-9480-5D1165A372AF}" type="slidenum">
              <a:rPr lang="en-GB" smtClean="0"/>
              <a:pPr/>
              <a:t>‹#›</a:t>
            </a:fld>
            <a:endParaRPr lang="en-GB"/>
          </a:p>
        </p:txBody>
      </p:sp>
    </p:spTree>
    <p:extLst>
      <p:ext uri="{BB962C8B-B14F-4D97-AF65-F5344CB8AC3E}">
        <p14:creationId xmlns:p14="http://schemas.microsoft.com/office/powerpoint/2010/main" xmlns="" val="2547905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F38954-87BF-4ABE-B180-283FAEE55C0B}" type="datetimeFigureOut">
              <a:rPr lang="en-GB" smtClean="0"/>
              <a:pPr/>
              <a:t>22/03/2017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D5167EC-A2AA-403F-9480-5D1165A372AF}" type="slidenum">
              <a:rPr lang="en-GB" smtClean="0"/>
              <a:pPr/>
              <a:t>‹#›</a:t>
            </a:fld>
            <a:endParaRPr lang="en-GB"/>
          </a:p>
        </p:txBody>
      </p:sp>
    </p:spTree>
    <p:extLst>
      <p:ext uri="{BB962C8B-B14F-4D97-AF65-F5344CB8AC3E}">
        <p14:creationId xmlns:p14="http://schemas.microsoft.com/office/powerpoint/2010/main" xmlns="" val="8119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F38954-87BF-4ABE-B180-283FAEE55C0B}" type="datetimeFigureOut">
              <a:rPr lang="en-GB" smtClean="0"/>
              <a:pPr/>
              <a:t>22/03/2017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D5167EC-A2AA-403F-9480-5D1165A372AF}" type="slidenum">
              <a:rPr lang="en-GB" smtClean="0"/>
              <a:pPr/>
              <a:t>‹#›</a:t>
            </a:fld>
            <a:endParaRPr lang="en-GB"/>
          </a:p>
        </p:txBody>
      </p:sp>
    </p:spTree>
    <p:extLst>
      <p:ext uri="{BB962C8B-B14F-4D97-AF65-F5344CB8AC3E}">
        <p14:creationId xmlns:p14="http://schemas.microsoft.com/office/powerpoint/2010/main" xmlns="" val="3927064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F38954-87BF-4ABE-B180-283FAEE55C0B}" type="datetimeFigureOut">
              <a:rPr lang="en-GB" smtClean="0"/>
              <a:pPr/>
              <a:t>22/03/2017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D5167EC-A2AA-403F-9480-5D1165A372AF}" type="slidenum">
              <a:rPr lang="en-GB" smtClean="0"/>
              <a:pPr/>
              <a:t>‹#›</a:t>
            </a:fld>
            <a:endParaRPr lang="en-GB"/>
          </a:p>
        </p:txBody>
      </p:sp>
    </p:spTree>
    <p:extLst>
      <p:ext uri="{BB962C8B-B14F-4D97-AF65-F5344CB8AC3E}">
        <p14:creationId xmlns:p14="http://schemas.microsoft.com/office/powerpoint/2010/main" xmlns="" val="3172893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F38954-87BF-4ABE-B180-283FAEE55C0B}" type="datetimeFigureOut">
              <a:rPr lang="en-GB" smtClean="0"/>
              <a:pPr/>
              <a:t>22/03/2017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D5167EC-A2AA-403F-9480-5D1165A372AF}" type="slidenum">
              <a:rPr lang="en-GB" smtClean="0"/>
              <a:pPr/>
              <a:t>‹#›</a:t>
            </a:fld>
            <a:endParaRPr lang="en-GB"/>
          </a:p>
        </p:txBody>
      </p:sp>
    </p:spTree>
    <p:extLst>
      <p:ext uri="{BB962C8B-B14F-4D97-AF65-F5344CB8AC3E}">
        <p14:creationId xmlns:p14="http://schemas.microsoft.com/office/powerpoint/2010/main" xmlns="" val="2906734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4F38954-87BF-4ABE-B180-283FAEE55C0B}" type="datetimeFigureOut">
              <a:rPr lang="en-GB" smtClean="0"/>
              <a:pPr/>
              <a:t>22/03/2017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D5167EC-A2AA-403F-9480-5D1165A372AF}" type="slidenum">
              <a:rPr lang="en-GB" smtClean="0"/>
              <a:pPr/>
              <a:t>‹#›</a:t>
            </a:fld>
            <a:endParaRPr lang="en-GB"/>
          </a:p>
        </p:txBody>
      </p:sp>
    </p:spTree>
    <p:extLst>
      <p:ext uri="{BB962C8B-B14F-4D97-AF65-F5344CB8AC3E}">
        <p14:creationId xmlns:p14="http://schemas.microsoft.com/office/powerpoint/2010/main" xmlns="" val="2585217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4F38954-87BF-4ABE-B180-283FAEE55C0B}" type="datetimeFigureOut">
              <a:rPr lang="en-GB" smtClean="0"/>
              <a:pPr/>
              <a:t>22/03/2017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D5167EC-A2AA-403F-9480-5D1165A372AF}" type="slidenum">
              <a:rPr lang="en-GB" smtClean="0"/>
              <a:pPr/>
              <a:t>‹#›</a:t>
            </a:fld>
            <a:endParaRPr lang="en-GB"/>
          </a:p>
        </p:txBody>
      </p:sp>
    </p:spTree>
    <p:extLst>
      <p:ext uri="{BB962C8B-B14F-4D97-AF65-F5344CB8AC3E}">
        <p14:creationId xmlns:p14="http://schemas.microsoft.com/office/powerpoint/2010/main" xmlns="" val="364822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4F38954-87BF-4ABE-B180-283FAEE55C0B}" type="datetimeFigureOut">
              <a:rPr lang="en-GB" smtClean="0"/>
              <a:pPr/>
              <a:t>22/03/2017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D5167EC-A2AA-403F-9480-5D1165A372AF}" type="slidenum">
              <a:rPr lang="en-GB" smtClean="0"/>
              <a:pPr/>
              <a:t>‹#›</a:t>
            </a:fld>
            <a:endParaRPr lang="en-GB"/>
          </a:p>
        </p:txBody>
      </p:sp>
    </p:spTree>
    <p:extLst>
      <p:ext uri="{BB962C8B-B14F-4D97-AF65-F5344CB8AC3E}">
        <p14:creationId xmlns:p14="http://schemas.microsoft.com/office/powerpoint/2010/main" xmlns="" val="658792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F38954-87BF-4ABE-B180-283FAEE55C0B}" type="datetimeFigureOut">
              <a:rPr lang="en-GB" smtClean="0"/>
              <a:pPr/>
              <a:t>22/03/2017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D5167EC-A2AA-403F-9480-5D1165A372AF}" type="slidenum">
              <a:rPr lang="en-GB" smtClean="0"/>
              <a:pPr/>
              <a:t>‹#›</a:t>
            </a:fld>
            <a:endParaRPr lang="en-GB"/>
          </a:p>
        </p:txBody>
      </p:sp>
    </p:spTree>
    <p:extLst>
      <p:ext uri="{BB962C8B-B14F-4D97-AF65-F5344CB8AC3E}">
        <p14:creationId xmlns:p14="http://schemas.microsoft.com/office/powerpoint/2010/main" xmlns="" val="735544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F38954-87BF-4ABE-B180-283FAEE55C0B}" type="datetimeFigureOut">
              <a:rPr lang="en-GB" smtClean="0"/>
              <a:pPr/>
              <a:t>22/03/2017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D5167EC-A2AA-403F-9480-5D1165A372AF}" type="slidenum">
              <a:rPr lang="en-GB" smtClean="0"/>
              <a:pPr/>
              <a:t>‹#›</a:t>
            </a:fld>
            <a:endParaRPr lang="en-GB"/>
          </a:p>
        </p:txBody>
      </p:sp>
    </p:spTree>
    <p:extLst>
      <p:ext uri="{BB962C8B-B14F-4D97-AF65-F5344CB8AC3E}">
        <p14:creationId xmlns:p14="http://schemas.microsoft.com/office/powerpoint/2010/main" xmlns="" val="3268836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F38954-87BF-4ABE-B180-283FAEE55C0B}" type="datetimeFigureOut">
              <a:rPr lang="en-GB" smtClean="0"/>
              <a:pPr/>
              <a:t>22/03/2017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D5167EC-A2AA-403F-9480-5D1165A372AF}" type="slidenum">
              <a:rPr lang="en-GB" smtClean="0"/>
              <a:pPr/>
              <a:t>‹#›</a:t>
            </a:fld>
            <a:endParaRPr lang="en-GB"/>
          </a:p>
        </p:txBody>
      </p:sp>
    </p:spTree>
    <p:extLst>
      <p:ext uri="{BB962C8B-B14F-4D97-AF65-F5344CB8AC3E}">
        <p14:creationId xmlns:p14="http://schemas.microsoft.com/office/powerpoint/2010/main" xmlns="" val="4268715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F38954-87BF-4ABE-B180-283FAEE55C0B}" type="datetimeFigureOut">
              <a:rPr lang="en-GB" smtClean="0"/>
              <a:pPr/>
              <a:t>22/03/2017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5167EC-A2AA-403F-9480-5D1165A372AF}" type="slidenum">
              <a:rPr lang="en-GB" smtClean="0"/>
              <a:pPr/>
              <a:t>‹#›</a:t>
            </a:fld>
            <a:endParaRPr lang="en-GB"/>
          </a:p>
        </p:txBody>
      </p:sp>
    </p:spTree>
    <p:extLst>
      <p:ext uri="{BB962C8B-B14F-4D97-AF65-F5344CB8AC3E}">
        <p14:creationId xmlns:p14="http://schemas.microsoft.com/office/powerpoint/2010/main" xmlns="" val="6121643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averFawcett@yorksj.ac.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a.laverfawcett@yorksj.ac.u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4.jpeg"/></Relationships>
</file>

<file path=ppt/slides/_rels/slide6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ot.wustl.edu/about/resources/executive-function-performance-test-efpt-308"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mailto:a.laverfawcett@yorksj.ac.uk"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emf"/><Relationship Id="rId4" Type="http://schemas.openxmlformats.org/officeDocument/2006/relationships/hyperlink" Target="https://www.linkedin.com/in/alison-laver-fawcett-a8228820"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755576" y="764704"/>
            <a:ext cx="7772400" cy="3240360"/>
          </a:xfrm>
        </p:spPr>
        <p:txBody>
          <a:bodyPr>
            <a:normAutofit fontScale="90000"/>
          </a:bodyPr>
          <a:lstStyle/>
          <a:p>
            <a:r>
              <a:rPr lang="en-GB" sz="4600" b="1" dirty="0" smtClean="0">
                <a:solidFill>
                  <a:srgbClr val="002060"/>
                </a:solidFill>
              </a:rPr>
              <a:t>Dynamic Assessment and the </a:t>
            </a:r>
            <a:br>
              <a:rPr lang="en-GB" sz="4600" b="1" dirty="0" smtClean="0">
                <a:solidFill>
                  <a:srgbClr val="002060"/>
                </a:solidFill>
              </a:rPr>
            </a:br>
            <a:r>
              <a:rPr lang="en-GB" sz="4600" b="1" dirty="0" smtClean="0">
                <a:solidFill>
                  <a:srgbClr val="002060"/>
                </a:solidFill>
              </a:rPr>
              <a:t>Structured Observational Test of Function (SOTOF)</a:t>
            </a:r>
            <a:br>
              <a:rPr lang="en-GB" sz="4600" b="1" dirty="0" smtClean="0">
                <a:solidFill>
                  <a:srgbClr val="002060"/>
                </a:solidFill>
              </a:rPr>
            </a:br>
            <a:r>
              <a:rPr lang="en-GB" sz="2200" dirty="0" smtClean="0">
                <a:solidFill>
                  <a:schemeClr val="tx2"/>
                </a:solidFill>
              </a:rPr>
              <a:t>CRP, March 2017</a:t>
            </a:r>
            <a:br>
              <a:rPr lang="en-GB" sz="2200" dirty="0" smtClean="0">
                <a:solidFill>
                  <a:schemeClr val="tx2"/>
                </a:solidFill>
              </a:rPr>
            </a:br>
            <a:r>
              <a:rPr lang="en-GB" sz="2400" dirty="0" smtClean="0"/>
              <a:t>Alison Laver-Fawcett, PhD, </a:t>
            </a:r>
            <a:r>
              <a:rPr lang="en-GB" sz="2400" dirty="0" err="1" smtClean="0"/>
              <a:t>DipCOT</a:t>
            </a:r>
            <a:r>
              <a:rPr lang="en-GB" sz="2400" dirty="0" smtClean="0"/>
              <a:t>, OT(C)</a:t>
            </a:r>
            <a:br>
              <a:rPr lang="en-GB" sz="2400" dirty="0" smtClean="0"/>
            </a:br>
            <a:r>
              <a:rPr lang="en-GB" sz="2700" dirty="0" smtClean="0">
                <a:solidFill>
                  <a:schemeClr val="tx1"/>
                </a:solidFill>
                <a:hlinkClick r:id="rId3"/>
              </a:rPr>
              <a:t>A.LaverFawcett@yorksj.ac.uk</a:t>
            </a:r>
            <a:r>
              <a:rPr lang="en-GB" sz="2700" dirty="0" smtClean="0">
                <a:solidFill>
                  <a:schemeClr val="tx1"/>
                </a:solidFill>
              </a:rPr>
              <a:t/>
            </a:r>
            <a:br>
              <a:rPr lang="en-GB" sz="2700" dirty="0" smtClean="0">
                <a:solidFill>
                  <a:schemeClr val="tx1"/>
                </a:solidFill>
              </a:rPr>
            </a:br>
            <a:endParaRPr lang="en-GB" sz="2700" dirty="0" smtClean="0"/>
          </a:p>
        </p:txBody>
      </p:sp>
      <p:sp>
        <p:nvSpPr>
          <p:cNvPr id="6147" name="Rectangle 3"/>
          <p:cNvSpPr>
            <a:spLocks noGrp="1" noChangeArrowheads="1"/>
          </p:cNvSpPr>
          <p:nvPr>
            <p:ph type="subTitle" idx="1"/>
          </p:nvPr>
        </p:nvSpPr>
        <p:spPr>
          <a:xfrm>
            <a:off x="1139788" y="4725144"/>
            <a:ext cx="7947992" cy="1754088"/>
          </a:xfrm>
        </p:spPr>
        <p:txBody>
          <a:bodyPr>
            <a:normAutofit/>
          </a:bodyPr>
          <a:lstStyle/>
          <a:p>
            <a:endParaRPr lang="en-GB" i="1" dirty="0" smtClean="0"/>
          </a:p>
        </p:txBody>
      </p:sp>
      <p:pic>
        <p:nvPicPr>
          <p:cNvPr id="5" name="Picture 2" descr="C:\Users\Alison Fawcett\Pictures\img066.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823684">
            <a:off x="548411" y="1953451"/>
            <a:ext cx="1412244" cy="19973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3" descr="C:\Users\Alison Fawcett\Pictures\img067.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rot="543821">
            <a:off x="7099020" y="1938293"/>
            <a:ext cx="1434390" cy="2027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0" name="Picture 2" descr="C:\Users\a.laverfawcett\AppData\Local\Microsoft\Windows\Temporary Internet Files\Content.IE5\5YL4U751\phoenix_logo8[1].gif"/>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4283968" y="3794950"/>
            <a:ext cx="829816" cy="87591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618242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idx="1"/>
          </p:nvPr>
        </p:nvSpPr>
        <p:spPr>
          <a:xfrm>
            <a:off x="467544" y="996950"/>
            <a:ext cx="8229600" cy="5528394"/>
          </a:xfrm>
        </p:spPr>
        <p:txBody>
          <a:bodyPr>
            <a:normAutofit/>
          </a:bodyPr>
          <a:lstStyle/>
          <a:p>
            <a:r>
              <a:rPr lang="en-GB" sz="4000" dirty="0" smtClean="0"/>
              <a:t>‘In contrast to static assessment, dynamic assessment </a:t>
            </a:r>
            <a:r>
              <a:rPr lang="en-GB" sz="4000" b="1" dirty="0" smtClean="0">
                <a:solidFill>
                  <a:srgbClr val="C00000"/>
                </a:solidFill>
              </a:rPr>
              <a:t>focuses on individual variations and changes rather than on comparison to normative or typical performance.</a:t>
            </a:r>
            <a:r>
              <a:rPr lang="en-GB" sz="4000" dirty="0" smtClean="0">
                <a:solidFill>
                  <a:srgbClr val="C00000"/>
                </a:solidFill>
              </a:rPr>
              <a:t> </a:t>
            </a:r>
          </a:p>
          <a:p>
            <a:r>
              <a:rPr lang="en-GB" sz="4000" dirty="0" smtClean="0"/>
              <a:t>The goal is to </a:t>
            </a:r>
            <a:r>
              <a:rPr lang="en-GB" sz="4000" u="sng" dirty="0" smtClean="0"/>
              <a:t>measure</a:t>
            </a:r>
            <a:r>
              <a:rPr lang="en-GB" sz="4000" dirty="0" smtClean="0"/>
              <a:t> how and to what extent performance can improve with guidance’.</a:t>
            </a:r>
          </a:p>
          <a:p>
            <a:pPr algn="r">
              <a:lnSpc>
                <a:spcPct val="80000"/>
              </a:lnSpc>
            </a:pPr>
            <a:r>
              <a:rPr lang="en-GB" sz="2800" dirty="0" err="1" smtClean="0"/>
              <a:t>Toglia</a:t>
            </a:r>
            <a:r>
              <a:rPr lang="en-GB" sz="2800" dirty="0" smtClean="0"/>
              <a:t>, 2009</a:t>
            </a:r>
          </a:p>
        </p:txBody>
      </p:sp>
    </p:spTree>
    <p:extLst>
      <p:ext uri="{BB962C8B-B14F-4D97-AF65-F5344CB8AC3E}">
        <p14:creationId xmlns:p14="http://schemas.microsoft.com/office/powerpoint/2010/main" xmlns="" val="197333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5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bldLvl="3"/>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976664"/>
          </a:xfrm>
        </p:spPr>
        <p:txBody>
          <a:bodyPr>
            <a:normAutofit lnSpcReduction="10000"/>
          </a:bodyPr>
          <a:lstStyle/>
          <a:p>
            <a:pPr>
              <a:lnSpc>
                <a:spcPct val="120000"/>
              </a:lnSpc>
            </a:pPr>
            <a:r>
              <a:rPr lang="en-GB" dirty="0" err="1" smtClean="0"/>
              <a:t>Missiuna</a:t>
            </a:r>
            <a:r>
              <a:rPr lang="en-GB" dirty="0" smtClean="0"/>
              <a:t> (1987) </a:t>
            </a:r>
            <a:r>
              <a:rPr lang="en-GB" dirty="0"/>
              <a:t>Contrasts dynamic assessment with traditional assessment </a:t>
            </a:r>
            <a:r>
              <a:rPr lang="en-GB" dirty="0" smtClean="0"/>
              <a:t>models: i.e. standardised </a:t>
            </a:r>
            <a:r>
              <a:rPr lang="en-GB" dirty="0"/>
              <a:t>and informal. </a:t>
            </a:r>
            <a:endParaRPr lang="en-GB" dirty="0" smtClean="0"/>
          </a:p>
          <a:p>
            <a:pPr>
              <a:lnSpc>
                <a:spcPct val="120000"/>
              </a:lnSpc>
            </a:pPr>
            <a:r>
              <a:rPr lang="en-GB" dirty="0"/>
              <a:t>P</a:t>
            </a:r>
            <a:r>
              <a:rPr lang="en-GB" dirty="0" smtClean="0"/>
              <a:t>rimary </a:t>
            </a:r>
            <a:r>
              <a:rPr lang="en-GB" dirty="0"/>
              <a:t>distinction lies in the </a:t>
            </a:r>
            <a:r>
              <a:rPr lang="en-GB" b="1" dirty="0">
                <a:solidFill>
                  <a:srgbClr val="C00000"/>
                </a:solidFill>
              </a:rPr>
              <a:t>purpose</a:t>
            </a:r>
            <a:r>
              <a:rPr lang="en-GB" dirty="0"/>
              <a:t> of the assessment </a:t>
            </a:r>
          </a:p>
          <a:p>
            <a:pPr>
              <a:lnSpc>
                <a:spcPct val="120000"/>
              </a:lnSpc>
            </a:pPr>
            <a:r>
              <a:rPr lang="en-GB" dirty="0" smtClean="0"/>
              <a:t>‘dynamic </a:t>
            </a:r>
            <a:r>
              <a:rPr lang="en-GB" dirty="0"/>
              <a:t>assessment is a </a:t>
            </a:r>
            <a:r>
              <a:rPr lang="en-GB" b="1" dirty="0">
                <a:solidFill>
                  <a:srgbClr val="C00000"/>
                </a:solidFill>
              </a:rPr>
              <a:t>model</a:t>
            </a:r>
            <a:r>
              <a:rPr lang="en-GB" dirty="0">
                <a:solidFill>
                  <a:srgbClr val="C00000"/>
                </a:solidFill>
              </a:rPr>
              <a:t> </a:t>
            </a:r>
            <a:r>
              <a:rPr lang="en-GB" dirty="0"/>
              <a:t>of clinical assessment which emphasises how and why an individual learns a task or skill rather than </a:t>
            </a:r>
            <a:r>
              <a:rPr lang="en-GB" b="1" dirty="0">
                <a:solidFill>
                  <a:srgbClr val="C00000"/>
                </a:solidFill>
              </a:rPr>
              <a:t>the more traditional assessment of what he has </a:t>
            </a:r>
            <a:r>
              <a:rPr lang="en-GB" b="1" dirty="0" smtClean="0">
                <a:solidFill>
                  <a:srgbClr val="C00000"/>
                </a:solidFill>
              </a:rPr>
              <a:t>already learned’</a:t>
            </a:r>
            <a:r>
              <a:rPr lang="en-GB" dirty="0" smtClean="0"/>
              <a:t> </a:t>
            </a:r>
            <a:r>
              <a:rPr lang="en-GB" dirty="0"/>
              <a:t>(p18).  </a:t>
            </a:r>
            <a:endParaRPr lang="en-GB" dirty="0" smtClean="0"/>
          </a:p>
        </p:txBody>
      </p:sp>
    </p:spTree>
    <p:extLst>
      <p:ext uri="{BB962C8B-B14F-4D97-AF65-F5344CB8AC3E}">
        <p14:creationId xmlns:p14="http://schemas.microsoft.com/office/powerpoint/2010/main" xmlns="" val="3007848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08720"/>
            <a:ext cx="8229600" cy="5616624"/>
          </a:xfrm>
        </p:spPr>
        <p:txBody>
          <a:bodyPr>
            <a:normAutofit/>
          </a:bodyPr>
          <a:lstStyle/>
          <a:p>
            <a:r>
              <a:rPr lang="en-GB" dirty="0" smtClean="0"/>
              <a:t>Dynamic Assessment ‘differs </a:t>
            </a:r>
            <a:r>
              <a:rPr lang="en-GB" dirty="0"/>
              <a:t>from informal assessment in that </a:t>
            </a:r>
            <a:r>
              <a:rPr lang="en-GB" b="1" dirty="0">
                <a:solidFill>
                  <a:srgbClr val="C00000"/>
                </a:solidFill>
              </a:rPr>
              <a:t>a systematic process is utilised </a:t>
            </a:r>
            <a:r>
              <a:rPr lang="en-GB" dirty="0"/>
              <a:t>to determine an individuals characteristic </a:t>
            </a:r>
            <a:r>
              <a:rPr lang="en-GB" b="1" dirty="0">
                <a:solidFill>
                  <a:srgbClr val="C00000"/>
                </a:solidFill>
              </a:rPr>
              <a:t>process</a:t>
            </a:r>
            <a:r>
              <a:rPr lang="en-GB" dirty="0"/>
              <a:t> and behavioural </a:t>
            </a:r>
            <a:r>
              <a:rPr lang="en-GB" dirty="0" smtClean="0"/>
              <a:t>functioning’.</a:t>
            </a:r>
            <a:endParaRPr lang="en-GB" dirty="0"/>
          </a:p>
          <a:p>
            <a:r>
              <a:rPr lang="en-GB" dirty="0" smtClean="0"/>
              <a:t>Role </a:t>
            </a:r>
            <a:r>
              <a:rPr lang="en-GB" dirty="0"/>
              <a:t>of therapist also differs </a:t>
            </a:r>
            <a:r>
              <a:rPr lang="en-GB" dirty="0" smtClean="0"/>
              <a:t>– instead </a:t>
            </a:r>
            <a:r>
              <a:rPr lang="en-GB" dirty="0"/>
              <a:t>of adopting a neutral role </a:t>
            </a:r>
            <a:r>
              <a:rPr lang="en-GB" dirty="0" smtClean="0"/>
              <a:t>‘</a:t>
            </a:r>
            <a:r>
              <a:rPr lang="en-GB" b="1" dirty="0" smtClean="0">
                <a:solidFill>
                  <a:srgbClr val="C00000"/>
                </a:solidFill>
              </a:rPr>
              <a:t>the </a:t>
            </a:r>
            <a:r>
              <a:rPr lang="en-GB" b="1" dirty="0">
                <a:solidFill>
                  <a:srgbClr val="C00000"/>
                </a:solidFill>
              </a:rPr>
              <a:t>assessor becomes an active mediator</a:t>
            </a:r>
            <a:r>
              <a:rPr lang="en-GB" dirty="0"/>
              <a:t> aiming to provide the best conditions for task </a:t>
            </a:r>
            <a:r>
              <a:rPr lang="en-GB" dirty="0" smtClean="0"/>
              <a:t>success’.</a:t>
            </a:r>
          </a:p>
          <a:p>
            <a:pPr lvl="1" algn="r"/>
            <a:r>
              <a:rPr lang="en-GB" dirty="0" err="1"/>
              <a:t>Missiuna</a:t>
            </a:r>
            <a:r>
              <a:rPr lang="en-GB" dirty="0"/>
              <a:t> (1987)</a:t>
            </a:r>
          </a:p>
        </p:txBody>
      </p:sp>
    </p:spTree>
    <p:extLst>
      <p:ext uri="{BB962C8B-B14F-4D97-AF65-F5344CB8AC3E}">
        <p14:creationId xmlns:p14="http://schemas.microsoft.com/office/powerpoint/2010/main" xmlns="" val="16779115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Oval 4"/>
          <p:cNvSpPr>
            <a:spLocks noChangeArrowheads="1"/>
          </p:cNvSpPr>
          <p:nvPr/>
        </p:nvSpPr>
        <p:spPr bwMode="auto">
          <a:xfrm>
            <a:off x="1718171" y="1089000"/>
            <a:ext cx="2946400" cy="2946400"/>
          </a:xfrm>
          <a:prstGeom prst="ellipse">
            <a:avLst/>
          </a:prstGeom>
          <a:solidFill>
            <a:srgbClr val="66CCFF">
              <a:alpha val="50195"/>
            </a:srgbClr>
          </a:solidFill>
          <a:ln w="9525">
            <a:solidFill>
              <a:schemeClr val="tx1"/>
            </a:solidFill>
            <a:round/>
            <a:headEnd/>
            <a:tailEnd/>
          </a:ln>
        </p:spPr>
        <p:txBody>
          <a:bodyPr wrap="none" anchor="ctr"/>
          <a:lstStyle/>
          <a:p>
            <a:pPr algn="ctr"/>
            <a:r>
              <a:rPr lang="en-GB" sz="2400" b="1"/>
              <a:t>Standardised </a:t>
            </a:r>
          </a:p>
          <a:p>
            <a:pPr algn="ctr"/>
            <a:r>
              <a:rPr lang="en-GB" sz="2400" b="1"/>
              <a:t>assessment</a:t>
            </a:r>
          </a:p>
        </p:txBody>
      </p:sp>
      <p:sp>
        <p:nvSpPr>
          <p:cNvPr id="26627" name="Oval 5"/>
          <p:cNvSpPr>
            <a:spLocks noChangeArrowheads="1"/>
          </p:cNvSpPr>
          <p:nvPr/>
        </p:nvSpPr>
        <p:spPr bwMode="auto">
          <a:xfrm>
            <a:off x="3102471" y="3255937"/>
            <a:ext cx="2946400" cy="2946400"/>
          </a:xfrm>
          <a:prstGeom prst="ellipse">
            <a:avLst/>
          </a:prstGeom>
          <a:solidFill>
            <a:srgbClr val="99FF99">
              <a:alpha val="50195"/>
            </a:srgbClr>
          </a:solidFill>
          <a:ln w="9525">
            <a:solidFill>
              <a:schemeClr val="tx1"/>
            </a:solidFill>
            <a:round/>
            <a:headEnd/>
            <a:tailEnd/>
          </a:ln>
        </p:spPr>
        <p:txBody>
          <a:bodyPr wrap="none" anchor="ctr"/>
          <a:lstStyle/>
          <a:p>
            <a:pPr algn="ctr"/>
            <a:r>
              <a:rPr lang="en-GB" sz="2400" b="1"/>
              <a:t>Dynamic</a:t>
            </a:r>
          </a:p>
          <a:p>
            <a:pPr algn="ctr"/>
            <a:r>
              <a:rPr lang="en-GB" sz="2400" b="1"/>
              <a:t>assessment</a:t>
            </a:r>
          </a:p>
        </p:txBody>
      </p:sp>
      <p:sp>
        <p:nvSpPr>
          <p:cNvPr id="26628" name="Oval 6"/>
          <p:cNvSpPr>
            <a:spLocks noChangeArrowheads="1"/>
          </p:cNvSpPr>
          <p:nvPr/>
        </p:nvSpPr>
        <p:spPr bwMode="auto">
          <a:xfrm>
            <a:off x="4315321" y="1089000"/>
            <a:ext cx="2946400" cy="2946400"/>
          </a:xfrm>
          <a:prstGeom prst="ellipse">
            <a:avLst/>
          </a:prstGeom>
          <a:solidFill>
            <a:srgbClr val="FFFF99">
              <a:alpha val="50195"/>
            </a:srgbClr>
          </a:solidFill>
          <a:ln w="9525">
            <a:solidFill>
              <a:schemeClr val="tx1"/>
            </a:solidFill>
            <a:round/>
            <a:headEnd/>
            <a:tailEnd/>
          </a:ln>
        </p:spPr>
        <p:txBody>
          <a:bodyPr wrap="none" anchor="ctr"/>
          <a:lstStyle/>
          <a:p>
            <a:pPr algn="ctr"/>
            <a:r>
              <a:rPr lang="en-GB" sz="2400" b="1"/>
              <a:t>Informal</a:t>
            </a:r>
          </a:p>
          <a:p>
            <a:pPr algn="ctr"/>
            <a:r>
              <a:rPr lang="en-GB" sz="2400" b="1"/>
              <a:t>assessment</a:t>
            </a:r>
          </a:p>
        </p:txBody>
      </p:sp>
      <p:sp>
        <p:nvSpPr>
          <p:cNvPr id="335881" name="Rectangle 9"/>
          <p:cNvSpPr>
            <a:spLocks noChangeArrowheads="1"/>
          </p:cNvSpPr>
          <p:nvPr/>
        </p:nvSpPr>
        <p:spPr bwMode="auto">
          <a:xfrm>
            <a:off x="6372225" y="4574719"/>
            <a:ext cx="2519363" cy="2031325"/>
          </a:xfrm>
          <a:prstGeom prst="rect">
            <a:avLst/>
          </a:prstGeom>
          <a:solidFill>
            <a:srgbClr val="FFFF99"/>
          </a:solidFill>
          <a:ln w="3175">
            <a:solidFill>
              <a:schemeClr val="tx1"/>
            </a:solidFill>
            <a:miter lim="800000"/>
            <a:headEnd/>
            <a:tailEnd/>
          </a:ln>
          <a:effectLst>
            <a:outerShdw dist="107763" dir="2700000" algn="ctr" rotWithShape="0">
              <a:schemeClr val="bg2">
                <a:alpha val="50000"/>
              </a:schemeClr>
            </a:outerShdw>
          </a:effectLst>
        </p:spPr>
        <p:txBody>
          <a:bodyPr anchor="ctr">
            <a:spAutoFit/>
          </a:bodyPr>
          <a:lstStyle/>
          <a:p>
            <a:pPr>
              <a:defRPr/>
            </a:pPr>
            <a:r>
              <a:rPr lang="en-GB" b="1" dirty="0">
                <a:latin typeface="Arial" charset="0"/>
                <a:cs typeface="+mn-cs"/>
              </a:rPr>
              <a:t>W</a:t>
            </a:r>
            <a:r>
              <a:rPr lang="en-GB" b="1" dirty="0" smtClean="0">
                <a:latin typeface="Arial" charset="0"/>
                <a:cs typeface="+mn-cs"/>
              </a:rPr>
              <a:t>hile </a:t>
            </a:r>
            <a:r>
              <a:rPr lang="en-GB" b="1" dirty="0">
                <a:latin typeface="Arial" charset="0"/>
                <a:cs typeface="+mn-cs"/>
              </a:rPr>
              <a:t>each assessment model has </a:t>
            </a:r>
            <a:r>
              <a:rPr lang="en-GB" b="1" dirty="0" smtClean="0">
                <a:latin typeface="Arial" charset="0"/>
                <a:cs typeface="+mn-cs"/>
              </a:rPr>
              <a:t>some attributes in </a:t>
            </a:r>
            <a:r>
              <a:rPr lang="en-GB" b="1" dirty="0">
                <a:latin typeface="Arial" charset="0"/>
                <a:cs typeface="+mn-cs"/>
              </a:rPr>
              <a:t>common they are based on different philosophies and scientific paradigms</a:t>
            </a:r>
          </a:p>
        </p:txBody>
      </p:sp>
      <p:sp>
        <p:nvSpPr>
          <p:cNvPr id="335886" name="AutoShape 14"/>
          <p:cNvSpPr>
            <a:spLocks noChangeArrowheads="1"/>
          </p:cNvSpPr>
          <p:nvPr/>
        </p:nvSpPr>
        <p:spPr bwMode="auto">
          <a:xfrm>
            <a:off x="251520" y="260648"/>
            <a:ext cx="2494334" cy="1800200"/>
          </a:xfrm>
          <a:prstGeom prst="wedgeRectCallout">
            <a:avLst>
              <a:gd name="adj1" fmla="val 70850"/>
              <a:gd name="adj2" fmla="val 49878"/>
            </a:avLst>
          </a:prstGeom>
          <a:solidFill>
            <a:srgbClr val="FFCC66"/>
          </a:solidFill>
          <a:ln w="9525">
            <a:solidFill>
              <a:schemeClr val="tx1"/>
            </a:solidFill>
            <a:miter lim="800000"/>
            <a:headEnd/>
            <a:tailEnd/>
          </a:ln>
        </p:spPr>
        <p:txBody>
          <a:bodyPr/>
          <a:lstStyle/>
          <a:p>
            <a:pPr>
              <a:buFontTx/>
              <a:buChar char="•"/>
            </a:pPr>
            <a:r>
              <a:rPr lang="en-GB" dirty="0"/>
              <a:t> </a:t>
            </a:r>
            <a:r>
              <a:rPr lang="en-GB" b="1" dirty="0" smtClean="0"/>
              <a:t>Positivist</a:t>
            </a:r>
          </a:p>
          <a:p>
            <a:pPr>
              <a:buFontTx/>
              <a:buChar char="•"/>
            </a:pPr>
            <a:r>
              <a:rPr lang="en-GB" b="1" dirty="0" smtClean="0"/>
              <a:t> Non individualised</a:t>
            </a:r>
            <a:endParaRPr lang="en-GB" b="1" dirty="0"/>
          </a:p>
          <a:p>
            <a:pPr>
              <a:buFontTx/>
              <a:buChar char="•"/>
            </a:pPr>
            <a:r>
              <a:rPr lang="en-GB" b="1" dirty="0"/>
              <a:t> Static </a:t>
            </a:r>
            <a:r>
              <a:rPr lang="en-GB" b="1" dirty="0" smtClean="0"/>
              <a:t>function</a:t>
            </a:r>
          </a:p>
          <a:p>
            <a:pPr>
              <a:buFontTx/>
              <a:buChar char="•"/>
            </a:pPr>
            <a:r>
              <a:rPr lang="en-GB" b="1" dirty="0" smtClean="0"/>
              <a:t> Quantitative</a:t>
            </a:r>
          </a:p>
          <a:p>
            <a:pPr>
              <a:buFontTx/>
              <a:buChar char="•"/>
            </a:pPr>
            <a:r>
              <a:rPr lang="en-GB" b="1" dirty="0" smtClean="0"/>
              <a:t> Measurement normative/criteria</a:t>
            </a:r>
            <a:endParaRPr lang="en-GB" b="1" dirty="0"/>
          </a:p>
        </p:txBody>
      </p:sp>
      <p:sp>
        <p:nvSpPr>
          <p:cNvPr id="335887" name="AutoShape 15"/>
          <p:cNvSpPr>
            <a:spLocks noChangeArrowheads="1"/>
          </p:cNvSpPr>
          <p:nvPr/>
        </p:nvSpPr>
        <p:spPr bwMode="auto">
          <a:xfrm>
            <a:off x="107504" y="4149080"/>
            <a:ext cx="2808313" cy="2592288"/>
          </a:xfrm>
          <a:prstGeom prst="wedgeRectCallout">
            <a:avLst>
              <a:gd name="adj1" fmla="val 81997"/>
              <a:gd name="adj2" fmla="val -27890"/>
            </a:avLst>
          </a:prstGeom>
          <a:solidFill>
            <a:srgbClr val="FFCC66"/>
          </a:solidFill>
          <a:ln w="9525">
            <a:solidFill>
              <a:schemeClr val="tx1"/>
            </a:solidFill>
            <a:miter lim="800000"/>
            <a:headEnd/>
            <a:tailEnd/>
          </a:ln>
        </p:spPr>
        <p:txBody>
          <a:bodyPr/>
          <a:lstStyle/>
          <a:p>
            <a:pPr>
              <a:buFontTx/>
              <a:buChar char="•"/>
            </a:pPr>
            <a:r>
              <a:rPr lang="en-GB" b="1" dirty="0" smtClean="0"/>
              <a:t> Based on Activity theory (Vygotsky)</a:t>
            </a:r>
          </a:p>
          <a:p>
            <a:pPr>
              <a:buFontTx/>
              <a:buChar char="•"/>
            </a:pPr>
            <a:r>
              <a:rPr lang="en-GB" b="1" dirty="0" smtClean="0"/>
              <a:t> </a:t>
            </a:r>
            <a:r>
              <a:rPr lang="en-GB" b="1" dirty="0"/>
              <a:t>Process oriented</a:t>
            </a:r>
          </a:p>
          <a:p>
            <a:pPr>
              <a:buFontTx/>
              <a:buChar char="•"/>
            </a:pPr>
            <a:r>
              <a:rPr lang="en-GB" b="1" dirty="0"/>
              <a:t> Transactional</a:t>
            </a:r>
          </a:p>
          <a:p>
            <a:pPr>
              <a:buFontTx/>
              <a:buChar char="•"/>
            </a:pPr>
            <a:r>
              <a:rPr lang="en-GB" b="1" dirty="0" smtClean="0"/>
              <a:t> Flexible/individualised</a:t>
            </a:r>
          </a:p>
          <a:p>
            <a:pPr>
              <a:buFontTx/>
              <a:buChar char="•"/>
            </a:pPr>
            <a:r>
              <a:rPr lang="en-GB" b="1" dirty="0"/>
              <a:t> </a:t>
            </a:r>
            <a:r>
              <a:rPr lang="en-GB" b="1" dirty="0" smtClean="0"/>
              <a:t>Measures change/response</a:t>
            </a:r>
          </a:p>
          <a:p>
            <a:pPr>
              <a:buFontTx/>
              <a:buChar char="•"/>
            </a:pPr>
            <a:r>
              <a:rPr lang="en-GB" b="1" dirty="0" smtClean="0"/>
              <a:t> Quantitative </a:t>
            </a:r>
            <a:r>
              <a:rPr lang="en-GB" b="1" dirty="0" smtClean="0">
                <a:solidFill>
                  <a:srgbClr val="C00000"/>
                </a:solidFill>
              </a:rPr>
              <a:t>and</a:t>
            </a:r>
            <a:r>
              <a:rPr lang="en-GB" b="1" dirty="0" smtClean="0"/>
              <a:t> qualitative</a:t>
            </a:r>
            <a:endParaRPr lang="en-GB" b="1" dirty="0"/>
          </a:p>
          <a:p>
            <a:pPr>
              <a:buFontTx/>
              <a:buChar char="•"/>
            </a:pPr>
            <a:r>
              <a:rPr lang="en-GB" b="1" dirty="0"/>
              <a:t> </a:t>
            </a:r>
          </a:p>
        </p:txBody>
      </p:sp>
      <p:sp>
        <p:nvSpPr>
          <p:cNvPr id="335888" name="AutoShape 16"/>
          <p:cNvSpPr>
            <a:spLocks noChangeArrowheads="1"/>
          </p:cNvSpPr>
          <p:nvPr/>
        </p:nvSpPr>
        <p:spPr bwMode="auto">
          <a:xfrm>
            <a:off x="6514281" y="692696"/>
            <a:ext cx="2376488" cy="1512168"/>
          </a:xfrm>
          <a:prstGeom prst="wedgeRectCallout">
            <a:avLst>
              <a:gd name="adj1" fmla="val -77915"/>
              <a:gd name="adj2" fmla="val 49857"/>
            </a:avLst>
          </a:prstGeom>
          <a:solidFill>
            <a:srgbClr val="FFCC66"/>
          </a:solidFill>
          <a:ln w="9525">
            <a:solidFill>
              <a:schemeClr val="tx1"/>
            </a:solidFill>
            <a:miter lim="800000"/>
            <a:headEnd/>
            <a:tailEnd/>
          </a:ln>
        </p:spPr>
        <p:txBody>
          <a:bodyPr/>
          <a:lstStyle/>
          <a:p>
            <a:pPr>
              <a:buFontTx/>
              <a:buChar char="•"/>
            </a:pPr>
            <a:r>
              <a:rPr lang="en-GB" dirty="0"/>
              <a:t> </a:t>
            </a:r>
            <a:r>
              <a:rPr lang="en-GB" b="1" dirty="0" smtClean="0"/>
              <a:t>Humanistic</a:t>
            </a:r>
          </a:p>
          <a:p>
            <a:pPr>
              <a:buFontTx/>
              <a:buChar char="•"/>
            </a:pPr>
            <a:r>
              <a:rPr lang="en-GB" b="1" dirty="0" smtClean="0"/>
              <a:t> Individualised</a:t>
            </a:r>
          </a:p>
          <a:p>
            <a:pPr>
              <a:buFontTx/>
              <a:buChar char="•"/>
            </a:pPr>
            <a:r>
              <a:rPr lang="en-GB" b="1" dirty="0" smtClean="0"/>
              <a:t>Flexible </a:t>
            </a:r>
            <a:endParaRPr lang="en-GB" b="1" dirty="0"/>
          </a:p>
          <a:p>
            <a:pPr>
              <a:buFontTx/>
              <a:buChar char="•"/>
            </a:pPr>
            <a:r>
              <a:rPr lang="en-GB" b="1" dirty="0"/>
              <a:t> Subjective</a:t>
            </a:r>
          </a:p>
          <a:p>
            <a:pPr>
              <a:buFontTx/>
              <a:buChar char="•"/>
            </a:pPr>
            <a:r>
              <a:rPr lang="en-GB" b="1" dirty="0"/>
              <a:t> Qualitative</a:t>
            </a:r>
          </a:p>
        </p:txBody>
      </p:sp>
      <p:sp>
        <p:nvSpPr>
          <p:cNvPr id="2" name="TextBox 1"/>
          <p:cNvSpPr txBox="1"/>
          <p:nvPr/>
        </p:nvSpPr>
        <p:spPr>
          <a:xfrm>
            <a:off x="2878839" y="216471"/>
            <a:ext cx="3642344" cy="461665"/>
          </a:xfrm>
          <a:prstGeom prst="rect">
            <a:avLst/>
          </a:prstGeom>
          <a:noFill/>
        </p:spPr>
        <p:txBody>
          <a:bodyPr wrap="none" rtlCol="0">
            <a:spAutoFit/>
          </a:bodyPr>
          <a:lstStyle/>
          <a:p>
            <a:r>
              <a:rPr lang="en-GB" sz="2400" b="1" dirty="0" smtClean="0"/>
              <a:t>Assessment paradigms</a:t>
            </a:r>
            <a:endParaRPr lang="en-GB" sz="2400" b="1" dirty="0"/>
          </a:p>
        </p:txBody>
      </p:sp>
    </p:spTree>
    <p:extLst>
      <p:ext uri="{BB962C8B-B14F-4D97-AF65-F5344CB8AC3E}">
        <p14:creationId xmlns:p14="http://schemas.microsoft.com/office/powerpoint/2010/main" xmlns="" val="12627961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588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588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588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58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81" grpId="0" animBg="1"/>
      <p:bldP spid="335886" grpId="0" animBg="1"/>
      <p:bldP spid="335887" grpId="0" animBg="1"/>
      <p:bldP spid="33588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17"/>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3101798" y="2409844"/>
            <a:ext cx="2127604" cy="1822967"/>
          </a:xfrm>
          <a:prstGeom prst="rect">
            <a:avLst/>
          </a:prstGeom>
          <a:noFill/>
          <a:ln w="19050">
            <a:solidFill>
              <a:srgbClr val="000000"/>
            </a:solidFill>
            <a:round/>
            <a:headEnd/>
            <a:tailEnd/>
          </a:ln>
          <a:effectLst/>
          <a:extLst>
            <a:ext uri="{909E8E84-426E-40DD-AFC4-6F175D3DCCD1}">
              <a14:hiddenFill xmlns:a14="http://schemas.microsoft.com/office/drawing/2010/main" xmlns="">
                <a:blipFill dpi="0" rotWithShape="0">
                  <a:blip/>
                  <a:srcRect/>
                  <a:stretch>
                    <a:fillRect/>
                  </a:stretch>
                </a:blip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344067" name="Oval 3"/>
          <p:cNvSpPr>
            <a:spLocks noChangeArrowheads="1"/>
          </p:cNvSpPr>
          <p:nvPr/>
        </p:nvSpPr>
        <p:spPr bwMode="auto">
          <a:xfrm>
            <a:off x="4933950" y="1824840"/>
            <a:ext cx="3497694" cy="3405973"/>
          </a:xfrm>
          <a:prstGeom prst="ellipse">
            <a:avLst/>
          </a:prstGeom>
          <a:noFill/>
          <a:ln w="57150">
            <a:solidFill>
              <a:srgbClr val="7030A0"/>
            </a:solidFill>
            <a:prstDash val="dash"/>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mtClean="0">
              <a:solidFill>
                <a:srgbClr val="000000"/>
              </a:solidFill>
              <a:latin typeface="Arial" charset="0"/>
            </a:endParaRPr>
          </a:p>
        </p:txBody>
      </p:sp>
      <p:sp>
        <p:nvSpPr>
          <p:cNvPr id="344068" name="Oval 4"/>
          <p:cNvSpPr>
            <a:spLocks noChangeArrowheads="1"/>
          </p:cNvSpPr>
          <p:nvPr/>
        </p:nvSpPr>
        <p:spPr bwMode="auto">
          <a:xfrm>
            <a:off x="395288" y="1557338"/>
            <a:ext cx="4752975" cy="3671887"/>
          </a:xfrm>
          <a:prstGeom prst="ellipse">
            <a:avLst/>
          </a:prstGeom>
          <a:noFill/>
          <a:ln w="57150">
            <a:solidFill>
              <a:srgbClr val="FFCC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mtClean="0">
              <a:solidFill>
                <a:srgbClr val="000000"/>
              </a:solidFill>
              <a:latin typeface="Arial" charset="0"/>
            </a:endParaRPr>
          </a:p>
        </p:txBody>
      </p:sp>
      <p:grpSp>
        <p:nvGrpSpPr>
          <p:cNvPr id="40966" name="Group 5"/>
          <p:cNvGrpSpPr>
            <a:grpSpLocks/>
          </p:cNvGrpSpPr>
          <p:nvPr/>
        </p:nvGrpSpPr>
        <p:grpSpPr bwMode="auto">
          <a:xfrm>
            <a:off x="5076825" y="1989138"/>
            <a:ext cx="2879725" cy="3241675"/>
            <a:chOff x="577" y="913"/>
            <a:chExt cx="1487" cy="2517"/>
          </a:xfrm>
        </p:grpSpPr>
        <p:sp>
          <p:nvSpPr>
            <p:cNvPr id="40985" name="AutoShape 6"/>
            <p:cNvSpPr>
              <a:spLocks noChangeAspect="1" noChangeArrowheads="1" noTextEdit="1"/>
            </p:cNvSpPr>
            <p:nvPr/>
          </p:nvSpPr>
          <p:spPr bwMode="auto">
            <a:xfrm>
              <a:off x="577" y="913"/>
              <a:ext cx="1487" cy="25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mtClean="0">
                <a:solidFill>
                  <a:srgbClr val="000000"/>
                </a:solidFill>
                <a:latin typeface="Arial" charset="0"/>
              </a:endParaRPr>
            </a:p>
          </p:txBody>
        </p:sp>
        <p:sp>
          <p:nvSpPr>
            <p:cNvPr id="40986" name="Freeform 7"/>
            <p:cNvSpPr>
              <a:spLocks/>
            </p:cNvSpPr>
            <p:nvPr/>
          </p:nvSpPr>
          <p:spPr bwMode="auto">
            <a:xfrm>
              <a:off x="577" y="913"/>
              <a:ext cx="1487" cy="2517"/>
            </a:xfrm>
            <a:custGeom>
              <a:avLst/>
              <a:gdLst>
                <a:gd name="T0" fmla="*/ 1191 w 557"/>
                <a:gd name="T1" fmla="*/ 4941 h 922"/>
                <a:gd name="T2" fmla="*/ 1199 w 557"/>
                <a:gd name="T3" fmla="*/ 4070 h 922"/>
                <a:gd name="T4" fmla="*/ 1148 w 557"/>
                <a:gd name="T5" fmla="*/ 3898 h 922"/>
                <a:gd name="T6" fmla="*/ 1089 w 557"/>
                <a:gd name="T7" fmla="*/ 4144 h 922"/>
                <a:gd name="T8" fmla="*/ 1025 w 557"/>
                <a:gd name="T9" fmla="*/ 4352 h 922"/>
                <a:gd name="T10" fmla="*/ 1004 w 557"/>
                <a:gd name="T11" fmla="*/ 4597 h 922"/>
                <a:gd name="T12" fmla="*/ 798 w 557"/>
                <a:gd name="T13" fmla="*/ 5201 h 922"/>
                <a:gd name="T14" fmla="*/ 721 w 557"/>
                <a:gd name="T15" fmla="*/ 5902 h 922"/>
                <a:gd name="T16" fmla="*/ 683 w 557"/>
                <a:gd name="T17" fmla="*/ 6634 h 922"/>
                <a:gd name="T18" fmla="*/ 542 w 557"/>
                <a:gd name="T19" fmla="*/ 6789 h 922"/>
                <a:gd name="T20" fmla="*/ 534 w 557"/>
                <a:gd name="T21" fmla="*/ 6828 h 922"/>
                <a:gd name="T22" fmla="*/ 449 w 557"/>
                <a:gd name="T23" fmla="*/ 6833 h 922"/>
                <a:gd name="T24" fmla="*/ 350 w 557"/>
                <a:gd name="T25" fmla="*/ 6841 h 922"/>
                <a:gd name="T26" fmla="*/ 248 w 557"/>
                <a:gd name="T27" fmla="*/ 6871 h 922"/>
                <a:gd name="T28" fmla="*/ 214 w 557"/>
                <a:gd name="T29" fmla="*/ 6849 h 922"/>
                <a:gd name="T30" fmla="*/ 192 w 557"/>
                <a:gd name="T31" fmla="*/ 6828 h 922"/>
                <a:gd name="T32" fmla="*/ 120 w 557"/>
                <a:gd name="T33" fmla="*/ 6721 h 922"/>
                <a:gd name="T34" fmla="*/ 115 w 557"/>
                <a:gd name="T35" fmla="*/ 6424 h 922"/>
                <a:gd name="T36" fmla="*/ 77 w 557"/>
                <a:gd name="T37" fmla="*/ 6388 h 922"/>
                <a:gd name="T38" fmla="*/ 0 w 557"/>
                <a:gd name="T39" fmla="*/ 6312 h 922"/>
                <a:gd name="T40" fmla="*/ 222 w 557"/>
                <a:gd name="T41" fmla="*/ 5782 h 922"/>
                <a:gd name="T42" fmla="*/ 350 w 557"/>
                <a:gd name="T43" fmla="*/ 5239 h 922"/>
                <a:gd name="T44" fmla="*/ 376 w 557"/>
                <a:gd name="T45" fmla="*/ 4635 h 922"/>
                <a:gd name="T46" fmla="*/ 534 w 557"/>
                <a:gd name="T47" fmla="*/ 4040 h 922"/>
                <a:gd name="T48" fmla="*/ 555 w 557"/>
                <a:gd name="T49" fmla="*/ 3437 h 922"/>
                <a:gd name="T50" fmla="*/ 649 w 557"/>
                <a:gd name="T51" fmla="*/ 2883 h 922"/>
                <a:gd name="T52" fmla="*/ 998 w 557"/>
                <a:gd name="T53" fmla="*/ 2154 h 922"/>
                <a:gd name="T54" fmla="*/ 1661 w 557"/>
                <a:gd name="T55" fmla="*/ 1744 h 922"/>
                <a:gd name="T56" fmla="*/ 1653 w 557"/>
                <a:gd name="T57" fmla="*/ 1499 h 922"/>
                <a:gd name="T58" fmla="*/ 1391 w 557"/>
                <a:gd name="T59" fmla="*/ 745 h 922"/>
                <a:gd name="T60" fmla="*/ 1909 w 557"/>
                <a:gd name="T61" fmla="*/ 0 h 922"/>
                <a:gd name="T62" fmla="*/ 2523 w 557"/>
                <a:gd name="T63" fmla="*/ 440 h 922"/>
                <a:gd name="T64" fmla="*/ 2600 w 557"/>
                <a:gd name="T65" fmla="*/ 1059 h 922"/>
                <a:gd name="T66" fmla="*/ 2523 w 557"/>
                <a:gd name="T67" fmla="*/ 1379 h 922"/>
                <a:gd name="T68" fmla="*/ 2608 w 557"/>
                <a:gd name="T69" fmla="*/ 1780 h 922"/>
                <a:gd name="T70" fmla="*/ 3014 w 557"/>
                <a:gd name="T71" fmla="*/ 1974 h 922"/>
                <a:gd name="T72" fmla="*/ 3249 w 557"/>
                <a:gd name="T73" fmla="*/ 2102 h 922"/>
                <a:gd name="T74" fmla="*/ 3377 w 557"/>
                <a:gd name="T75" fmla="*/ 2184 h 922"/>
                <a:gd name="T76" fmla="*/ 3457 w 557"/>
                <a:gd name="T77" fmla="*/ 2236 h 922"/>
                <a:gd name="T78" fmla="*/ 3479 w 557"/>
                <a:gd name="T79" fmla="*/ 2288 h 922"/>
                <a:gd name="T80" fmla="*/ 3657 w 557"/>
                <a:gd name="T81" fmla="*/ 2705 h 922"/>
                <a:gd name="T82" fmla="*/ 3727 w 557"/>
                <a:gd name="T83" fmla="*/ 3748 h 922"/>
                <a:gd name="T84" fmla="*/ 3842 w 557"/>
                <a:gd name="T85" fmla="*/ 4428 h 922"/>
                <a:gd name="T86" fmla="*/ 3898 w 557"/>
                <a:gd name="T87" fmla="*/ 5067 h 922"/>
                <a:gd name="T88" fmla="*/ 3919 w 557"/>
                <a:gd name="T89" fmla="*/ 5790 h 922"/>
                <a:gd name="T90" fmla="*/ 3871 w 557"/>
                <a:gd name="T91" fmla="*/ 6394 h 922"/>
                <a:gd name="T92" fmla="*/ 3556 w 557"/>
                <a:gd name="T93" fmla="*/ 6789 h 922"/>
                <a:gd name="T94" fmla="*/ 3492 w 557"/>
                <a:gd name="T95" fmla="*/ 6527 h 922"/>
                <a:gd name="T96" fmla="*/ 3484 w 557"/>
                <a:gd name="T97" fmla="*/ 6260 h 922"/>
                <a:gd name="T98" fmla="*/ 3564 w 557"/>
                <a:gd name="T99" fmla="*/ 5902 h 922"/>
                <a:gd name="T100" fmla="*/ 3543 w 557"/>
                <a:gd name="T101" fmla="*/ 5531 h 922"/>
                <a:gd name="T102" fmla="*/ 3428 w 557"/>
                <a:gd name="T103" fmla="*/ 5053 h 922"/>
                <a:gd name="T104" fmla="*/ 3334 w 557"/>
                <a:gd name="T105" fmla="*/ 4278 h 922"/>
                <a:gd name="T106" fmla="*/ 3236 w 557"/>
                <a:gd name="T107" fmla="*/ 3877 h 922"/>
                <a:gd name="T108" fmla="*/ 3185 w 557"/>
                <a:gd name="T109" fmla="*/ 3713 h 922"/>
                <a:gd name="T110" fmla="*/ 3094 w 557"/>
                <a:gd name="T111" fmla="*/ 4510 h 922"/>
                <a:gd name="T112" fmla="*/ 3180 w 557"/>
                <a:gd name="T113" fmla="*/ 5195 h 922"/>
                <a:gd name="T114" fmla="*/ 3249 w 557"/>
                <a:gd name="T115" fmla="*/ 5670 h 9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57" h="922">
                  <a:moveTo>
                    <a:pt x="145" y="769"/>
                  </a:moveTo>
                  <a:lnTo>
                    <a:pt x="150" y="739"/>
                  </a:lnTo>
                  <a:lnTo>
                    <a:pt x="158" y="710"/>
                  </a:lnTo>
                  <a:lnTo>
                    <a:pt x="163" y="686"/>
                  </a:lnTo>
                  <a:lnTo>
                    <a:pt x="167" y="663"/>
                  </a:lnTo>
                  <a:lnTo>
                    <a:pt x="170" y="639"/>
                  </a:lnTo>
                  <a:lnTo>
                    <a:pt x="172" y="616"/>
                  </a:lnTo>
                  <a:lnTo>
                    <a:pt x="172" y="593"/>
                  </a:lnTo>
                  <a:lnTo>
                    <a:pt x="171" y="570"/>
                  </a:lnTo>
                  <a:lnTo>
                    <a:pt x="168" y="546"/>
                  </a:lnTo>
                  <a:lnTo>
                    <a:pt x="163" y="523"/>
                  </a:lnTo>
                  <a:lnTo>
                    <a:pt x="162" y="523"/>
                  </a:lnTo>
                  <a:lnTo>
                    <a:pt x="161" y="523"/>
                  </a:lnTo>
                  <a:lnTo>
                    <a:pt x="159" y="530"/>
                  </a:lnTo>
                  <a:lnTo>
                    <a:pt x="158" y="536"/>
                  </a:lnTo>
                  <a:lnTo>
                    <a:pt x="157" y="543"/>
                  </a:lnTo>
                  <a:lnTo>
                    <a:pt x="155" y="550"/>
                  </a:lnTo>
                  <a:lnTo>
                    <a:pt x="153" y="556"/>
                  </a:lnTo>
                  <a:lnTo>
                    <a:pt x="151" y="562"/>
                  </a:lnTo>
                  <a:lnTo>
                    <a:pt x="148" y="569"/>
                  </a:lnTo>
                  <a:lnTo>
                    <a:pt x="144" y="575"/>
                  </a:lnTo>
                  <a:lnTo>
                    <a:pt x="144" y="579"/>
                  </a:lnTo>
                  <a:lnTo>
                    <a:pt x="144" y="584"/>
                  </a:lnTo>
                  <a:lnTo>
                    <a:pt x="143" y="590"/>
                  </a:lnTo>
                  <a:lnTo>
                    <a:pt x="143" y="597"/>
                  </a:lnTo>
                  <a:lnTo>
                    <a:pt x="142" y="604"/>
                  </a:lnTo>
                  <a:lnTo>
                    <a:pt x="142" y="611"/>
                  </a:lnTo>
                  <a:lnTo>
                    <a:pt x="141" y="617"/>
                  </a:lnTo>
                  <a:lnTo>
                    <a:pt x="141" y="622"/>
                  </a:lnTo>
                  <a:lnTo>
                    <a:pt x="134" y="641"/>
                  </a:lnTo>
                  <a:lnTo>
                    <a:pt x="127" y="660"/>
                  </a:lnTo>
                  <a:lnTo>
                    <a:pt x="119" y="679"/>
                  </a:lnTo>
                  <a:lnTo>
                    <a:pt x="112" y="698"/>
                  </a:lnTo>
                  <a:lnTo>
                    <a:pt x="106" y="717"/>
                  </a:lnTo>
                  <a:lnTo>
                    <a:pt x="102" y="737"/>
                  </a:lnTo>
                  <a:lnTo>
                    <a:pt x="100" y="757"/>
                  </a:lnTo>
                  <a:lnTo>
                    <a:pt x="100" y="779"/>
                  </a:lnTo>
                  <a:lnTo>
                    <a:pt x="101" y="792"/>
                  </a:lnTo>
                  <a:lnTo>
                    <a:pt x="102" y="810"/>
                  </a:lnTo>
                  <a:lnTo>
                    <a:pt x="103" y="831"/>
                  </a:lnTo>
                  <a:lnTo>
                    <a:pt x="102" y="852"/>
                  </a:lnTo>
                  <a:lnTo>
                    <a:pt x="100" y="873"/>
                  </a:lnTo>
                  <a:lnTo>
                    <a:pt x="96" y="890"/>
                  </a:lnTo>
                  <a:lnTo>
                    <a:pt x="89" y="902"/>
                  </a:lnTo>
                  <a:lnTo>
                    <a:pt x="78" y="908"/>
                  </a:lnTo>
                  <a:lnTo>
                    <a:pt x="77" y="909"/>
                  </a:lnTo>
                  <a:lnTo>
                    <a:pt x="76" y="910"/>
                  </a:lnTo>
                  <a:lnTo>
                    <a:pt x="76" y="911"/>
                  </a:lnTo>
                  <a:lnTo>
                    <a:pt x="75" y="912"/>
                  </a:lnTo>
                  <a:lnTo>
                    <a:pt x="75" y="913"/>
                  </a:lnTo>
                  <a:lnTo>
                    <a:pt x="75" y="914"/>
                  </a:lnTo>
                  <a:lnTo>
                    <a:pt x="75" y="915"/>
                  </a:lnTo>
                  <a:lnTo>
                    <a:pt x="75" y="916"/>
                  </a:lnTo>
                  <a:lnTo>
                    <a:pt x="71" y="917"/>
                  </a:lnTo>
                  <a:lnTo>
                    <a:pt x="69" y="918"/>
                  </a:lnTo>
                  <a:lnTo>
                    <a:pt x="66" y="918"/>
                  </a:lnTo>
                  <a:lnTo>
                    <a:pt x="64" y="918"/>
                  </a:lnTo>
                  <a:lnTo>
                    <a:pt x="63" y="917"/>
                  </a:lnTo>
                  <a:lnTo>
                    <a:pt x="61" y="917"/>
                  </a:lnTo>
                  <a:lnTo>
                    <a:pt x="59" y="916"/>
                  </a:lnTo>
                  <a:lnTo>
                    <a:pt x="56" y="916"/>
                  </a:lnTo>
                  <a:lnTo>
                    <a:pt x="52" y="917"/>
                  </a:lnTo>
                  <a:lnTo>
                    <a:pt x="49" y="918"/>
                  </a:lnTo>
                  <a:lnTo>
                    <a:pt x="46" y="920"/>
                  </a:lnTo>
                  <a:lnTo>
                    <a:pt x="44" y="921"/>
                  </a:lnTo>
                  <a:lnTo>
                    <a:pt x="41" y="922"/>
                  </a:lnTo>
                  <a:lnTo>
                    <a:pt x="38" y="922"/>
                  </a:lnTo>
                  <a:lnTo>
                    <a:pt x="35" y="922"/>
                  </a:lnTo>
                  <a:lnTo>
                    <a:pt x="31" y="922"/>
                  </a:lnTo>
                  <a:lnTo>
                    <a:pt x="31" y="920"/>
                  </a:lnTo>
                  <a:lnTo>
                    <a:pt x="30" y="919"/>
                  </a:lnTo>
                  <a:lnTo>
                    <a:pt x="29" y="918"/>
                  </a:lnTo>
                  <a:lnTo>
                    <a:pt x="29" y="916"/>
                  </a:lnTo>
                  <a:lnTo>
                    <a:pt x="28" y="916"/>
                  </a:lnTo>
                  <a:lnTo>
                    <a:pt x="27" y="916"/>
                  </a:lnTo>
                  <a:lnTo>
                    <a:pt x="26" y="916"/>
                  </a:lnTo>
                  <a:lnTo>
                    <a:pt x="24" y="916"/>
                  </a:lnTo>
                  <a:lnTo>
                    <a:pt x="23" y="916"/>
                  </a:lnTo>
                  <a:lnTo>
                    <a:pt x="19" y="909"/>
                  </a:lnTo>
                  <a:lnTo>
                    <a:pt x="17" y="902"/>
                  </a:lnTo>
                  <a:lnTo>
                    <a:pt x="16" y="894"/>
                  </a:lnTo>
                  <a:lnTo>
                    <a:pt x="15" y="886"/>
                  </a:lnTo>
                  <a:lnTo>
                    <a:pt x="15" y="877"/>
                  </a:lnTo>
                  <a:lnTo>
                    <a:pt x="16" y="869"/>
                  </a:lnTo>
                  <a:lnTo>
                    <a:pt x="16" y="862"/>
                  </a:lnTo>
                  <a:lnTo>
                    <a:pt x="18" y="856"/>
                  </a:lnTo>
                  <a:lnTo>
                    <a:pt x="16" y="856"/>
                  </a:lnTo>
                  <a:lnTo>
                    <a:pt x="14" y="856"/>
                  </a:lnTo>
                  <a:lnTo>
                    <a:pt x="12" y="856"/>
                  </a:lnTo>
                  <a:lnTo>
                    <a:pt x="11" y="857"/>
                  </a:lnTo>
                  <a:lnTo>
                    <a:pt x="9" y="857"/>
                  </a:lnTo>
                  <a:lnTo>
                    <a:pt x="7" y="858"/>
                  </a:lnTo>
                  <a:lnTo>
                    <a:pt x="5" y="858"/>
                  </a:lnTo>
                  <a:lnTo>
                    <a:pt x="4" y="858"/>
                  </a:lnTo>
                  <a:lnTo>
                    <a:pt x="0" y="847"/>
                  </a:lnTo>
                  <a:lnTo>
                    <a:pt x="1" y="834"/>
                  </a:lnTo>
                  <a:lnTo>
                    <a:pt x="6" y="820"/>
                  </a:lnTo>
                  <a:lnTo>
                    <a:pt x="14" y="805"/>
                  </a:lnTo>
                  <a:lnTo>
                    <a:pt x="23" y="791"/>
                  </a:lnTo>
                  <a:lnTo>
                    <a:pt x="31" y="776"/>
                  </a:lnTo>
                  <a:lnTo>
                    <a:pt x="39" y="763"/>
                  </a:lnTo>
                  <a:lnTo>
                    <a:pt x="45" y="751"/>
                  </a:lnTo>
                  <a:lnTo>
                    <a:pt x="46" y="735"/>
                  </a:lnTo>
                  <a:lnTo>
                    <a:pt x="47" y="719"/>
                  </a:lnTo>
                  <a:lnTo>
                    <a:pt x="49" y="703"/>
                  </a:lnTo>
                  <a:lnTo>
                    <a:pt x="50" y="687"/>
                  </a:lnTo>
                  <a:lnTo>
                    <a:pt x="51" y="671"/>
                  </a:lnTo>
                  <a:lnTo>
                    <a:pt x="52" y="654"/>
                  </a:lnTo>
                  <a:lnTo>
                    <a:pt x="53" y="638"/>
                  </a:lnTo>
                  <a:lnTo>
                    <a:pt x="53" y="622"/>
                  </a:lnTo>
                  <a:lnTo>
                    <a:pt x="57" y="605"/>
                  </a:lnTo>
                  <a:lnTo>
                    <a:pt x="62" y="589"/>
                  </a:lnTo>
                  <a:lnTo>
                    <a:pt x="67" y="573"/>
                  </a:lnTo>
                  <a:lnTo>
                    <a:pt x="71" y="558"/>
                  </a:lnTo>
                  <a:lnTo>
                    <a:pt x="75" y="542"/>
                  </a:lnTo>
                  <a:lnTo>
                    <a:pt x="77" y="527"/>
                  </a:lnTo>
                  <a:lnTo>
                    <a:pt x="77" y="510"/>
                  </a:lnTo>
                  <a:lnTo>
                    <a:pt x="75" y="492"/>
                  </a:lnTo>
                  <a:lnTo>
                    <a:pt x="76" y="476"/>
                  </a:lnTo>
                  <a:lnTo>
                    <a:pt x="78" y="461"/>
                  </a:lnTo>
                  <a:lnTo>
                    <a:pt x="80" y="446"/>
                  </a:lnTo>
                  <a:lnTo>
                    <a:pt x="83" y="432"/>
                  </a:lnTo>
                  <a:lnTo>
                    <a:pt x="86" y="417"/>
                  </a:lnTo>
                  <a:lnTo>
                    <a:pt x="89" y="402"/>
                  </a:lnTo>
                  <a:lnTo>
                    <a:pt x="91" y="387"/>
                  </a:lnTo>
                  <a:lnTo>
                    <a:pt x="92" y="371"/>
                  </a:lnTo>
                  <a:lnTo>
                    <a:pt x="97" y="342"/>
                  </a:lnTo>
                  <a:lnTo>
                    <a:pt x="107" y="320"/>
                  </a:lnTo>
                  <a:lnTo>
                    <a:pt x="122" y="302"/>
                  </a:lnTo>
                  <a:lnTo>
                    <a:pt x="140" y="289"/>
                  </a:lnTo>
                  <a:lnTo>
                    <a:pt x="161" y="278"/>
                  </a:lnTo>
                  <a:lnTo>
                    <a:pt x="184" y="267"/>
                  </a:lnTo>
                  <a:lnTo>
                    <a:pt x="208" y="256"/>
                  </a:lnTo>
                  <a:lnTo>
                    <a:pt x="232" y="242"/>
                  </a:lnTo>
                  <a:lnTo>
                    <a:pt x="233" y="234"/>
                  </a:lnTo>
                  <a:lnTo>
                    <a:pt x="234" y="227"/>
                  </a:lnTo>
                  <a:lnTo>
                    <a:pt x="234" y="220"/>
                  </a:lnTo>
                  <a:lnTo>
                    <a:pt x="234" y="214"/>
                  </a:lnTo>
                  <a:lnTo>
                    <a:pt x="234" y="208"/>
                  </a:lnTo>
                  <a:lnTo>
                    <a:pt x="232" y="201"/>
                  </a:lnTo>
                  <a:lnTo>
                    <a:pt x="230" y="194"/>
                  </a:lnTo>
                  <a:lnTo>
                    <a:pt x="227" y="187"/>
                  </a:lnTo>
                  <a:lnTo>
                    <a:pt x="213" y="159"/>
                  </a:lnTo>
                  <a:lnTo>
                    <a:pt x="202" y="130"/>
                  </a:lnTo>
                  <a:lnTo>
                    <a:pt x="195" y="100"/>
                  </a:lnTo>
                  <a:lnTo>
                    <a:pt x="193" y="71"/>
                  </a:lnTo>
                  <a:lnTo>
                    <a:pt x="197" y="44"/>
                  </a:lnTo>
                  <a:lnTo>
                    <a:pt x="210" y="23"/>
                  </a:lnTo>
                  <a:lnTo>
                    <a:pt x="233" y="7"/>
                  </a:lnTo>
                  <a:lnTo>
                    <a:pt x="268" y="0"/>
                  </a:lnTo>
                  <a:lnTo>
                    <a:pt x="294" y="3"/>
                  </a:lnTo>
                  <a:lnTo>
                    <a:pt x="315" y="11"/>
                  </a:lnTo>
                  <a:lnTo>
                    <a:pt x="332" y="24"/>
                  </a:lnTo>
                  <a:lnTo>
                    <a:pt x="345" y="40"/>
                  </a:lnTo>
                  <a:lnTo>
                    <a:pt x="354" y="59"/>
                  </a:lnTo>
                  <a:lnTo>
                    <a:pt x="360" y="81"/>
                  </a:lnTo>
                  <a:lnTo>
                    <a:pt x="363" y="105"/>
                  </a:lnTo>
                  <a:lnTo>
                    <a:pt x="364" y="132"/>
                  </a:lnTo>
                  <a:lnTo>
                    <a:pt x="365" y="135"/>
                  </a:lnTo>
                  <a:lnTo>
                    <a:pt x="365" y="142"/>
                  </a:lnTo>
                  <a:lnTo>
                    <a:pt x="363" y="150"/>
                  </a:lnTo>
                  <a:lnTo>
                    <a:pt x="361" y="160"/>
                  </a:lnTo>
                  <a:lnTo>
                    <a:pt x="358" y="169"/>
                  </a:lnTo>
                  <a:lnTo>
                    <a:pt x="356" y="178"/>
                  </a:lnTo>
                  <a:lnTo>
                    <a:pt x="354" y="185"/>
                  </a:lnTo>
                  <a:lnTo>
                    <a:pt x="353" y="190"/>
                  </a:lnTo>
                  <a:lnTo>
                    <a:pt x="352" y="206"/>
                  </a:lnTo>
                  <a:lnTo>
                    <a:pt x="354" y="220"/>
                  </a:lnTo>
                  <a:lnTo>
                    <a:pt x="359" y="230"/>
                  </a:lnTo>
                  <a:lnTo>
                    <a:pt x="366" y="239"/>
                  </a:lnTo>
                  <a:lnTo>
                    <a:pt x="376" y="246"/>
                  </a:lnTo>
                  <a:lnTo>
                    <a:pt x="388" y="252"/>
                  </a:lnTo>
                  <a:lnTo>
                    <a:pt x="401" y="258"/>
                  </a:lnTo>
                  <a:lnTo>
                    <a:pt x="416" y="264"/>
                  </a:lnTo>
                  <a:lnTo>
                    <a:pt x="423" y="265"/>
                  </a:lnTo>
                  <a:lnTo>
                    <a:pt x="429" y="268"/>
                  </a:lnTo>
                  <a:lnTo>
                    <a:pt x="436" y="271"/>
                  </a:lnTo>
                  <a:lnTo>
                    <a:pt x="443" y="274"/>
                  </a:lnTo>
                  <a:lnTo>
                    <a:pt x="449" y="278"/>
                  </a:lnTo>
                  <a:lnTo>
                    <a:pt x="456" y="282"/>
                  </a:lnTo>
                  <a:lnTo>
                    <a:pt x="462" y="285"/>
                  </a:lnTo>
                  <a:lnTo>
                    <a:pt x="469" y="289"/>
                  </a:lnTo>
                  <a:lnTo>
                    <a:pt x="470" y="290"/>
                  </a:lnTo>
                  <a:lnTo>
                    <a:pt x="472" y="291"/>
                  </a:lnTo>
                  <a:lnTo>
                    <a:pt x="474" y="293"/>
                  </a:lnTo>
                  <a:lnTo>
                    <a:pt x="476" y="295"/>
                  </a:lnTo>
                  <a:lnTo>
                    <a:pt x="478" y="297"/>
                  </a:lnTo>
                  <a:lnTo>
                    <a:pt x="481" y="298"/>
                  </a:lnTo>
                  <a:lnTo>
                    <a:pt x="483" y="299"/>
                  </a:lnTo>
                  <a:lnTo>
                    <a:pt x="485" y="300"/>
                  </a:lnTo>
                  <a:lnTo>
                    <a:pt x="485" y="301"/>
                  </a:lnTo>
                  <a:lnTo>
                    <a:pt x="486" y="303"/>
                  </a:lnTo>
                  <a:lnTo>
                    <a:pt x="486" y="305"/>
                  </a:lnTo>
                  <a:lnTo>
                    <a:pt x="487" y="306"/>
                  </a:lnTo>
                  <a:lnTo>
                    <a:pt x="488" y="307"/>
                  </a:lnTo>
                  <a:lnTo>
                    <a:pt x="490" y="308"/>
                  </a:lnTo>
                  <a:lnTo>
                    <a:pt x="491" y="310"/>
                  </a:lnTo>
                  <a:lnTo>
                    <a:pt x="494" y="311"/>
                  </a:lnTo>
                  <a:lnTo>
                    <a:pt x="505" y="336"/>
                  </a:lnTo>
                  <a:lnTo>
                    <a:pt x="513" y="363"/>
                  </a:lnTo>
                  <a:lnTo>
                    <a:pt x="518" y="390"/>
                  </a:lnTo>
                  <a:lnTo>
                    <a:pt x="521" y="419"/>
                  </a:lnTo>
                  <a:lnTo>
                    <a:pt x="522" y="447"/>
                  </a:lnTo>
                  <a:lnTo>
                    <a:pt x="523" y="475"/>
                  </a:lnTo>
                  <a:lnTo>
                    <a:pt x="523" y="503"/>
                  </a:lnTo>
                  <a:lnTo>
                    <a:pt x="524" y="531"/>
                  </a:lnTo>
                  <a:lnTo>
                    <a:pt x="527" y="547"/>
                  </a:lnTo>
                  <a:lnTo>
                    <a:pt x="531" y="563"/>
                  </a:lnTo>
                  <a:lnTo>
                    <a:pt x="535" y="579"/>
                  </a:lnTo>
                  <a:lnTo>
                    <a:pt x="539" y="594"/>
                  </a:lnTo>
                  <a:lnTo>
                    <a:pt x="543" y="610"/>
                  </a:lnTo>
                  <a:lnTo>
                    <a:pt x="546" y="626"/>
                  </a:lnTo>
                  <a:lnTo>
                    <a:pt x="548" y="643"/>
                  </a:lnTo>
                  <a:lnTo>
                    <a:pt x="549" y="660"/>
                  </a:lnTo>
                  <a:lnTo>
                    <a:pt x="547" y="680"/>
                  </a:lnTo>
                  <a:lnTo>
                    <a:pt x="547" y="700"/>
                  </a:lnTo>
                  <a:lnTo>
                    <a:pt x="547" y="719"/>
                  </a:lnTo>
                  <a:lnTo>
                    <a:pt x="548" y="738"/>
                  </a:lnTo>
                  <a:lnTo>
                    <a:pt x="549" y="757"/>
                  </a:lnTo>
                  <a:lnTo>
                    <a:pt x="550" y="777"/>
                  </a:lnTo>
                  <a:lnTo>
                    <a:pt x="553" y="797"/>
                  </a:lnTo>
                  <a:lnTo>
                    <a:pt x="557" y="817"/>
                  </a:lnTo>
                  <a:lnTo>
                    <a:pt x="555" y="834"/>
                  </a:lnTo>
                  <a:lnTo>
                    <a:pt x="550" y="847"/>
                  </a:lnTo>
                  <a:lnTo>
                    <a:pt x="543" y="858"/>
                  </a:lnTo>
                  <a:lnTo>
                    <a:pt x="535" y="868"/>
                  </a:lnTo>
                  <a:lnTo>
                    <a:pt x="526" y="877"/>
                  </a:lnTo>
                  <a:lnTo>
                    <a:pt x="516" y="887"/>
                  </a:lnTo>
                  <a:lnTo>
                    <a:pt x="507" y="897"/>
                  </a:lnTo>
                  <a:lnTo>
                    <a:pt x="499" y="911"/>
                  </a:lnTo>
                  <a:lnTo>
                    <a:pt x="492" y="915"/>
                  </a:lnTo>
                  <a:lnTo>
                    <a:pt x="488" y="911"/>
                  </a:lnTo>
                  <a:lnTo>
                    <a:pt x="487" y="902"/>
                  </a:lnTo>
                  <a:lnTo>
                    <a:pt x="488" y="890"/>
                  </a:lnTo>
                  <a:lnTo>
                    <a:pt x="490" y="876"/>
                  </a:lnTo>
                  <a:lnTo>
                    <a:pt x="493" y="863"/>
                  </a:lnTo>
                  <a:lnTo>
                    <a:pt x="495" y="854"/>
                  </a:lnTo>
                  <a:lnTo>
                    <a:pt x="496" y="850"/>
                  </a:lnTo>
                  <a:lnTo>
                    <a:pt x="491" y="847"/>
                  </a:lnTo>
                  <a:lnTo>
                    <a:pt x="489" y="840"/>
                  </a:lnTo>
                  <a:lnTo>
                    <a:pt x="489" y="831"/>
                  </a:lnTo>
                  <a:lnTo>
                    <a:pt x="491" y="820"/>
                  </a:lnTo>
                  <a:lnTo>
                    <a:pt x="494" y="809"/>
                  </a:lnTo>
                  <a:lnTo>
                    <a:pt x="497" y="800"/>
                  </a:lnTo>
                  <a:lnTo>
                    <a:pt x="500" y="792"/>
                  </a:lnTo>
                  <a:lnTo>
                    <a:pt x="502" y="787"/>
                  </a:lnTo>
                  <a:lnTo>
                    <a:pt x="502" y="775"/>
                  </a:lnTo>
                  <a:lnTo>
                    <a:pt x="501" y="764"/>
                  </a:lnTo>
                  <a:lnTo>
                    <a:pt x="500" y="753"/>
                  </a:lnTo>
                  <a:lnTo>
                    <a:pt x="497" y="742"/>
                  </a:lnTo>
                  <a:lnTo>
                    <a:pt x="495" y="730"/>
                  </a:lnTo>
                  <a:lnTo>
                    <a:pt x="492" y="720"/>
                  </a:lnTo>
                  <a:lnTo>
                    <a:pt x="488" y="709"/>
                  </a:lnTo>
                  <a:lnTo>
                    <a:pt x="485" y="699"/>
                  </a:lnTo>
                  <a:lnTo>
                    <a:pt x="481" y="678"/>
                  </a:lnTo>
                  <a:lnTo>
                    <a:pt x="477" y="657"/>
                  </a:lnTo>
                  <a:lnTo>
                    <a:pt x="475" y="636"/>
                  </a:lnTo>
                  <a:lnTo>
                    <a:pt x="473" y="615"/>
                  </a:lnTo>
                  <a:lnTo>
                    <a:pt x="471" y="594"/>
                  </a:lnTo>
                  <a:lnTo>
                    <a:pt x="468" y="574"/>
                  </a:lnTo>
                  <a:lnTo>
                    <a:pt x="465" y="553"/>
                  </a:lnTo>
                  <a:lnTo>
                    <a:pt x="460" y="534"/>
                  </a:lnTo>
                  <a:lnTo>
                    <a:pt x="458" y="529"/>
                  </a:lnTo>
                  <a:lnTo>
                    <a:pt x="456" y="525"/>
                  </a:lnTo>
                  <a:lnTo>
                    <a:pt x="454" y="520"/>
                  </a:lnTo>
                  <a:lnTo>
                    <a:pt x="453" y="516"/>
                  </a:lnTo>
                  <a:lnTo>
                    <a:pt x="451" y="511"/>
                  </a:lnTo>
                  <a:lnTo>
                    <a:pt x="449" y="506"/>
                  </a:lnTo>
                  <a:lnTo>
                    <a:pt x="448" y="502"/>
                  </a:lnTo>
                  <a:lnTo>
                    <a:pt x="447" y="498"/>
                  </a:lnTo>
                  <a:lnTo>
                    <a:pt x="443" y="520"/>
                  </a:lnTo>
                  <a:lnTo>
                    <a:pt x="440" y="542"/>
                  </a:lnTo>
                  <a:lnTo>
                    <a:pt x="437" y="563"/>
                  </a:lnTo>
                  <a:lnTo>
                    <a:pt x="435" y="584"/>
                  </a:lnTo>
                  <a:lnTo>
                    <a:pt x="434" y="605"/>
                  </a:lnTo>
                  <a:lnTo>
                    <a:pt x="435" y="627"/>
                  </a:lnTo>
                  <a:lnTo>
                    <a:pt x="438" y="649"/>
                  </a:lnTo>
                  <a:lnTo>
                    <a:pt x="444" y="671"/>
                  </a:lnTo>
                  <a:lnTo>
                    <a:pt x="445" y="683"/>
                  </a:lnTo>
                  <a:lnTo>
                    <a:pt x="446" y="697"/>
                  </a:lnTo>
                  <a:lnTo>
                    <a:pt x="447" y="710"/>
                  </a:lnTo>
                  <a:lnTo>
                    <a:pt x="448" y="723"/>
                  </a:lnTo>
                  <a:lnTo>
                    <a:pt x="450" y="736"/>
                  </a:lnTo>
                  <a:lnTo>
                    <a:pt x="453" y="749"/>
                  </a:lnTo>
                  <a:lnTo>
                    <a:pt x="456" y="761"/>
                  </a:lnTo>
                  <a:lnTo>
                    <a:pt x="145" y="769"/>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smtClean="0">
                <a:solidFill>
                  <a:srgbClr val="000000"/>
                </a:solidFill>
                <a:latin typeface="Arial" charset="0"/>
              </a:endParaRPr>
            </a:p>
          </p:txBody>
        </p:sp>
        <p:sp>
          <p:nvSpPr>
            <p:cNvPr id="40987" name="Freeform 8"/>
            <p:cNvSpPr>
              <a:spLocks/>
            </p:cNvSpPr>
            <p:nvPr/>
          </p:nvSpPr>
          <p:spPr bwMode="auto">
            <a:xfrm>
              <a:off x="599" y="935"/>
              <a:ext cx="1438" cy="2478"/>
            </a:xfrm>
            <a:custGeom>
              <a:avLst/>
              <a:gdLst>
                <a:gd name="T0" fmla="*/ 1190 w 539"/>
                <a:gd name="T1" fmla="*/ 3954 h 908"/>
                <a:gd name="T2" fmla="*/ 1126 w 539"/>
                <a:gd name="T3" fmla="*/ 3507 h 908"/>
                <a:gd name="T4" fmla="*/ 1110 w 539"/>
                <a:gd name="T5" fmla="*/ 2972 h 908"/>
                <a:gd name="T6" fmla="*/ 1054 w 539"/>
                <a:gd name="T7" fmla="*/ 3076 h 908"/>
                <a:gd name="T8" fmla="*/ 1040 w 539"/>
                <a:gd name="T9" fmla="*/ 3119 h 908"/>
                <a:gd name="T10" fmla="*/ 998 w 539"/>
                <a:gd name="T11" fmla="*/ 3174 h 908"/>
                <a:gd name="T12" fmla="*/ 1067 w 539"/>
                <a:gd name="T13" fmla="*/ 3226 h 908"/>
                <a:gd name="T14" fmla="*/ 947 w 539"/>
                <a:gd name="T15" fmla="*/ 3299 h 908"/>
                <a:gd name="T16" fmla="*/ 1054 w 539"/>
                <a:gd name="T17" fmla="*/ 3308 h 908"/>
                <a:gd name="T18" fmla="*/ 931 w 539"/>
                <a:gd name="T19" fmla="*/ 3425 h 908"/>
                <a:gd name="T20" fmla="*/ 1046 w 539"/>
                <a:gd name="T21" fmla="*/ 3450 h 908"/>
                <a:gd name="T22" fmla="*/ 931 w 539"/>
                <a:gd name="T23" fmla="*/ 3523 h 908"/>
                <a:gd name="T24" fmla="*/ 1046 w 539"/>
                <a:gd name="T25" fmla="*/ 3537 h 908"/>
                <a:gd name="T26" fmla="*/ 947 w 539"/>
                <a:gd name="T27" fmla="*/ 3605 h 908"/>
                <a:gd name="T28" fmla="*/ 1046 w 539"/>
                <a:gd name="T29" fmla="*/ 3643 h 908"/>
                <a:gd name="T30" fmla="*/ 990 w 539"/>
                <a:gd name="T31" fmla="*/ 3717 h 908"/>
                <a:gd name="T32" fmla="*/ 1032 w 539"/>
                <a:gd name="T33" fmla="*/ 3752 h 908"/>
                <a:gd name="T34" fmla="*/ 968 w 539"/>
                <a:gd name="T35" fmla="*/ 3834 h 908"/>
                <a:gd name="T36" fmla="*/ 904 w 539"/>
                <a:gd name="T37" fmla="*/ 4282 h 908"/>
                <a:gd name="T38" fmla="*/ 598 w 539"/>
                <a:gd name="T39" fmla="*/ 5401 h 908"/>
                <a:gd name="T40" fmla="*/ 542 w 539"/>
                <a:gd name="T41" fmla="*/ 6621 h 908"/>
                <a:gd name="T42" fmla="*/ 406 w 539"/>
                <a:gd name="T43" fmla="*/ 6719 h 908"/>
                <a:gd name="T44" fmla="*/ 213 w 539"/>
                <a:gd name="T45" fmla="*/ 6749 h 908"/>
                <a:gd name="T46" fmla="*/ 115 w 539"/>
                <a:gd name="T47" fmla="*/ 6585 h 908"/>
                <a:gd name="T48" fmla="*/ 64 w 539"/>
                <a:gd name="T49" fmla="*/ 6233 h 908"/>
                <a:gd name="T50" fmla="*/ 307 w 539"/>
                <a:gd name="T51" fmla="*/ 5578 h 908"/>
                <a:gd name="T52" fmla="*/ 526 w 539"/>
                <a:gd name="T53" fmla="*/ 4044 h 908"/>
                <a:gd name="T54" fmla="*/ 718 w 539"/>
                <a:gd name="T55" fmla="*/ 2429 h 908"/>
                <a:gd name="T56" fmla="*/ 1771 w 539"/>
                <a:gd name="T57" fmla="*/ 1706 h 908"/>
                <a:gd name="T58" fmla="*/ 1715 w 539"/>
                <a:gd name="T59" fmla="*/ 1684 h 908"/>
                <a:gd name="T60" fmla="*/ 1793 w 539"/>
                <a:gd name="T61" fmla="*/ 1616 h 908"/>
                <a:gd name="T62" fmla="*/ 1694 w 539"/>
                <a:gd name="T63" fmla="*/ 1602 h 908"/>
                <a:gd name="T64" fmla="*/ 1745 w 539"/>
                <a:gd name="T65" fmla="*/ 1512 h 908"/>
                <a:gd name="T66" fmla="*/ 1665 w 539"/>
                <a:gd name="T67" fmla="*/ 1416 h 908"/>
                <a:gd name="T68" fmla="*/ 2057 w 539"/>
                <a:gd name="T69" fmla="*/ 22 h 908"/>
                <a:gd name="T70" fmla="*/ 2356 w 539"/>
                <a:gd name="T71" fmla="*/ 1392 h 908"/>
                <a:gd name="T72" fmla="*/ 3594 w 539"/>
                <a:gd name="T73" fmla="*/ 3098 h 908"/>
                <a:gd name="T74" fmla="*/ 3786 w 539"/>
                <a:gd name="T75" fmla="*/ 5005 h 908"/>
                <a:gd name="T76" fmla="*/ 3751 w 539"/>
                <a:gd name="T77" fmla="*/ 6323 h 908"/>
                <a:gd name="T78" fmla="*/ 3503 w 539"/>
                <a:gd name="T79" fmla="*/ 6449 h 908"/>
                <a:gd name="T80" fmla="*/ 3495 w 539"/>
                <a:gd name="T81" fmla="*/ 6061 h 908"/>
                <a:gd name="T82" fmla="*/ 3439 w 539"/>
                <a:gd name="T83" fmla="*/ 5101 h 908"/>
                <a:gd name="T84" fmla="*/ 3217 w 539"/>
                <a:gd name="T85" fmla="*/ 3769 h 908"/>
                <a:gd name="T86" fmla="*/ 3295 w 539"/>
                <a:gd name="T87" fmla="*/ 3731 h 908"/>
                <a:gd name="T88" fmla="*/ 3183 w 539"/>
                <a:gd name="T89" fmla="*/ 3671 h 908"/>
                <a:gd name="T90" fmla="*/ 3295 w 539"/>
                <a:gd name="T91" fmla="*/ 3485 h 908"/>
                <a:gd name="T92" fmla="*/ 3145 w 539"/>
                <a:gd name="T93" fmla="*/ 3433 h 908"/>
                <a:gd name="T94" fmla="*/ 3316 w 539"/>
                <a:gd name="T95" fmla="*/ 3373 h 908"/>
                <a:gd name="T96" fmla="*/ 3161 w 539"/>
                <a:gd name="T97" fmla="*/ 3338 h 908"/>
                <a:gd name="T98" fmla="*/ 3295 w 539"/>
                <a:gd name="T99" fmla="*/ 3261 h 908"/>
                <a:gd name="T100" fmla="*/ 3161 w 539"/>
                <a:gd name="T101" fmla="*/ 3248 h 908"/>
                <a:gd name="T102" fmla="*/ 3231 w 539"/>
                <a:gd name="T103" fmla="*/ 3174 h 908"/>
                <a:gd name="T104" fmla="*/ 3167 w 539"/>
                <a:gd name="T105" fmla="*/ 3136 h 908"/>
                <a:gd name="T106" fmla="*/ 3217 w 539"/>
                <a:gd name="T107" fmla="*/ 3084 h 908"/>
                <a:gd name="T108" fmla="*/ 3183 w 539"/>
                <a:gd name="T109" fmla="*/ 3054 h 908"/>
                <a:gd name="T110" fmla="*/ 3204 w 539"/>
                <a:gd name="T111" fmla="*/ 3016 h 908"/>
                <a:gd name="T112" fmla="*/ 3167 w 539"/>
                <a:gd name="T113" fmla="*/ 2972 h 908"/>
                <a:gd name="T114" fmla="*/ 3124 w 539"/>
                <a:gd name="T115" fmla="*/ 2928 h 908"/>
                <a:gd name="T116" fmla="*/ 3076 w 539"/>
                <a:gd name="T117" fmla="*/ 3619 h 908"/>
                <a:gd name="T118" fmla="*/ 3068 w 539"/>
                <a:gd name="T119" fmla="*/ 5199 h 90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39" h="908">
                  <a:moveTo>
                    <a:pt x="145" y="769"/>
                  </a:moveTo>
                  <a:lnTo>
                    <a:pt x="149" y="745"/>
                  </a:lnTo>
                  <a:lnTo>
                    <a:pt x="154" y="723"/>
                  </a:lnTo>
                  <a:lnTo>
                    <a:pt x="158" y="700"/>
                  </a:lnTo>
                  <a:lnTo>
                    <a:pt x="163" y="677"/>
                  </a:lnTo>
                  <a:lnTo>
                    <a:pt x="166" y="653"/>
                  </a:lnTo>
                  <a:lnTo>
                    <a:pt x="169" y="630"/>
                  </a:lnTo>
                  <a:lnTo>
                    <a:pt x="171" y="612"/>
                  </a:lnTo>
                  <a:lnTo>
                    <a:pt x="173" y="595"/>
                  </a:lnTo>
                  <a:lnTo>
                    <a:pt x="173" y="579"/>
                  </a:lnTo>
                  <a:lnTo>
                    <a:pt x="172" y="563"/>
                  </a:lnTo>
                  <a:lnTo>
                    <a:pt x="170" y="547"/>
                  </a:lnTo>
                  <a:lnTo>
                    <a:pt x="167" y="531"/>
                  </a:lnTo>
                  <a:lnTo>
                    <a:pt x="163" y="515"/>
                  </a:lnTo>
                  <a:lnTo>
                    <a:pt x="158" y="498"/>
                  </a:lnTo>
                  <a:lnTo>
                    <a:pt x="157" y="491"/>
                  </a:lnTo>
                  <a:lnTo>
                    <a:pt x="156" y="487"/>
                  </a:lnTo>
                  <a:lnTo>
                    <a:pt x="156" y="483"/>
                  </a:lnTo>
                  <a:lnTo>
                    <a:pt x="156" y="481"/>
                  </a:lnTo>
                  <a:lnTo>
                    <a:pt x="156" y="478"/>
                  </a:lnTo>
                  <a:lnTo>
                    <a:pt x="156" y="477"/>
                  </a:lnTo>
                  <a:lnTo>
                    <a:pt x="157" y="475"/>
                  </a:lnTo>
                  <a:lnTo>
                    <a:pt x="158" y="473"/>
                  </a:lnTo>
                  <a:lnTo>
                    <a:pt x="158" y="472"/>
                  </a:lnTo>
                  <a:lnTo>
                    <a:pt x="158" y="471"/>
                  </a:lnTo>
                  <a:lnTo>
                    <a:pt x="158" y="469"/>
                  </a:lnTo>
                  <a:lnTo>
                    <a:pt x="158" y="468"/>
                  </a:lnTo>
                  <a:lnTo>
                    <a:pt x="158" y="459"/>
                  </a:lnTo>
                  <a:lnTo>
                    <a:pt x="158" y="451"/>
                  </a:lnTo>
                  <a:lnTo>
                    <a:pt x="158" y="442"/>
                  </a:lnTo>
                  <a:lnTo>
                    <a:pt x="158" y="433"/>
                  </a:lnTo>
                  <a:lnTo>
                    <a:pt x="158" y="424"/>
                  </a:lnTo>
                  <a:lnTo>
                    <a:pt x="158" y="416"/>
                  </a:lnTo>
                  <a:lnTo>
                    <a:pt x="158" y="407"/>
                  </a:lnTo>
                  <a:lnTo>
                    <a:pt x="158" y="399"/>
                  </a:lnTo>
                  <a:lnTo>
                    <a:pt x="157" y="399"/>
                  </a:lnTo>
                  <a:lnTo>
                    <a:pt x="156" y="399"/>
                  </a:lnTo>
                  <a:lnTo>
                    <a:pt x="155" y="399"/>
                  </a:lnTo>
                  <a:lnTo>
                    <a:pt x="154" y="399"/>
                  </a:lnTo>
                  <a:lnTo>
                    <a:pt x="153" y="399"/>
                  </a:lnTo>
                  <a:lnTo>
                    <a:pt x="152" y="401"/>
                  </a:lnTo>
                  <a:lnTo>
                    <a:pt x="152" y="403"/>
                  </a:lnTo>
                  <a:lnTo>
                    <a:pt x="152" y="404"/>
                  </a:lnTo>
                  <a:lnTo>
                    <a:pt x="152" y="406"/>
                  </a:lnTo>
                  <a:lnTo>
                    <a:pt x="152" y="407"/>
                  </a:lnTo>
                  <a:lnTo>
                    <a:pt x="151" y="409"/>
                  </a:lnTo>
                  <a:lnTo>
                    <a:pt x="151" y="411"/>
                  </a:lnTo>
                  <a:lnTo>
                    <a:pt x="150" y="413"/>
                  </a:lnTo>
                  <a:lnTo>
                    <a:pt x="148" y="413"/>
                  </a:lnTo>
                  <a:lnTo>
                    <a:pt x="145" y="413"/>
                  </a:lnTo>
                  <a:lnTo>
                    <a:pt x="143" y="413"/>
                  </a:lnTo>
                  <a:lnTo>
                    <a:pt x="141" y="414"/>
                  </a:lnTo>
                  <a:lnTo>
                    <a:pt x="139" y="415"/>
                  </a:lnTo>
                  <a:lnTo>
                    <a:pt x="138" y="416"/>
                  </a:lnTo>
                  <a:lnTo>
                    <a:pt x="138" y="418"/>
                  </a:lnTo>
                  <a:lnTo>
                    <a:pt x="139" y="421"/>
                  </a:lnTo>
                  <a:lnTo>
                    <a:pt x="140" y="421"/>
                  </a:lnTo>
                  <a:lnTo>
                    <a:pt x="141" y="420"/>
                  </a:lnTo>
                  <a:lnTo>
                    <a:pt x="142" y="420"/>
                  </a:lnTo>
                  <a:lnTo>
                    <a:pt x="143" y="420"/>
                  </a:lnTo>
                  <a:lnTo>
                    <a:pt x="144" y="419"/>
                  </a:lnTo>
                  <a:lnTo>
                    <a:pt x="146" y="419"/>
                  </a:lnTo>
                  <a:lnTo>
                    <a:pt x="148" y="418"/>
                  </a:lnTo>
                  <a:lnTo>
                    <a:pt x="150" y="418"/>
                  </a:lnTo>
                  <a:lnTo>
                    <a:pt x="150" y="420"/>
                  </a:lnTo>
                  <a:lnTo>
                    <a:pt x="150" y="421"/>
                  </a:lnTo>
                  <a:lnTo>
                    <a:pt x="150" y="422"/>
                  </a:lnTo>
                  <a:lnTo>
                    <a:pt x="150" y="423"/>
                  </a:lnTo>
                  <a:lnTo>
                    <a:pt x="150" y="424"/>
                  </a:lnTo>
                  <a:lnTo>
                    <a:pt x="148" y="424"/>
                  </a:lnTo>
                  <a:lnTo>
                    <a:pt x="146" y="425"/>
                  </a:lnTo>
                  <a:lnTo>
                    <a:pt x="144" y="425"/>
                  </a:lnTo>
                  <a:lnTo>
                    <a:pt x="142" y="426"/>
                  </a:lnTo>
                  <a:lnTo>
                    <a:pt x="140" y="426"/>
                  </a:lnTo>
                  <a:lnTo>
                    <a:pt x="138" y="427"/>
                  </a:lnTo>
                  <a:lnTo>
                    <a:pt x="137" y="429"/>
                  </a:lnTo>
                  <a:lnTo>
                    <a:pt x="136" y="432"/>
                  </a:lnTo>
                  <a:lnTo>
                    <a:pt x="138" y="432"/>
                  </a:lnTo>
                  <a:lnTo>
                    <a:pt x="140" y="431"/>
                  </a:lnTo>
                  <a:lnTo>
                    <a:pt x="142" y="431"/>
                  </a:lnTo>
                  <a:lnTo>
                    <a:pt x="144" y="431"/>
                  </a:lnTo>
                  <a:lnTo>
                    <a:pt x="145" y="430"/>
                  </a:lnTo>
                  <a:lnTo>
                    <a:pt x="147" y="430"/>
                  </a:lnTo>
                  <a:lnTo>
                    <a:pt x="148" y="429"/>
                  </a:lnTo>
                  <a:lnTo>
                    <a:pt x="150" y="429"/>
                  </a:lnTo>
                  <a:lnTo>
                    <a:pt x="150" y="431"/>
                  </a:lnTo>
                  <a:lnTo>
                    <a:pt x="150" y="433"/>
                  </a:lnTo>
                  <a:lnTo>
                    <a:pt x="150" y="434"/>
                  </a:lnTo>
                  <a:lnTo>
                    <a:pt x="150" y="435"/>
                  </a:lnTo>
                  <a:lnTo>
                    <a:pt x="150" y="436"/>
                  </a:lnTo>
                  <a:lnTo>
                    <a:pt x="150" y="438"/>
                  </a:lnTo>
                  <a:lnTo>
                    <a:pt x="149" y="438"/>
                  </a:lnTo>
                  <a:lnTo>
                    <a:pt x="148" y="438"/>
                  </a:lnTo>
                  <a:lnTo>
                    <a:pt x="146" y="439"/>
                  </a:lnTo>
                  <a:lnTo>
                    <a:pt x="143" y="440"/>
                  </a:lnTo>
                  <a:lnTo>
                    <a:pt x="139" y="441"/>
                  </a:lnTo>
                  <a:lnTo>
                    <a:pt x="133" y="443"/>
                  </a:lnTo>
                  <a:lnTo>
                    <a:pt x="133" y="444"/>
                  </a:lnTo>
                  <a:lnTo>
                    <a:pt x="133" y="445"/>
                  </a:lnTo>
                  <a:lnTo>
                    <a:pt x="133" y="446"/>
                  </a:lnTo>
                  <a:lnTo>
                    <a:pt x="133" y="447"/>
                  </a:lnTo>
                  <a:lnTo>
                    <a:pt x="133" y="449"/>
                  </a:lnTo>
                  <a:lnTo>
                    <a:pt x="135" y="447"/>
                  </a:lnTo>
                  <a:lnTo>
                    <a:pt x="137" y="447"/>
                  </a:lnTo>
                  <a:lnTo>
                    <a:pt x="139" y="446"/>
                  </a:lnTo>
                  <a:lnTo>
                    <a:pt x="141" y="446"/>
                  </a:lnTo>
                  <a:lnTo>
                    <a:pt x="143" y="445"/>
                  </a:lnTo>
                  <a:lnTo>
                    <a:pt x="146" y="445"/>
                  </a:lnTo>
                  <a:lnTo>
                    <a:pt x="148" y="444"/>
                  </a:lnTo>
                  <a:lnTo>
                    <a:pt x="150" y="443"/>
                  </a:lnTo>
                  <a:lnTo>
                    <a:pt x="149" y="448"/>
                  </a:lnTo>
                  <a:lnTo>
                    <a:pt x="149" y="452"/>
                  </a:lnTo>
                  <a:lnTo>
                    <a:pt x="147" y="454"/>
                  </a:lnTo>
                  <a:lnTo>
                    <a:pt x="145" y="455"/>
                  </a:lnTo>
                  <a:lnTo>
                    <a:pt x="143" y="455"/>
                  </a:lnTo>
                  <a:lnTo>
                    <a:pt x="139" y="456"/>
                  </a:lnTo>
                  <a:lnTo>
                    <a:pt x="135" y="456"/>
                  </a:lnTo>
                  <a:lnTo>
                    <a:pt x="131" y="457"/>
                  </a:lnTo>
                  <a:lnTo>
                    <a:pt x="131" y="458"/>
                  </a:lnTo>
                  <a:lnTo>
                    <a:pt x="131" y="459"/>
                  </a:lnTo>
                  <a:lnTo>
                    <a:pt x="131" y="460"/>
                  </a:lnTo>
                  <a:lnTo>
                    <a:pt x="131" y="461"/>
                  </a:lnTo>
                  <a:lnTo>
                    <a:pt x="131" y="462"/>
                  </a:lnTo>
                  <a:lnTo>
                    <a:pt x="132" y="462"/>
                  </a:lnTo>
                  <a:lnTo>
                    <a:pt x="133" y="462"/>
                  </a:lnTo>
                  <a:lnTo>
                    <a:pt x="134" y="461"/>
                  </a:lnTo>
                  <a:lnTo>
                    <a:pt x="136" y="461"/>
                  </a:lnTo>
                  <a:lnTo>
                    <a:pt x="138" y="460"/>
                  </a:lnTo>
                  <a:lnTo>
                    <a:pt x="140" y="460"/>
                  </a:lnTo>
                  <a:lnTo>
                    <a:pt x="143" y="460"/>
                  </a:lnTo>
                  <a:lnTo>
                    <a:pt x="147" y="460"/>
                  </a:lnTo>
                  <a:lnTo>
                    <a:pt x="147" y="461"/>
                  </a:lnTo>
                  <a:lnTo>
                    <a:pt x="147" y="463"/>
                  </a:lnTo>
                  <a:lnTo>
                    <a:pt x="147" y="464"/>
                  </a:lnTo>
                  <a:lnTo>
                    <a:pt x="147" y="465"/>
                  </a:lnTo>
                  <a:lnTo>
                    <a:pt x="147" y="466"/>
                  </a:lnTo>
                  <a:lnTo>
                    <a:pt x="147" y="467"/>
                  </a:lnTo>
                  <a:lnTo>
                    <a:pt x="147" y="468"/>
                  </a:lnTo>
                  <a:lnTo>
                    <a:pt x="145" y="469"/>
                  </a:lnTo>
                  <a:lnTo>
                    <a:pt x="143" y="469"/>
                  </a:lnTo>
                  <a:lnTo>
                    <a:pt x="141" y="470"/>
                  </a:lnTo>
                  <a:lnTo>
                    <a:pt x="139" y="471"/>
                  </a:lnTo>
                  <a:lnTo>
                    <a:pt x="137" y="471"/>
                  </a:lnTo>
                  <a:lnTo>
                    <a:pt x="135" y="471"/>
                  </a:lnTo>
                  <a:lnTo>
                    <a:pt x="133" y="472"/>
                  </a:lnTo>
                  <a:lnTo>
                    <a:pt x="131" y="473"/>
                  </a:lnTo>
                  <a:lnTo>
                    <a:pt x="131" y="474"/>
                  </a:lnTo>
                  <a:lnTo>
                    <a:pt x="131" y="475"/>
                  </a:lnTo>
                  <a:lnTo>
                    <a:pt x="131" y="476"/>
                  </a:lnTo>
                  <a:lnTo>
                    <a:pt x="133" y="476"/>
                  </a:lnTo>
                  <a:lnTo>
                    <a:pt x="135" y="476"/>
                  </a:lnTo>
                  <a:lnTo>
                    <a:pt x="137" y="476"/>
                  </a:lnTo>
                  <a:lnTo>
                    <a:pt x="139" y="476"/>
                  </a:lnTo>
                  <a:lnTo>
                    <a:pt x="141" y="475"/>
                  </a:lnTo>
                  <a:lnTo>
                    <a:pt x="143" y="475"/>
                  </a:lnTo>
                  <a:lnTo>
                    <a:pt x="145" y="474"/>
                  </a:lnTo>
                  <a:lnTo>
                    <a:pt x="147" y="473"/>
                  </a:lnTo>
                  <a:lnTo>
                    <a:pt x="147" y="475"/>
                  </a:lnTo>
                  <a:lnTo>
                    <a:pt x="147" y="477"/>
                  </a:lnTo>
                  <a:lnTo>
                    <a:pt x="147" y="478"/>
                  </a:lnTo>
                  <a:lnTo>
                    <a:pt x="147" y="479"/>
                  </a:lnTo>
                  <a:lnTo>
                    <a:pt x="147" y="480"/>
                  </a:lnTo>
                  <a:lnTo>
                    <a:pt x="147" y="482"/>
                  </a:lnTo>
                  <a:lnTo>
                    <a:pt x="145" y="482"/>
                  </a:lnTo>
                  <a:lnTo>
                    <a:pt x="143" y="482"/>
                  </a:lnTo>
                  <a:lnTo>
                    <a:pt x="142" y="482"/>
                  </a:lnTo>
                  <a:lnTo>
                    <a:pt x="140" y="483"/>
                  </a:lnTo>
                  <a:lnTo>
                    <a:pt x="138" y="483"/>
                  </a:lnTo>
                  <a:lnTo>
                    <a:pt x="137" y="484"/>
                  </a:lnTo>
                  <a:lnTo>
                    <a:pt x="135" y="484"/>
                  </a:lnTo>
                  <a:lnTo>
                    <a:pt x="133" y="484"/>
                  </a:lnTo>
                  <a:lnTo>
                    <a:pt x="133" y="486"/>
                  </a:lnTo>
                  <a:lnTo>
                    <a:pt x="133" y="487"/>
                  </a:lnTo>
                  <a:lnTo>
                    <a:pt x="133" y="488"/>
                  </a:lnTo>
                  <a:lnTo>
                    <a:pt x="133" y="489"/>
                  </a:lnTo>
                  <a:lnTo>
                    <a:pt x="133" y="490"/>
                  </a:lnTo>
                  <a:lnTo>
                    <a:pt x="135" y="490"/>
                  </a:lnTo>
                  <a:lnTo>
                    <a:pt x="137" y="489"/>
                  </a:lnTo>
                  <a:lnTo>
                    <a:pt x="139" y="489"/>
                  </a:lnTo>
                  <a:lnTo>
                    <a:pt x="141" y="489"/>
                  </a:lnTo>
                  <a:lnTo>
                    <a:pt x="142" y="488"/>
                  </a:lnTo>
                  <a:lnTo>
                    <a:pt x="145" y="489"/>
                  </a:lnTo>
                  <a:lnTo>
                    <a:pt x="147" y="489"/>
                  </a:lnTo>
                  <a:lnTo>
                    <a:pt x="150" y="490"/>
                  </a:lnTo>
                  <a:lnTo>
                    <a:pt x="150" y="491"/>
                  </a:lnTo>
                  <a:lnTo>
                    <a:pt x="150" y="492"/>
                  </a:lnTo>
                  <a:lnTo>
                    <a:pt x="150" y="493"/>
                  </a:lnTo>
                  <a:lnTo>
                    <a:pt x="150" y="494"/>
                  </a:lnTo>
                  <a:lnTo>
                    <a:pt x="150" y="495"/>
                  </a:lnTo>
                  <a:lnTo>
                    <a:pt x="147" y="496"/>
                  </a:lnTo>
                  <a:lnTo>
                    <a:pt x="145" y="497"/>
                  </a:lnTo>
                  <a:lnTo>
                    <a:pt x="143" y="497"/>
                  </a:lnTo>
                  <a:lnTo>
                    <a:pt x="142" y="498"/>
                  </a:lnTo>
                  <a:lnTo>
                    <a:pt x="141" y="498"/>
                  </a:lnTo>
                  <a:lnTo>
                    <a:pt x="139" y="499"/>
                  </a:lnTo>
                  <a:lnTo>
                    <a:pt x="138" y="500"/>
                  </a:lnTo>
                  <a:lnTo>
                    <a:pt x="136" y="501"/>
                  </a:lnTo>
                  <a:lnTo>
                    <a:pt x="136" y="502"/>
                  </a:lnTo>
                  <a:lnTo>
                    <a:pt x="136" y="503"/>
                  </a:lnTo>
                  <a:lnTo>
                    <a:pt x="136" y="504"/>
                  </a:lnTo>
                  <a:lnTo>
                    <a:pt x="137" y="504"/>
                  </a:lnTo>
                  <a:lnTo>
                    <a:pt x="138" y="504"/>
                  </a:lnTo>
                  <a:lnTo>
                    <a:pt x="139" y="504"/>
                  </a:lnTo>
                  <a:lnTo>
                    <a:pt x="141" y="504"/>
                  </a:lnTo>
                  <a:lnTo>
                    <a:pt x="142" y="504"/>
                  </a:lnTo>
                  <a:lnTo>
                    <a:pt x="143" y="504"/>
                  </a:lnTo>
                  <a:lnTo>
                    <a:pt x="145" y="504"/>
                  </a:lnTo>
                  <a:lnTo>
                    <a:pt x="147" y="504"/>
                  </a:lnTo>
                  <a:lnTo>
                    <a:pt x="146" y="505"/>
                  </a:lnTo>
                  <a:lnTo>
                    <a:pt x="145" y="507"/>
                  </a:lnTo>
                  <a:lnTo>
                    <a:pt x="144" y="508"/>
                  </a:lnTo>
                  <a:lnTo>
                    <a:pt x="142" y="509"/>
                  </a:lnTo>
                  <a:lnTo>
                    <a:pt x="141" y="509"/>
                  </a:lnTo>
                  <a:lnTo>
                    <a:pt x="139" y="509"/>
                  </a:lnTo>
                  <a:lnTo>
                    <a:pt x="136" y="509"/>
                  </a:lnTo>
                  <a:lnTo>
                    <a:pt x="136" y="511"/>
                  </a:lnTo>
                  <a:lnTo>
                    <a:pt x="136" y="512"/>
                  </a:lnTo>
                  <a:lnTo>
                    <a:pt x="136" y="513"/>
                  </a:lnTo>
                  <a:lnTo>
                    <a:pt x="136" y="515"/>
                  </a:lnTo>
                  <a:lnTo>
                    <a:pt x="138" y="515"/>
                  </a:lnTo>
                  <a:lnTo>
                    <a:pt x="140" y="515"/>
                  </a:lnTo>
                  <a:lnTo>
                    <a:pt x="141" y="515"/>
                  </a:lnTo>
                  <a:lnTo>
                    <a:pt x="142" y="515"/>
                  </a:lnTo>
                  <a:lnTo>
                    <a:pt x="141" y="522"/>
                  </a:lnTo>
                  <a:lnTo>
                    <a:pt x="141" y="529"/>
                  </a:lnTo>
                  <a:lnTo>
                    <a:pt x="139" y="536"/>
                  </a:lnTo>
                  <a:lnTo>
                    <a:pt x="138" y="543"/>
                  </a:lnTo>
                  <a:lnTo>
                    <a:pt x="136" y="549"/>
                  </a:lnTo>
                  <a:lnTo>
                    <a:pt x="133" y="556"/>
                  </a:lnTo>
                  <a:lnTo>
                    <a:pt x="131" y="561"/>
                  </a:lnTo>
                  <a:lnTo>
                    <a:pt x="128" y="567"/>
                  </a:lnTo>
                  <a:lnTo>
                    <a:pt x="127" y="575"/>
                  </a:lnTo>
                  <a:lnTo>
                    <a:pt x="126" y="583"/>
                  </a:lnTo>
                  <a:lnTo>
                    <a:pt x="125" y="591"/>
                  </a:lnTo>
                  <a:lnTo>
                    <a:pt x="125" y="598"/>
                  </a:lnTo>
                  <a:lnTo>
                    <a:pt x="124" y="606"/>
                  </a:lnTo>
                  <a:lnTo>
                    <a:pt x="123" y="614"/>
                  </a:lnTo>
                  <a:lnTo>
                    <a:pt x="121" y="622"/>
                  </a:lnTo>
                  <a:lnTo>
                    <a:pt x="120" y="630"/>
                  </a:lnTo>
                  <a:lnTo>
                    <a:pt x="112" y="645"/>
                  </a:lnTo>
                  <a:lnTo>
                    <a:pt x="105" y="661"/>
                  </a:lnTo>
                  <a:lnTo>
                    <a:pt x="99" y="677"/>
                  </a:lnTo>
                  <a:lnTo>
                    <a:pt x="93" y="693"/>
                  </a:lnTo>
                  <a:lnTo>
                    <a:pt x="88" y="709"/>
                  </a:lnTo>
                  <a:lnTo>
                    <a:pt x="84" y="725"/>
                  </a:lnTo>
                  <a:lnTo>
                    <a:pt x="82" y="742"/>
                  </a:lnTo>
                  <a:lnTo>
                    <a:pt x="81" y="760"/>
                  </a:lnTo>
                  <a:lnTo>
                    <a:pt x="83" y="776"/>
                  </a:lnTo>
                  <a:lnTo>
                    <a:pt x="84" y="792"/>
                  </a:lnTo>
                  <a:lnTo>
                    <a:pt x="85" y="809"/>
                  </a:lnTo>
                  <a:lnTo>
                    <a:pt x="86" y="825"/>
                  </a:lnTo>
                  <a:lnTo>
                    <a:pt x="85" y="841"/>
                  </a:lnTo>
                  <a:lnTo>
                    <a:pt x="84" y="857"/>
                  </a:lnTo>
                  <a:lnTo>
                    <a:pt x="82" y="873"/>
                  </a:lnTo>
                  <a:lnTo>
                    <a:pt x="78" y="889"/>
                  </a:lnTo>
                  <a:lnTo>
                    <a:pt x="77" y="889"/>
                  </a:lnTo>
                  <a:lnTo>
                    <a:pt x="76" y="889"/>
                  </a:lnTo>
                  <a:lnTo>
                    <a:pt x="72" y="887"/>
                  </a:lnTo>
                  <a:lnTo>
                    <a:pt x="70" y="887"/>
                  </a:lnTo>
                  <a:lnTo>
                    <a:pt x="67" y="889"/>
                  </a:lnTo>
                  <a:lnTo>
                    <a:pt x="66" y="891"/>
                  </a:lnTo>
                  <a:lnTo>
                    <a:pt x="64" y="895"/>
                  </a:lnTo>
                  <a:lnTo>
                    <a:pt x="63" y="898"/>
                  </a:lnTo>
                  <a:lnTo>
                    <a:pt x="62" y="901"/>
                  </a:lnTo>
                  <a:lnTo>
                    <a:pt x="62" y="903"/>
                  </a:lnTo>
                  <a:lnTo>
                    <a:pt x="60" y="903"/>
                  </a:lnTo>
                  <a:lnTo>
                    <a:pt x="59" y="903"/>
                  </a:lnTo>
                  <a:lnTo>
                    <a:pt x="58" y="902"/>
                  </a:lnTo>
                  <a:lnTo>
                    <a:pt x="57" y="902"/>
                  </a:lnTo>
                  <a:lnTo>
                    <a:pt x="56" y="902"/>
                  </a:lnTo>
                  <a:lnTo>
                    <a:pt x="56" y="901"/>
                  </a:lnTo>
                  <a:lnTo>
                    <a:pt x="56" y="900"/>
                  </a:lnTo>
                  <a:lnTo>
                    <a:pt x="53" y="901"/>
                  </a:lnTo>
                  <a:lnTo>
                    <a:pt x="50" y="902"/>
                  </a:lnTo>
                  <a:lnTo>
                    <a:pt x="46" y="903"/>
                  </a:lnTo>
                  <a:lnTo>
                    <a:pt x="43" y="905"/>
                  </a:lnTo>
                  <a:lnTo>
                    <a:pt x="39" y="906"/>
                  </a:lnTo>
                  <a:lnTo>
                    <a:pt x="37" y="907"/>
                  </a:lnTo>
                  <a:lnTo>
                    <a:pt x="34" y="908"/>
                  </a:lnTo>
                  <a:lnTo>
                    <a:pt x="32" y="908"/>
                  </a:lnTo>
                  <a:lnTo>
                    <a:pt x="30" y="906"/>
                  </a:lnTo>
                  <a:lnTo>
                    <a:pt x="30" y="905"/>
                  </a:lnTo>
                  <a:lnTo>
                    <a:pt x="29" y="904"/>
                  </a:lnTo>
                  <a:lnTo>
                    <a:pt x="29" y="903"/>
                  </a:lnTo>
                  <a:lnTo>
                    <a:pt x="29" y="901"/>
                  </a:lnTo>
                  <a:lnTo>
                    <a:pt x="29" y="900"/>
                  </a:lnTo>
                  <a:lnTo>
                    <a:pt x="27" y="900"/>
                  </a:lnTo>
                  <a:lnTo>
                    <a:pt x="25" y="900"/>
                  </a:lnTo>
                  <a:lnTo>
                    <a:pt x="24" y="900"/>
                  </a:lnTo>
                  <a:lnTo>
                    <a:pt x="23" y="900"/>
                  </a:lnTo>
                  <a:lnTo>
                    <a:pt x="22" y="900"/>
                  </a:lnTo>
                  <a:lnTo>
                    <a:pt x="21" y="900"/>
                  </a:lnTo>
                  <a:lnTo>
                    <a:pt x="17" y="892"/>
                  </a:lnTo>
                  <a:lnTo>
                    <a:pt x="16" y="884"/>
                  </a:lnTo>
                  <a:lnTo>
                    <a:pt x="15" y="876"/>
                  </a:lnTo>
                  <a:lnTo>
                    <a:pt x="16" y="868"/>
                  </a:lnTo>
                  <a:lnTo>
                    <a:pt x="17" y="860"/>
                  </a:lnTo>
                  <a:lnTo>
                    <a:pt x="18" y="852"/>
                  </a:lnTo>
                  <a:lnTo>
                    <a:pt x="18" y="844"/>
                  </a:lnTo>
                  <a:lnTo>
                    <a:pt x="18" y="837"/>
                  </a:lnTo>
                  <a:lnTo>
                    <a:pt x="16" y="836"/>
                  </a:lnTo>
                  <a:lnTo>
                    <a:pt x="15" y="835"/>
                  </a:lnTo>
                  <a:lnTo>
                    <a:pt x="14" y="834"/>
                  </a:lnTo>
                  <a:lnTo>
                    <a:pt x="12" y="834"/>
                  </a:lnTo>
                  <a:lnTo>
                    <a:pt x="11" y="835"/>
                  </a:lnTo>
                  <a:lnTo>
                    <a:pt x="10" y="836"/>
                  </a:lnTo>
                  <a:lnTo>
                    <a:pt x="9" y="837"/>
                  </a:lnTo>
                  <a:lnTo>
                    <a:pt x="8" y="839"/>
                  </a:lnTo>
                  <a:lnTo>
                    <a:pt x="6" y="840"/>
                  </a:lnTo>
                  <a:lnTo>
                    <a:pt x="5" y="841"/>
                  </a:lnTo>
                  <a:lnTo>
                    <a:pt x="3" y="842"/>
                  </a:lnTo>
                  <a:lnTo>
                    <a:pt x="1" y="842"/>
                  </a:lnTo>
                  <a:lnTo>
                    <a:pt x="0" y="832"/>
                  </a:lnTo>
                  <a:lnTo>
                    <a:pt x="3" y="820"/>
                  </a:lnTo>
                  <a:lnTo>
                    <a:pt x="8" y="807"/>
                  </a:lnTo>
                  <a:lnTo>
                    <a:pt x="15" y="794"/>
                  </a:lnTo>
                  <a:lnTo>
                    <a:pt x="22" y="781"/>
                  </a:lnTo>
                  <a:lnTo>
                    <a:pt x="30" y="769"/>
                  </a:lnTo>
                  <a:lnTo>
                    <a:pt x="37" y="758"/>
                  </a:lnTo>
                  <a:lnTo>
                    <a:pt x="43" y="749"/>
                  </a:lnTo>
                  <a:lnTo>
                    <a:pt x="46" y="730"/>
                  </a:lnTo>
                  <a:lnTo>
                    <a:pt x="48" y="712"/>
                  </a:lnTo>
                  <a:lnTo>
                    <a:pt x="50" y="694"/>
                  </a:lnTo>
                  <a:lnTo>
                    <a:pt x="51" y="675"/>
                  </a:lnTo>
                  <a:lnTo>
                    <a:pt x="52" y="657"/>
                  </a:lnTo>
                  <a:lnTo>
                    <a:pt x="53" y="638"/>
                  </a:lnTo>
                  <a:lnTo>
                    <a:pt x="54" y="620"/>
                  </a:lnTo>
                  <a:lnTo>
                    <a:pt x="56" y="603"/>
                  </a:lnTo>
                  <a:lnTo>
                    <a:pt x="59" y="591"/>
                  </a:lnTo>
                  <a:lnTo>
                    <a:pt x="63" y="579"/>
                  </a:lnTo>
                  <a:lnTo>
                    <a:pt x="67" y="567"/>
                  </a:lnTo>
                  <a:lnTo>
                    <a:pt x="71" y="556"/>
                  </a:lnTo>
                  <a:lnTo>
                    <a:pt x="74" y="543"/>
                  </a:lnTo>
                  <a:lnTo>
                    <a:pt x="77" y="531"/>
                  </a:lnTo>
                  <a:lnTo>
                    <a:pt x="79" y="519"/>
                  </a:lnTo>
                  <a:lnTo>
                    <a:pt x="81" y="506"/>
                  </a:lnTo>
                  <a:lnTo>
                    <a:pt x="79" y="488"/>
                  </a:lnTo>
                  <a:lnTo>
                    <a:pt x="78" y="472"/>
                  </a:lnTo>
                  <a:lnTo>
                    <a:pt x="79" y="457"/>
                  </a:lnTo>
                  <a:lnTo>
                    <a:pt x="81" y="442"/>
                  </a:lnTo>
                  <a:lnTo>
                    <a:pt x="84" y="427"/>
                  </a:lnTo>
                  <a:lnTo>
                    <a:pt x="87" y="412"/>
                  </a:lnTo>
                  <a:lnTo>
                    <a:pt x="89" y="397"/>
                  </a:lnTo>
                  <a:lnTo>
                    <a:pt x="92" y="380"/>
                  </a:lnTo>
                  <a:lnTo>
                    <a:pt x="95" y="350"/>
                  </a:lnTo>
                  <a:lnTo>
                    <a:pt x="101" y="326"/>
                  </a:lnTo>
                  <a:lnTo>
                    <a:pt x="111" y="308"/>
                  </a:lnTo>
                  <a:lnTo>
                    <a:pt x="125" y="293"/>
                  </a:lnTo>
                  <a:lnTo>
                    <a:pt x="142" y="281"/>
                  </a:lnTo>
                  <a:lnTo>
                    <a:pt x="163" y="270"/>
                  </a:lnTo>
                  <a:lnTo>
                    <a:pt x="188" y="259"/>
                  </a:lnTo>
                  <a:lnTo>
                    <a:pt x="216" y="248"/>
                  </a:lnTo>
                  <a:lnTo>
                    <a:pt x="220" y="244"/>
                  </a:lnTo>
                  <a:lnTo>
                    <a:pt x="224" y="240"/>
                  </a:lnTo>
                  <a:lnTo>
                    <a:pt x="229" y="237"/>
                  </a:lnTo>
                  <a:lnTo>
                    <a:pt x="234" y="234"/>
                  </a:lnTo>
                  <a:lnTo>
                    <a:pt x="239" y="231"/>
                  </a:lnTo>
                  <a:lnTo>
                    <a:pt x="244" y="230"/>
                  </a:lnTo>
                  <a:lnTo>
                    <a:pt x="249" y="229"/>
                  </a:lnTo>
                  <a:lnTo>
                    <a:pt x="254" y="228"/>
                  </a:lnTo>
                  <a:lnTo>
                    <a:pt x="254" y="227"/>
                  </a:lnTo>
                  <a:lnTo>
                    <a:pt x="254" y="226"/>
                  </a:lnTo>
                  <a:lnTo>
                    <a:pt x="254" y="224"/>
                  </a:lnTo>
                  <a:lnTo>
                    <a:pt x="254" y="223"/>
                  </a:lnTo>
                  <a:lnTo>
                    <a:pt x="253" y="223"/>
                  </a:lnTo>
                  <a:lnTo>
                    <a:pt x="252" y="223"/>
                  </a:lnTo>
                  <a:lnTo>
                    <a:pt x="250" y="224"/>
                  </a:lnTo>
                  <a:lnTo>
                    <a:pt x="248" y="224"/>
                  </a:lnTo>
                  <a:lnTo>
                    <a:pt x="247" y="225"/>
                  </a:lnTo>
                  <a:lnTo>
                    <a:pt x="245" y="225"/>
                  </a:lnTo>
                  <a:lnTo>
                    <a:pt x="243" y="226"/>
                  </a:lnTo>
                  <a:lnTo>
                    <a:pt x="241" y="226"/>
                  </a:lnTo>
                  <a:lnTo>
                    <a:pt x="241" y="225"/>
                  </a:lnTo>
                  <a:lnTo>
                    <a:pt x="241" y="224"/>
                  </a:lnTo>
                  <a:lnTo>
                    <a:pt x="241" y="223"/>
                  </a:lnTo>
                  <a:lnTo>
                    <a:pt x="242" y="222"/>
                  </a:lnTo>
                  <a:lnTo>
                    <a:pt x="243" y="221"/>
                  </a:lnTo>
                  <a:lnTo>
                    <a:pt x="244" y="221"/>
                  </a:lnTo>
                  <a:lnTo>
                    <a:pt x="246" y="220"/>
                  </a:lnTo>
                  <a:lnTo>
                    <a:pt x="248" y="219"/>
                  </a:lnTo>
                  <a:lnTo>
                    <a:pt x="249" y="219"/>
                  </a:lnTo>
                  <a:lnTo>
                    <a:pt x="250" y="218"/>
                  </a:lnTo>
                  <a:lnTo>
                    <a:pt x="252" y="217"/>
                  </a:lnTo>
                  <a:lnTo>
                    <a:pt x="252" y="216"/>
                  </a:lnTo>
                  <a:lnTo>
                    <a:pt x="252" y="215"/>
                  </a:lnTo>
                  <a:lnTo>
                    <a:pt x="250" y="215"/>
                  </a:lnTo>
                  <a:lnTo>
                    <a:pt x="248" y="215"/>
                  </a:lnTo>
                  <a:lnTo>
                    <a:pt x="246" y="215"/>
                  </a:lnTo>
                  <a:lnTo>
                    <a:pt x="245" y="216"/>
                  </a:lnTo>
                  <a:lnTo>
                    <a:pt x="243" y="216"/>
                  </a:lnTo>
                  <a:lnTo>
                    <a:pt x="241" y="217"/>
                  </a:lnTo>
                  <a:lnTo>
                    <a:pt x="240" y="217"/>
                  </a:lnTo>
                  <a:lnTo>
                    <a:pt x="238" y="217"/>
                  </a:lnTo>
                  <a:lnTo>
                    <a:pt x="238" y="216"/>
                  </a:lnTo>
                  <a:lnTo>
                    <a:pt x="238" y="215"/>
                  </a:lnTo>
                  <a:lnTo>
                    <a:pt x="238" y="214"/>
                  </a:lnTo>
                  <a:lnTo>
                    <a:pt x="238" y="213"/>
                  </a:lnTo>
                  <a:lnTo>
                    <a:pt x="238" y="211"/>
                  </a:lnTo>
                  <a:lnTo>
                    <a:pt x="238" y="210"/>
                  </a:lnTo>
                  <a:lnTo>
                    <a:pt x="238" y="208"/>
                  </a:lnTo>
                  <a:lnTo>
                    <a:pt x="238" y="206"/>
                  </a:lnTo>
                  <a:lnTo>
                    <a:pt x="241" y="206"/>
                  </a:lnTo>
                  <a:lnTo>
                    <a:pt x="243" y="206"/>
                  </a:lnTo>
                  <a:lnTo>
                    <a:pt x="244" y="206"/>
                  </a:lnTo>
                  <a:lnTo>
                    <a:pt x="245" y="206"/>
                  </a:lnTo>
                  <a:lnTo>
                    <a:pt x="246" y="205"/>
                  </a:lnTo>
                  <a:lnTo>
                    <a:pt x="246" y="204"/>
                  </a:lnTo>
                  <a:lnTo>
                    <a:pt x="245" y="203"/>
                  </a:lnTo>
                  <a:lnTo>
                    <a:pt x="244" y="202"/>
                  </a:lnTo>
                  <a:lnTo>
                    <a:pt x="243" y="201"/>
                  </a:lnTo>
                  <a:lnTo>
                    <a:pt x="242" y="201"/>
                  </a:lnTo>
                  <a:lnTo>
                    <a:pt x="241" y="201"/>
                  </a:lnTo>
                  <a:lnTo>
                    <a:pt x="240" y="201"/>
                  </a:lnTo>
                  <a:lnTo>
                    <a:pt x="239" y="201"/>
                  </a:lnTo>
                  <a:lnTo>
                    <a:pt x="238" y="201"/>
                  </a:lnTo>
                  <a:lnTo>
                    <a:pt x="237" y="198"/>
                  </a:lnTo>
                  <a:lnTo>
                    <a:pt x="236" y="196"/>
                  </a:lnTo>
                  <a:lnTo>
                    <a:pt x="236" y="194"/>
                  </a:lnTo>
                  <a:lnTo>
                    <a:pt x="235" y="193"/>
                  </a:lnTo>
                  <a:lnTo>
                    <a:pt x="234" y="192"/>
                  </a:lnTo>
                  <a:lnTo>
                    <a:pt x="234" y="190"/>
                  </a:lnTo>
                  <a:lnTo>
                    <a:pt x="233" y="189"/>
                  </a:lnTo>
                  <a:lnTo>
                    <a:pt x="232" y="187"/>
                  </a:lnTo>
                  <a:lnTo>
                    <a:pt x="220" y="163"/>
                  </a:lnTo>
                  <a:lnTo>
                    <a:pt x="209" y="138"/>
                  </a:lnTo>
                  <a:lnTo>
                    <a:pt x="199" y="111"/>
                  </a:lnTo>
                  <a:lnTo>
                    <a:pt x="193" y="86"/>
                  </a:lnTo>
                  <a:lnTo>
                    <a:pt x="192" y="61"/>
                  </a:lnTo>
                  <a:lnTo>
                    <a:pt x="198" y="38"/>
                  </a:lnTo>
                  <a:lnTo>
                    <a:pt x="212" y="18"/>
                  </a:lnTo>
                  <a:lnTo>
                    <a:pt x="238" y="3"/>
                  </a:lnTo>
                  <a:lnTo>
                    <a:pt x="258" y="0"/>
                  </a:lnTo>
                  <a:lnTo>
                    <a:pt x="274" y="0"/>
                  </a:lnTo>
                  <a:lnTo>
                    <a:pt x="289" y="3"/>
                  </a:lnTo>
                  <a:lnTo>
                    <a:pt x="301" y="8"/>
                  </a:lnTo>
                  <a:lnTo>
                    <a:pt x="311" y="15"/>
                  </a:lnTo>
                  <a:lnTo>
                    <a:pt x="320" y="26"/>
                  </a:lnTo>
                  <a:lnTo>
                    <a:pt x="329" y="40"/>
                  </a:lnTo>
                  <a:lnTo>
                    <a:pt x="337" y="58"/>
                  </a:lnTo>
                  <a:lnTo>
                    <a:pt x="343" y="75"/>
                  </a:lnTo>
                  <a:lnTo>
                    <a:pt x="346" y="92"/>
                  </a:lnTo>
                  <a:lnTo>
                    <a:pt x="346" y="107"/>
                  </a:lnTo>
                  <a:lnTo>
                    <a:pt x="345" y="123"/>
                  </a:lnTo>
                  <a:lnTo>
                    <a:pt x="343" y="137"/>
                  </a:lnTo>
                  <a:lnTo>
                    <a:pt x="340" y="153"/>
                  </a:lnTo>
                  <a:lnTo>
                    <a:pt x="335" y="169"/>
                  </a:lnTo>
                  <a:lnTo>
                    <a:pt x="331" y="187"/>
                  </a:lnTo>
                  <a:lnTo>
                    <a:pt x="333" y="207"/>
                  </a:lnTo>
                  <a:lnTo>
                    <a:pt x="339" y="222"/>
                  </a:lnTo>
                  <a:lnTo>
                    <a:pt x="348" y="234"/>
                  </a:lnTo>
                  <a:lnTo>
                    <a:pt x="360" y="243"/>
                  </a:lnTo>
                  <a:lnTo>
                    <a:pt x="374" y="250"/>
                  </a:lnTo>
                  <a:lnTo>
                    <a:pt x="390" y="256"/>
                  </a:lnTo>
                  <a:lnTo>
                    <a:pt x="406" y="262"/>
                  </a:lnTo>
                  <a:lnTo>
                    <a:pt x="422" y="270"/>
                  </a:lnTo>
                  <a:lnTo>
                    <a:pt x="454" y="285"/>
                  </a:lnTo>
                  <a:lnTo>
                    <a:pt x="477" y="310"/>
                  </a:lnTo>
                  <a:lnTo>
                    <a:pt x="492" y="341"/>
                  </a:lnTo>
                  <a:lnTo>
                    <a:pt x="501" y="378"/>
                  </a:lnTo>
                  <a:lnTo>
                    <a:pt x="505" y="416"/>
                  </a:lnTo>
                  <a:lnTo>
                    <a:pt x="506" y="455"/>
                  </a:lnTo>
                  <a:lnTo>
                    <a:pt x="505" y="491"/>
                  </a:lnTo>
                  <a:lnTo>
                    <a:pt x="505" y="523"/>
                  </a:lnTo>
                  <a:lnTo>
                    <a:pt x="508" y="537"/>
                  </a:lnTo>
                  <a:lnTo>
                    <a:pt x="512" y="552"/>
                  </a:lnTo>
                  <a:lnTo>
                    <a:pt x="516" y="566"/>
                  </a:lnTo>
                  <a:lnTo>
                    <a:pt x="521" y="581"/>
                  </a:lnTo>
                  <a:lnTo>
                    <a:pt x="524" y="596"/>
                  </a:lnTo>
                  <a:lnTo>
                    <a:pt x="528" y="611"/>
                  </a:lnTo>
                  <a:lnTo>
                    <a:pt x="530" y="626"/>
                  </a:lnTo>
                  <a:lnTo>
                    <a:pt x="532" y="641"/>
                  </a:lnTo>
                  <a:lnTo>
                    <a:pt x="532" y="656"/>
                  </a:lnTo>
                  <a:lnTo>
                    <a:pt x="532" y="672"/>
                  </a:lnTo>
                  <a:lnTo>
                    <a:pt x="531" y="687"/>
                  </a:lnTo>
                  <a:lnTo>
                    <a:pt x="531" y="702"/>
                  </a:lnTo>
                  <a:lnTo>
                    <a:pt x="531" y="717"/>
                  </a:lnTo>
                  <a:lnTo>
                    <a:pt x="531" y="733"/>
                  </a:lnTo>
                  <a:lnTo>
                    <a:pt x="531" y="749"/>
                  </a:lnTo>
                  <a:lnTo>
                    <a:pt x="532" y="765"/>
                  </a:lnTo>
                  <a:lnTo>
                    <a:pt x="534" y="780"/>
                  </a:lnTo>
                  <a:lnTo>
                    <a:pt x="537" y="793"/>
                  </a:lnTo>
                  <a:lnTo>
                    <a:pt x="539" y="806"/>
                  </a:lnTo>
                  <a:lnTo>
                    <a:pt x="539" y="818"/>
                  </a:lnTo>
                  <a:lnTo>
                    <a:pt x="538" y="829"/>
                  </a:lnTo>
                  <a:lnTo>
                    <a:pt x="534" y="839"/>
                  </a:lnTo>
                  <a:lnTo>
                    <a:pt x="527" y="849"/>
                  </a:lnTo>
                  <a:lnTo>
                    <a:pt x="516" y="859"/>
                  </a:lnTo>
                  <a:lnTo>
                    <a:pt x="512" y="863"/>
                  </a:lnTo>
                  <a:lnTo>
                    <a:pt x="509" y="867"/>
                  </a:lnTo>
                  <a:lnTo>
                    <a:pt x="505" y="871"/>
                  </a:lnTo>
                  <a:lnTo>
                    <a:pt x="502" y="875"/>
                  </a:lnTo>
                  <a:lnTo>
                    <a:pt x="498" y="879"/>
                  </a:lnTo>
                  <a:lnTo>
                    <a:pt x="495" y="882"/>
                  </a:lnTo>
                  <a:lnTo>
                    <a:pt x="491" y="887"/>
                  </a:lnTo>
                  <a:lnTo>
                    <a:pt x="488" y="892"/>
                  </a:lnTo>
                  <a:lnTo>
                    <a:pt x="486" y="887"/>
                  </a:lnTo>
                  <a:lnTo>
                    <a:pt x="487" y="881"/>
                  </a:lnTo>
                  <a:lnTo>
                    <a:pt x="489" y="874"/>
                  </a:lnTo>
                  <a:lnTo>
                    <a:pt x="492" y="866"/>
                  </a:lnTo>
                  <a:lnTo>
                    <a:pt x="494" y="858"/>
                  </a:lnTo>
                  <a:lnTo>
                    <a:pt x="496" y="850"/>
                  </a:lnTo>
                  <a:lnTo>
                    <a:pt x="496" y="842"/>
                  </a:lnTo>
                  <a:lnTo>
                    <a:pt x="494" y="837"/>
                  </a:lnTo>
                  <a:lnTo>
                    <a:pt x="493" y="837"/>
                  </a:lnTo>
                  <a:lnTo>
                    <a:pt x="492" y="837"/>
                  </a:lnTo>
                  <a:lnTo>
                    <a:pt x="491" y="837"/>
                  </a:lnTo>
                  <a:lnTo>
                    <a:pt x="490" y="837"/>
                  </a:lnTo>
                  <a:lnTo>
                    <a:pt x="488" y="837"/>
                  </a:lnTo>
                  <a:lnTo>
                    <a:pt x="489" y="829"/>
                  </a:lnTo>
                  <a:lnTo>
                    <a:pt x="489" y="822"/>
                  </a:lnTo>
                  <a:lnTo>
                    <a:pt x="491" y="814"/>
                  </a:lnTo>
                  <a:lnTo>
                    <a:pt x="493" y="806"/>
                  </a:lnTo>
                  <a:lnTo>
                    <a:pt x="495" y="798"/>
                  </a:lnTo>
                  <a:lnTo>
                    <a:pt x="497" y="791"/>
                  </a:lnTo>
                  <a:lnTo>
                    <a:pt x="500" y="783"/>
                  </a:lnTo>
                  <a:lnTo>
                    <a:pt x="502" y="776"/>
                  </a:lnTo>
                  <a:lnTo>
                    <a:pt x="501" y="764"/>
                  </a:lnTo>
                  <a:lnTo>
                    <a:pt x="500" y="752"/>
                  </a:lnTo>
                  <a:lnTo>
                    <a:pt x="498" y="740"/>
                  </a:lnTo>
                  <a:lnTo>
                    <a:pt x="495" y="728"/>
                  </a:lnTo>
                  <a:lnTo>
                    <a:pt x="492" y="717"/>
                  </a:lnTo>
                  <a:lnTo>
                    <a:pt x="489" y="706"/>
                  </a:lnTo>
                  <a:lnTo>
                    <a:pt x="486" y="695"/>
                  </a:lnTo>
                  <a:lnTo>
                    <a:pt x="483" y="685"/>
                  </a:lnTo>
                  <a:lnTo>
                    <a:pt x="479" y="664"/>
                  </a:lnTo>
                  <a:lnTo>
                    <a:pt x="477" y="644"/>
                  </a:lnTo>
                  <a:lnTo>
                    <a:pt x="474" y="624"/>
                  </a:lnTo>
                  <a:lnTo>
                    <a:pt x="473" y="604"/>
                  </a:lnTo>
                  <a:lnTo>
                    <a:pt x="471" y="584"/>
                  </a:lnTo>
                  <a:lnTo>
                    <a:pt x="468" y="565"/>
                  </a:lnTo>
                  <a:lnTo>
                    <a:pt x="465" y="545"/>
                  </a:lnTo>
                  <a:lnTo>
                    <a:pt x="461" y="526"/>
                  </a:lnTo>
                  <a:lnTo>
                    <a:pt x="458" y="519"/>
                  </a:lnTo>
                  <a:lnTo>
                    <a:pt x="456" y="514"/>
                  </a:lnTo>
                  <a:lnTo>
                    <a:pt x="454" y="511"/>
                  </a:lnTo>
                  <a:lnTo>
                    <a:pt x="453" y="508"/>
                  </a:lnTo>
                  <a:lnTo>
                    <a:pt x="452" y="506"/>
                  </a:lnTo>
                  <a:lnTo>
                    <a:pt x="451" y="505"/>
                  </a:lnTo>
                  <a:lnTo>
                    <a:pt x="451" y="504"/>
                  </a:lnTo>
                  <a:lnTo>
                    <a:pt x="450" y="504"/>
                  </a:lnTo>
                  <a:lnTo>
                    <a:pt x="452" y="503"/>
                  </a:lnTo>
                  <a:lnTo>
                    <a:pt x="453" y="503"/>
                  </a:lnTo>
                  <a:lnTo>
                    <a:pt x="455" y="503"/>
                  </a:lnTo>
                  <a:lnTo>
                    <a:pt x="457" y="502"/>
                  </a:lnTo>
                  <a:lnTo>
                    <a:pt x="458" y="502"/>
                  </a:lnTo>
                  <a:lnTo>
                    <a:pt x="460" y="501"/>
                  </a:lnTo>
                  <a:lnTo>
                    <a:pt x="461" y="501"/>
                  </a:lnTo>
                  <a:lnTo>
                    <a:pt x="463" y="501"/>
                  </a:lnTo>
                  <a:lnTo>
                    <a:pt x="463" y="500"/>
                  </a:lnTo>
                  <a:lnTo>
                    <a:pt x="463" y="498"/>
                  </a:lnTo>
                  <a:lnTo>
                    <a:pt x="461" y="498"/>
                  </a:lnTo>
                  <a:lnTo>
                    <a:pt x="460" y="498"/>
                  </a:lnTo>
                  <a:lnTo>
                    <a:pt x="458" y="498"/>
                  </a:lnTo>
                  <a:lnTo>
                    <a:pt x="457" y="498"/>
                  </a:lnTo>
                  <a:lnTo>
                    <a:pt x="455" y="498"/>
                  </a:lnTo>
                  <a:lnTo>
                    <a:pt x="453" y="499"/>
                  </a:lnTo>
                  <a:lnTo>
                    <a:pt x="452" y="500"/>
                  </a:lnTo>
                  <a:lnTo>
                    <a:pt x="450" y="501"/>
                  </a:lnTo>
                  <a:lnTo>
                    <a:pt x="449" y="498"/>
                  </a:lnTo>
                  <a:lnTo>
                    <a:pt x="448" y="496"/>
                  </a:lnTo>
                  <a:lnTo>
                    <a:pt x="447" y="493"/>
                  </a:lnTo>
                  <a:lnTo>
                    <a:pt x="447" y="491"/>
                  </a:lnTo>
                  <a:lnTo>
                    <a:pt x="446" y="487"/>
                  </a:lnTo>
                  <a:lnTo>
                    <a:pt x="446" y="483"/>
                  </a:lnTo>
                  <a:lnTo>
                    <a:pt x="445" y="478"/>
                  </a:lnTo>
                  <a:lnTo>
                    <a:pt x="444" y="471"/>
                  </a:lnTo>
                  <a:lnTo>
                    <a:pt x="447" y="469"/>
                  </a:lnTo>
                  <a:lnTo>
                    <a:pt x="450" y="469"/>
                  </a:lnTo>
                  <a:lnTo>
                    <a:pt x="453" y="468"/>
                  </a:lnTo>
                  <a:lnTo>
                    <a:pt x="456" y="468"/>
                  </a:lnTo>
                  <a:lnTo>
                    <a:pt x="458" y="468"/>
                  </a:lnTo>
                  <a:lnTo>
                    <a:pt x="460" y="468"/>
                  </a:lnTo>
                  <a:lnTo>
                    <a:pt x="462" y="468"/>
                  </a:lnTo>
                  <a:lnTo>
                    <a:pt x="463" y="468"/>
                  </a:lnTo>
                  <a:lnTo>
                    <a:pt x="463" y="465"/>
                  </a:lnTo>
                  <a:lnTo>
                    <a:pt x="461" y="464"/>
                  </a:lnTo>
                  <a:lnTo>
                    <a:pt x="459" y="463"/>
                  </a:lnTo>
                  <a:lnTo>
                    <a:pt x="456" y="463"/>
                  </a:lnTo>
                  <a:lnTo>
                    <a:pt x="453" y="464"/>
                  </a:lnTo>
                  <a:lnTo>
                    <a:pt x="449" y="464"/>
                  </a:lnTo>
                  <a:lnTo>
                    <a:pt x="447" y="465"/>
                  </a:lnTo>
                  <a:lnTo>
                    <a:pt x="444" y="465"/>
                  </a:lnTo>
                  <a:lnTo>
                    <a:pt x="443" y="464"/>
                  </a:lnTo>
                  <a:lnTo>
                    <a:pt x="443" y="463"/>
                  </a:lnTo>
                  <a:lnTo>
                    <a:pt x="442" y="463"/>
                  </a:lnTo>
                  <a:lnTo>
                    <a:pt x="442" y="462"/>
                  </a:lnTo>
                  <a:lnTo>
                    <a:pt x="442" y="461"/>
                  </a:lnTo>
                  <a:lnTo>
                    <a:pt x="443" y="460"/>
                  </a:lnTo>
                  <a:lnTo>
                    <a:pt x="443" y="459"/>
                  </a:lnTo>
                  <a:lnTo>
                    <a:pt x="444" y="457"/>
                  </a:lnTo>
                  <a:lnTo>
                    <a:pt x="446" y="457"/>
                  </a:lnTo>
                  <a:lnTo>
                    <a:pt x="449" y="457"/>
                  </a:lnTo>
                  <a:lnTo>
                    <a:pt x="451" y="456"/>
                  </a:lnTo>
                  <a:lnTo>
                    <a:pt x="454" y="456"/>
                  </a:lnTo>
                  <a:lnTo>
                    <a:pt x="457" y="456"/>
                  </a:lnTo>
                  <a:lnTo>
                    <a:pt x="460" y="456"/>
                  </a:lnTo>
                  <a:lnTo>
                    <a:pt x="463" y="455"/>
                  </a:lnTo>
                  <a:lnTo>
                    <a:pt x="466" y="454"/>
                  </a:lnTo>
                  <a:lnTo>
                    <a:pt x="466" y="453"/>
                  </a:lnTo>
                  <a:lnTo>
                    <a:pt x="466" y="452"/>
                  </a:lnTo>
                  <a:lnTo>
                    <a:pt x="466" y="451"/>
                  </a:lnTo>
                  <a:lnTo>
                    <a:pt x="463" y="451"/>
                  </a:lnTo>
                  <a:lnTo>
                    <a:pt x="460" y="451"/>
                  </a:lnTo>
                  <a:lnTo>
                    <a:pt x="457" y="451"/>
                  </a:lnTo>
                  <a:lnTo>
                    <a:pt x="454" y="451"/>
                  </a:lnTo>
                  <a:lnTo>
                    <a:pt x="451" y="451"/>
                  </a:lnTo>
                  <a:lnTo>
                    <a:pt x="449" y="451"/>
                  </a:lnTo>
                  <a:lnTo>
                    <a:pt x="446" y="451"/>
                  </a:lnTo>
                  <a:lnTo>
                    <a:pt x="444" y="451"/>
                  </a:lnTo>
                  <a:lnTo>
                    <a:pt x="444" y="449"/>
                  </a:lnTo>
                  <a:lnTo>
                    <a:pt x="444" y="448"/>
                  </a:lnTo>
                  <a:lnTo>
                    <a:pt x="444" y="446"/>
                  </a:lnTo>
                  <a:lnTo>
                    <a:pt x="445" y="446"/>
                  </a:lnTo>
                  <a:lnTo>
                    <a:pt x="447" y="445"/>
                  </a:lnTo>
                  <a:lnTo>
                    <a:pt x="449" y="445"/>
                  </a:lnTo>
                  <a:lnTo>
                    <a:pt x="453" y="444"/>
                  </a:lnTo>
                  <a:lnTo>
                    <a:pt x="456" y="443"/>
                  </a:lnTo>
                  <a:lnTo>
                    <a:pt x="459" y="442"/>
                  </a:lnTo>
                  <a:lnTo>
                    <a:pt x="462" y="441"/>
                  </a:lnTo>
                  <a:lnTo>
                    <a:pt x="463" y="440"/>
                  </a:lnTo>
                  <a:lnTo>
                    <a:pt x="463" y="439"/>
                  </a:lnTo>
                  <a:lnTo>
                    <a:pt x="463" y="438"/>
                  </a:lnTo>
                  <a:lnTo>
                    <a:pt x="461" y="438"/>
                  </a:lnTo>
                  <a:lnTo>
                    <a:pt x="458" y="438"/>
                  </a:lnTo>
                  <a:lnTo>
                    <a:pt x="456" y="438"/>
                  </a:lnTo>
                  <a:lnTo>
                    <a:pt x="455" y="438"/>
                  </a:lnTo>
                  <a:lnTo>
                    <a:pt x="453" y="438"/>
                  </a:lnTo>
                  <a:lnTo>
                    <a:pt x="451" y="438"/>
                  </a:lnTo>
                  <a:lnTo>
                    <a:pt x="448" y="439"/>
                  </a:lnTo>
                  <a:lnTo>
                    <a:pt x="444" y="440"/>
                  </a:lnTo>
                  <a:lnTo>
                    <a:pt x="444" y="439"/>
                  </a:lnTo>
                  <a:lnTo>
                    <a:pt x="444" y="438"/>
                  </a:lnTo>
                  <a:lnTo>
                    <a:pt x="444" y="436"/>
                  </a:lnTo>
                  <a:lnTo>
                    <a:pt x="444" y="435"/>
                  </a:lnTo>
                  <a:lnTo>
                    <a:pt x="446" y="435"/>
                  </a:lnTo>
                  <a:lnTo>
                    <a:pt x="448" y="434"/>
                  </a:lnTo>
                  <a:lnTo>
                    <a:pt x="451" y="434"/>
                  </a:lnTo>
                  <a:lnTo>
                    <a:pt x="455" y="433"/>
                  </a:lnTo>
                  <a:lnTo>
                    <a:pt x="458" y="431"/>
                  </a:lnTo>
                  <a:lnTo>
                    <a:pt x="461" y="430"/>
                  </a:lnTo>
                  <a:lnTo>
                    <a:pt x="463" y="428"/>
                  </a:lnTo>
                  <a:lnTo>
                    <a:pt x="463" y="426"/>
                  </a:lnTo>
                  <a:lnTo>
                    <a:pt x="461" y="426"/>
                  </a:lnTo>
                  <a:lnTo>
                    <a:pt x="459" y="425"/>
                  </a:lnTo>
                  <a:lnTo>
                    <a:pt x="456" y="425"/>
                  </a:lnTo>
                  <a:lnTo>
                    <a:pt x="454" y="426"/>
                  </a:lnTo>
                  <a:lnTo>
                    <a:pt x="451" y="426"/>
                  </a:lnTo>
                  <a:lnTo>
                    <a:pt x="449" y="427"/>
                  </a:lnTo>
                  <a:lnTo>
                    <a:pt x="446" y="428"/>
                  </a:lnTo>
                  <a:lnTo>
                    <a:pt x="444" y="429"/>
                  </a:lnTo>
                  <a:lnTo>
                    <a:pt x="444" y="428"/>
                  </a:lnTo>
                  <a:lnTo>
                    <a:pt x="444" y="427"/>
                  </a:lnTo>
                  <a:lnTo>
                    <a:pt x="444" y="426"/>
                  </a:lnTo>
                  <a:lnTo>
                    <a:pt x="444" y="425"/>
                  </a:lnTo>
                  <a:lnTo>
                    <a:pt x="444" y="424"/>
                  </a:lnTo>
                  <a:lnTo>
                    <a:pt x="444" y="423"/>
                  </a:lnTo>
                  <a:lnTo>
                    <a:pt x="444" y="422"/>
                  </a:lnTo>
                  <a:lnTo>
                    <a:pt x="444" y="421"/>
                  </a:lnTo>
                  <a:lnTo>
                    <a:pt x="445" y="421"/>
                  </a:lnTo>
                  <a:lnTo>
                    <a:pt x="447" y="421"/>
                  </a:lnTo>
                  <a:lnTo>
                    <a:pt x="448" y="421"/>
                  </a:lnTo>
                  <a:lnTo>
                    <a:pt x="450" y="421"/>
                  </a:lnTo>
                  <a:lnTo>
                    <a:pt x="451" y="420"/>
                  </a:lnTo>
                  <a:lnTo>
                    <a:pt x="453" y="420"/>
                  </a:lnTo>
                  <a:lnTo>
                    <a:pt x="454" y="419"/>
                  </a:lnTo>
                  <a:lnTo>
                    <a:pt x="455" y="418"/>
                  </a:lnTo>
                  <a:lnTo>
                    <a:pt x="455" y="417"/>
                  </a:lnTo>
                  <a:lnTo>
                    <a:pt x="455" y="416"/>
                  </a:lnTo>
                  <a:lnTo>
                    <a:pt x="455" y="415"/>
                  </a:lnTo>
                  <a:lnTo>
                    <a:pt x="454" y="415"/>
                  </a:lnTo>
                  <a:lnTo>
                    <a:pt x="452" y="414"/>
                  </a:lnTo>
                  <a:lnTo>
                    <a:pt x="451" y="414"/>
                  </a:lnTo>
                  <a:lnTo>
                    <a:pt x="449" y="414"/>
                  </a:lnTo>
                  <a:lnTo>
                    <a:pt x="447" y="415"/>
                  </a:lnTo>
                  <a:lnTo>
                    <a:pt x="445" y="415"/>
                  </a:lnTo>
                  <a:lnTo>
                    <a:pt x="443" y="415"/>
                  </a:lnTo>
                  <a:lnTo>
                    <a:pt x="441" y="415"/>
                  </a:lnTo>
                  <a:lnTo>
                    <a:pt x="441" y="414"/>
                  </a:lnTo>
                  <a:lnTo>
                    <a:pt x="441" y="413"/>
                  </a:lnTo>
                  <a:lnTo>
                    <a:pt x="443" y="412"/>
                  </a:lnTo>
                  <a:lnTo>
                    <a:pt x="445" y="411"/>
                  </a:lnTo>
                  <a:lnTo>
                    <a:pt x="447" y="410"/>
                  </a:lnTo>
                  <a:lnTo>
                    <a:pt x="448" y="410"/>
                  </a:lnTo>
                  <a:lnTo>
                    <a:pt x="450" y="410"/>
                  </a:lnTo>
                  <a:lnTo>
                    <a:pt x="452" y="410"/>
                  </a:lnTo>
                  <a:lnTo>
                    <a:pt x="453" y="410"/>
                  </a:lnTo>
                  <a:lnTo>
                    <a:pt x="455" y="410"/>
                  </a:lnTo>
                  <a:lnTo>
                    <a:pt x="455" y="409"/>
                  </a:lnTo>
                  <a:lnTo>
                    <a:pt x="455" y="407"/>
                  </a:lnTo>
                  <a:lnTo>
                    <a:pt x="454" y="406"/>
                  </a:lnTo>
                  <a:lnTo>
                    <a:pt x="453" y="405"/>
                  </a:lnTo>
                  <a:lnTo>
                    <a:pt x="451" y="405"/>
                  </a:lnTo>
                  <a:lnTo>
                    <a:pt x="450" y="405"/>
                  </a:lnTo>
                  <a:lnTo>
                    <a:pt x="448" y="404"/>
                  </a:lnTo>
                  <a:lnTo>
                    <a:pt x="447" y="404"/>
                  </a:lnTo>
                  <a:lnTo>
                    <a:pt x="445" y="404"/>
                  </a:lnTo>
                  <a:lnTo>
                    <a:pt x="444" y="404"/>
                  </a:lnTo>
                  <a:lnTo>
                    <a:pt x="442" y="404"/>
                  </a:lnTo>
                  <a:lnTo>
                    <a:pt x="441" y="404"/>
                  </a:lnTo>
                  <a:lnTo>
                    <a:pt x="441" y="403"/>
                  </a:lnTo>
                  <a:lnTo>
                    <a:pt x="441" y="401"/>
                  </a:lnTo>
                  <a:lnTo>
                    <a:pt x="441" y="399"/>
                  </a:lnTo>
                  <a:lnTo>
                    <a:pt x="442" y="399"/>
                  </a:lnTo>
                  <a:lnTo>
                    <a:pt x="443" y="399"/>
                  </a:lnTo>
                  <a:lnTo>
                    <a:pt x="445" y="399"/>
                  </a:lnTo>
                  <a:lnTo>
                    <a:pt x="446" y="399"/>
                  </a:lnTo>
                  <a:lnTo>
                    <a:pt x="447" y="398"/>
                  </a:lnTo>
                  <a:lnTo>
                    <a:pt x="448" y="398"/>
                  </a:lnTo>
                  <a:lnTo>
                    <a:pt x="449" y="397"/>
                  </a:lnTo>
                  <a:lnTo>
                    <a:pt x="450" y="396"/>
                  </a:lnTo>
                  <a:lnTo>
                    <a:pt x="449" y="394"/>
                  </a:lnTo>
                  <a:lnTo>
                    <a:pt x="449" y="393"/>
                  </a:lnTo>
                  <a:lnTo>
                    <a:pt x="448" y="393"/>
                  </a:lnTo>
                  <a:lnTo>
                    <a:pt x="446" y="393"/>
                  </a:lnTo>
                  <a:lnTo>
                    <a:pt x="445" y="393"/>
                  </a:lnTo>
                  <a:lnTo>
                    <a:pt x="443" y="393"/>
                  </a:lnTo>
                  <a:lnTo>
                    <a:pt x="441" y="393"/>
                  </a:lnTo>
                  <a:lnTo>
                    <a:pt x="439" y="393"/>
                  </a:lnTo>
                  <a:lnTo>
                    <a:pt x="439" y="391"/>
                  </a:lnTo>
                  <a:lnTo>
                    <a:pt x="439" y="390"/>
                  </a:lnTo>
                  <a:lnTo>
                    <a:pt x="438" y="389"/>
                  </a:lnTo>
                  <a:lnTo>
                    <a:pt x="437" y="388"/>
                  </a:lnTo>
                  <a:lnTo>
                    <a:pt x="436" y="388"/>
                  </a:lnTo>
                  <a:lnTo>
                    <a:pt x="435" y="388"/>
                  </a:lnTo>
                  <a:lnTo>
                    <a:pt x="433" y="388"/>
                  </a:lnTo>
                  <a:lnTo>
                    <a:pt x="435" y="409"/>
                  </a:lnTo>
                  <a:lnTo>
                    <a:pt x="435" y="429"/>
                  </a:lnTo>
                  <a:lnTo>
                    <a:pt x="435" y="448"/>
                  </a:lnTo>
                  <a:lnTo>
                    <a:pt x="434" y="467"/>
                  </a:lnTo>
                  <a:lnTo>
                    <a:pt x="432" y="486"/>
                  </a:lnTo>
                  <a:lnTo>
                    <a:pt x="429" y="505"/>
                  </a:lnTo>
                  <a:lnTo>
                    <a:pt x="426" y="526"/>
                  </a:lnTo>
                  <a:lnTo>
                    <a:pt x="422" y="548"/>
                  </a:lnTo>
                  <a:lnTo>
                    <a:pt x="420" y="563"/>
                  </a:lnTo>
                  <a:lnTo>
                    <a:pt x="419" y="580"/>
                  </a:lnTo>
                  <a:lnTo>
                    <a:pt x="418" y="596"/>
                  </a:lnTo>
                  <a:lnTo>
                    <a:pt x="418" y="613"/>
                  </a:lnTo>
                  <a:lnTo>
                    <a:pt x="419" y="630"/>
                  </a:lnTo>
                  <a:lnTo>
                    <a:pt x="421" y="646"/>
                  </a:lnTo>
                  <a:lnTo>
                    <a:pt x="425" y="662"/>
                  </a:lnTo>
                  <a:lnTo>
                    <a:pt x="430" y="677"/>
                  </a:lnTo>
                  <a:lnTo>
                    <a:pt x="430" y="688"/>
                  </a:lnTo>
                  <a:lnTo>
                    <a:pt x="431" y="698"/>
                  </a:lnTo>
                  <a:lnTo>
                    <a:pt x="432" y="708"/>
                  </a:lnTo>
                  <a:lnTo>
                    <a:pt x="434" y="718"/>
                  </a:lnTo>
                  <a:lnTo>
                    <a:pt x="435" y="728"/>
                  </a:lnTo>
                  <a:lnTo>
                    <a:pt x="437" y="738"/>
                  </a:lnTo>
                  <a:lnTo>
                    <a:pt x="439" y="748"/>
                  </a:lnTo>
                  <a:lnTo>
                    <a:pt x="441" y="760"/>
                  </a:lnTo>
                  <a:cubicBezTo>
                    <a:pt x="420" y="761"/>
                    <a:pt x="318" y="749"/>
                    <a:pt x="301" y="766"/>
                  </a:cubicBezTo>
                  <a:lnTo>
                    <a:pt x="145" y="769"/>
                  </a:lnTo>
                  <a:close/>
                </a:path>
              </a:pathLst>
            </a:custGeom>
            <a:solidFill>
              <a:srgbClr val="FFCC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smtClean="0">
                <a:solidFill>
                  <a:srgbClr val="000000"/>
                </a:solidFill>
                <a:latin typeface="Arial" charset="0"/>
              </a:endParaRPr>
            </a:p>
          </p:txBody>
        </p:sp>
        <p:sp>
          <p:nvSpPr>
            <p:cNvPr id="40988" name="Freeform 9"/>
            <p:cNvSpPr>
              <a:spLocks/>
            </p:cNvSpPr>
            <p:nvPr/>
          </p:nvSpPr>
          <p:spPr bwMode="auto">
            <a:xfrm flipH="1">
              <a:off x="1725" y="2401"/>
              <a:ext cx="1" cy="22"/>
            </a:xfrm>
            <a:custGeom>
              <a:avLst/>
              <a:gdLst>
                <a:gd name="T0" fmla="*/ 0 w 1"/>
                <a:gd name="T1" fmla="*/ 61 h 8"/>
                <a:gd name="T2" fmla="*/ 0 w 1"/>
                <a:gd name="T3" fmla="*/ 52 h 8"/>
                <a:gd name="T4" fmla="*/ 0 w 1"/>
                <a:gd name="T5" fmla="*/ 47 h 8"/>
                <a:gd name="T6" fmla="*/ 0 w 1"/>
                <a:gd name="T7" fmla="*/ 39 h 8"/>
                <a:gd name="T8" fmla="*/ 0 w 1"/>
                <a:gd name="T9" fmla="*/ 30 h 8"/>
                <a:gd name="T10" fmla="*/ 0 w 1"/>
                <a:gd name="T11" fmla="*/ 22 h 8"/>
                <a:gd name="T12" fmla="*/ 0 w 1"/>
                <a:gd name="T13" fmla="*/ 8 h 8"/>
                <a:gd name="T14" fmla="*/ 0 w 1"/>
                <a:gd name="T15" fmla="*/ 8 h 8"/>
                <a:gd name="T16" fmla="*/ 0 w 1"/>
                <a:gd name="T17" fmla="*/ 0 h 8"/>
                <a:gd name="T18" fmla="*/ 0 w 1"/>
                <a:gd name="T19" fmla="*/ 0 h 8"/>
                <a:gd name="T20" fmla="*/ 0 w 1"/>
                <a:gd name="T21" fmla="*/ 8 h 8"/>
                <a:gd name="T22" fmla="*/ 0 w 1"/>
                <a:gd name="T23" fmla="*/ 22 h 8"/>
                <a:gd name="T24" fmla="*/ 0 w 1"/>
                <a:gd name="T25" fmla="*/ 30 h 8"/>
                <a:gd name="T26" fmla="*/ 0 w 1"/>
                <a:gd name="T27" fmla="*/ 39 h 8"/>
                <a:gd name="T28" fmla="*/ 0 w 1"/>
                <a:gd name="T29" fmla="*/ 52 h 8"/>
                <a:gd name="T30" fmla="*/ 0 w 1"/>
                <a:gd name="T31" fmla="*/ 61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 h="8">
                  <a:moveTo>
                    <a:pt x="0" y="8"/>
                  </a:moveTo>
                  <a:lnTo>
                    <a:pt x="0" y="7"/>
                  </a:lnTo>
                  <a:lnTo>
                    <a:pt x="0" y="6"/>
                  </a:lnTo>
                  <a:lnTo>
                    <a:pt x="0" y="5"/>
                  </a:lnTo>
                  <a:lnTo>
                    <a:pt x="0" y="4"/>
                  </a:lnTo>
                  <a:lnTo>
                    <a:pt x="0" y="3"/>
                  </a:lnTo>
                  <a:lnTo>
                    <a:pt x="0" y="1"/>
                  </a:lnTo>
                  <a:lnTo>
                    <a:pt x="0" y="0"/>
                  </a:lnTo>
                  <a:lnTo>
                    <a:pt x="0" y="1"/>
                  </a:lnTo>
                  <a:lnTo>
                    <a:pt x="0" y="3"/>
                  </a:lnTo>
                  <a:lnTo>
                    <a:pt x="0" y="4"/>
                  </a:lnTo>
                  <a:lnTo>
                    <a:pt x="0" y="5"/>
                  </a:lnTo>
                  <a:lnTo>
                    <a:pt x="0" y="7"/>
                  </a:lnTo>
                  <a:lnTo>
                    <a:pt x="0" y="8"/>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smtClean="0">
                <a:solidFill>
                  <a:srgbClr val="000000"/>
                </a:solidFill>
                <a:latin typeface="Arial" charset="0"/>
              </a:endParaRPr>
            </a:p>
          </p:txBody>
        </p:sp>
        <p:sp>
          <p:nvSpPr>
            <p:cNvPr id="40989" name="Freeform 10"/>
            <p:cNvSpPr>
              <a:spLocks/>
            </p:cNvSpPr>
            <p:nvPr/>
          </p:nvSpPr>
          <p:spPr bwMode="auto">
            <a:xfrm flipH="1">
              <a:off x="1800" y="2256"/>
              <a:ext cx="29" cy="17"/>
            </a:xfrm>
            <a:custGeom>
              <a:avLst/>
              <a:gdLst>
                <a:gd name="T0" fmla="*/ 13 w 11"/>
                <a:gd name="T1" fmla="*/ 48 h 6"/>
                <a:gd name="T2" fmla="*/ 13 w 11"/>
                <a:gd name="T3" fmla="*/ 48 h 6"/>
                <a:gd name="T4" fmla="*/ 8 w 11"/>
                <a:gd name="T5" fmla="*/ 40 h 6"/>
                <a:gd name="T6" fmla="*/ 0 w 11"/>
                <a:gd name="T7" fmla="*/ 40 h 6"/>
                <a:gd name="T8" fmla="*/ 0 w 11"/>
                <a:gd name="T9" fmla="*/ 26 h 6"/>
                <a:gd name="T10" fmla="*/ 0 w 11"/>
                <a:gd name="T11" fmla="*/ 26 h 6"/>
                <a:gd name="T12" fmla="*/ 0 w 11"/>
                <a:gd name="T13" fmla="*/ 26 h 6"/>
                <a:gd name="T14" fmla="*/ 0 w 11"/>
                <a:gd name="T15" fmla="*/ 17 h 6"/>
                <a:gd name="T16" fmla="*/ 0 w 11"/>
                <a:gd name="T17" fmla="*/ 0 h 6"/>
                <a:gd name="T18" fmla="*/ 8 w 11"/>
                <a:gd name="T19" fmla="*/ 0 h 6"/>
                <a:gd name="T20" fmla="*/ 13 w 11"/>
                <a:gd name="T21" fmla="*/ 0 h 6"/>
                <a:gd name="T22" fmla="*/ 21 w 11"/>
                <a:gd name="T23" fmla="*/ 0 h 6"/>
                <a:gd name="T24" fmla="*/ 34 w 11"/>
                <a:gd name="T25" fmla="*/ 0 h 6"/>
                <a:gd name="T26" fmla="*/ 55 w 11"/>
                <a:gd name="T27" fmla="*/ 0 h 6"/>
                <a:gd name="T28" fmla="*/ 55 w 11"/>
                <a:gd name="T29" fmla="*/ 9 h 6"/>
                <a:gd name="T30" fmla="*/ 55 w 11"/>
                <a:gd name="T31" fmla="*/ 17 h 6"/>
                <a:gd name="T32" fmla="*/ 55 w 11"/>
                <a:gd name="T33" fmla="*/ 17 h 6"/>
                <a:gd name="T34" fmla="*/ 63 w 11"/>
                <a:gd name="T35" fmla="*/ 17 h 6"/>
                <a:gd name="T36" fmla="*/ 69 w 11"/>
                <a:gd name="T37" fmla="*/ 26 h 6"/>
                <a:gd name="T38" fmla="*/ 76 w 11"/>
                <a:gd name="T39" fmla="*/ 26 h 6"/>
                <a:gd name="T40" fmla="*/ 63 w 11"/>
                <a:gd name="T41" fmla="*/ 31 h 6"/>
                <a:gd name="T42" fmla="*/ 47 w 11"/>
                <a:gd name="T43" fmla="*/ 40 h 6"/>
                <a:gd name="T44" fmla="*/ 42 w 11"/>
                <a:gd name="T45" fmla="*/ 40 h 6"/>
                <a:gd name="T46" fmla="*/ 42 w 11"/>
                <a:gd name="T47" fmla="*/ 40 h 6"/>
                <a:gd name="T48" fmla="*/ 29 w 11"/>
                <a:gd name="T49" fmla="*/ 48 h 6"/>
                <a:gd name="T50" fmla="*/ 13 w 11"/>
                <a:gd name="T51" fmla="*/ 48 h 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 h="6">
                  <a:moveTo>
                    <a:pt x="2" y="6"/>
                  </a:moveTo>
                  <a:lnTo>
                    <a:pt x="2" y="6"/>
                  </a:lnTo>
                  <a:lnTo>
                    <a:pt x="1" y="5"/>
                  </a:lnTo>
                  <a:lnTo>
                    <a:pt x="0" y="5"/>
                  </a:lnTo>
                  <a:lnTo>
                    <a:pt x="0" y="3"/>
                  </a:lnTo>
                  <a:lnTo>
                    <a:pt x="0" y="2"/>
                  </a:lnTo>
                  <a:lnTo>
                    <a:pt x="0" y="0"/>
                  </a:lnTo>
                  <a:lnTo>
                    <a:pt x="1" y="0"/>
                  </a:lnTo>
                  <a:lnTo>
                    <a:pt x="2" y="0"/>
                  </a:lnTo>
                  <a:lnTo>
                    <a:pt x="3" y="0"/>
                  </a:lnTo>
                  <a:lnTo>
                    <a:pt x="5" y="0"/>
                  </a:lnTo>
                  <a:lnTo>
                    <a:pt x="8" y="0"/>
                  </a:lnTo>
                  <a:lnTo>
                    <a:pt x="8" y="1"/>
                  </a:lnTo>
                  <a:lnTo>
                    <a:pt x="8" y="2"/>
                  </a:lnTo>
                  <a:lnTo>
                    <a:pt x="9" y="2"/>
                  </a:lnTo>
                  <a:lnTo>
                    <a:pt x="10" y="3"/>
                  </a:lnTo>
                  <a:lnTo>
                    <a:pt x="11" y="3"/>
                  </a:lnTo>
                  <a:lnTo>
                    <a:pt x="9" y="4"/>
                  </a:lnTo>
                  <a:lnTo>
                    <a:pt x="7" y="5"/>
                  </a:lnTo>
                  <a:lnTo>
                    <a:pt x="6" y="5"/>
                  </a:lnTo>
                  <a:lnTo>
                    <a:pt x="4" y="6"/>
                  </a:lnTo>
                  <a:lnTo>
                    <a:pt x="2" y="6"/>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smtClean="0">
                <a:solidFill>
                  <a:srgbClr val="000000"/>
                </a:solidFill>
                <a:latin typeface="Arial" charset="0"/>
              </a:endParaRPr>
            </a:p>
          </p:txBody>
        </p:sp>
        <p:sp>
          <p:nvSpPr>
            <p:cNvPr id="40990" name="Freeform 11"/>
            <p:cNvSpPr>
              <a:spLocks/>
            </p:cNvSpPr>
            <p:nvPr/>
          </p:nvSpPr>
          <p:spPr bwMode="auto">
            <a:xfrm flipH="1">
              <a:off x="1791" y="2231"/>
              <a:ext cx="44" cy="20"/>
            </a:xfrm>
            <a:custGeom>
              <a:avLst/>
              <a:gdLst>
                <a:gd name="T0" fmla="*/ 22 w 16"/>
                <a:gd name="T1" fmla="*/ 57 h 7"/>
                <a:gd name="T2" fmla="*/ 17 w 16"/>
                <a:gd name="T3" fmla="*/ 49 h 7"/>
                <a:gd name="T4" fmla="*/ 8 w 16"/>
                <a:gd name="T5" fmla="*/ 49 h 7"/>
                <a:gd name="T6" fmla="*/ 0 w 16"/>
                <a:gd name="T7" fmla="*/ 49 h 7"/>
                <a:gd name="T8" fmla="*/ 0 w 16"/>
                <a:gd name="T9" fmla="*/ 49 h 7"/>
                <a:gd name="T10" fmla="*/ 0 w 16"/>
                <a:gd name="T11" fmla="*/ 40 h 7"/>
                <a:gd name="T12" fmla="*/ 0 w 16"/>
                <a:gd name="T13" fmla="*/ 31 h 7"/>
                <a:gd name="T14" fmla="*/ 17 w 16"/>
                <a:gd name="T15" fmla="*/ 26 h 7"/>
                <a:gd name="T16" fmla="*/ 30 w 16"/>
                <a:gd name="T17" fmla="*/ 17 h 7"/>
                <a:gd name="T18" fmla="*/ 47 w 16"/>
                <a:gd name="T19" fmla="*/ 9 h 7"/>
                <a:gd name="T20" fmla="*/ 61 w 16"/>
                <a:gd name="T21" fmla="*/ 0 h 7"/>
                <a:gd name="T22" fmla="*/ 77 w 16"/>
                <a:gd name="T23" fmla="*/ 0 h 7"/>
                <a:gd name="T24" fmla="*/ 91 w 16"/>
                <a:gd name="T25" fmla="*/ 0 h 7"/>
                <a:gd name="T26" fmla="*/ 107 w 16"/>
                <a:gd name="T27" fmla="*/ 0 h 7"/>
                <a:gd name="T28" fmla="*/ 121 w 16"/>
                <a:gd name="T29" fmla="*/ 9 h 7"/>
                <a:gd name="T30" fmla="*/ 121 w 16"/>
                <a:gd name="T31" fmla="*/ 26 h 7"/>
                <a:gd name="T32" fmla="*/ 121 w 16"/>
                <a:gd name="T33" fmla="*/ 26 h 7"/>
                <a:gd name="T34" fmla="*/ 121 w 16"/>
                <a:gd name="T35" fmla="*/ 31 h 7"/>
                <a:gd name="T36" fmla="*/ 121 w 16"/>
                <a:gd name="T37" fmla="*/ 31 h 7"/>
                <a:gd name="T38" fmla="*/ 99 w 16"/>
                <a:gd name="T39" fmla="*/ 40 h 7"/>
                <a:gd name="T40" fmla="*/ 77 w 16"/>
                <a:gd name="T41" fmla="*/ 40 h 7"/>
                <a:gd name="T42" fmla="*/ 61 w 16"/>
                <a:gd name="T43" fmla="*/ 49 h 7"/>
                <a:gd name="T44" fmla="*/ 47 w 16"/>
                <a:gd name="T45" fmla="*/ 49 h 7"/>
                <a:gd name="T46" fmla="*/ 39 w 16"/>
                <a:gd name="T47" fmla="*/ 49 h 7"/>
                <a:gd name="T48" fmla="*/ 30 w 16"/>
                <a:gd name="T49" fmla="*/ 49 h 7"/>
                <a:gd name="T50" fmla="*/ 30 w 16"/>
                <a:gd name="T51" fmla="*/ 49 h 7"/>
                <a:gd name="T52" fmla="*/ 22 w 16"/>
                <a:gd name="T53" fmla="*/ 57 h 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6" h="7">
                  <a:moveTo>
                    <a:pt x="3" y="7"/>
                  </a:moveTo>
                  <a:lnTo>
                    <a:pt x="2" y="6"/>
                  </a:lnTo>
                  <a:lnTo>
                    <a:pt x="1" y="6"/>
                  </a:lnTo>
                  <a:lnTo>
                    <a:pt x="0" y="6"/>
                  </a:lnTo>
                  <a:lnTo>
                    <a:pt x="0" y="5"/>
                  </a:lnTo>
                  <a:lnTo>
                    <a:pt x="0" y="4"/>
                  </a:lnTo>
                  <a:lnTo>
                    <a:pt x="2" y="3"/>
                  </a:lnTo>
                  <a:lnTo>
                    <a:pt x="4" y="2"/>
                  </a:lnTo>
                  <a:lnTo>
                    <a:pt x="6" y="1"/>
                  </a:lnTo>
                  <a:lnTo>
                    <a:pt x="8" y="0"/>
                  </a:lnTo>
                  <a:lnTo>
                    <a:pt x="10" y="0"/>
                  </a:lnTo>
                  <a:lnTo>
                    <a:pt x="12" y="0"/>
                  </a:lnTo>
                  <a:lnTo>
                    <a:pt x="14" y="0"/>
                  </a:lnTo>
                  <a:lnTo>
                    <a:pt x="16" y="1"/>
                  </a:lnTo>
                  <a:lnTo>
                    <a:pt x="16" y="3"/>
                  </a:lnTo>
                  <a:lnTo>
                    <a:pt x="16" y="4"/>
                  </a:lnTo>
                  <a:lnTo>
                    <a:pt x="13" y="5"/>
                  </a:lnTo>
                  <a:lnTo>
                    <a:pt x="10" y="5"/>
                  </a:lnTo>
                  <a:lnTo>
                    <a:pt x="8" y="6"/>
                  </a:lnTo>
                  <a:lnTo>
                    <a:pt x="6" y="6"/>
                  </a:lnTo>
                  <a:lnTo>
                    <a:pt x="5" y="6"/>
                  </a:lnTo>
                  <a:lnTo>
                    <a:pt x="4" y="6"/>
                  </a:lnTo>
                  <a:lnTo>
                    <a:pt x="3" y="7"/>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smtClean="0">
                <a:solidFill>
                  <a:srgbClr val="000000"/>
                </a:solidFill>
                <a:latin typeface="Arial" charset="0"/>
              </a:endParaRPr>
            </a:p>
          </p:txBody>
        </p:sp>
        <p:sp>
          <p:nvSpPr>
            <p:cNvPr id="40991" name="Freeform 12"/>
            <p:cNvSpPr>
              <a:spLocks/>
            </p:cNvSpPr>
            <p:nvPr/>
          </p:nvSpPr>
          <p:spPr bwMode="auto">
            <a:xfrm flipH="1">
              <a:off x="1573" y="2496"/>
              <a:ext cx="13" cy="61"/>
            </a:xfrm>
            <a:custGeom>
              <a:avLst/>
              <a:gdLst>
                <a:gd name="T0" fmla="*/ 13 w 5"/>
                <a:gd name="T1" fmla="*/ 169 h 22"/>
                <a:gd name="T2" fmla="*/ 8 w 5"/>
                <a:gd name="T3" fmla="*/ 139 h 22"/>
                <a:gd name="T4" fmla="*/ 8 w 5"/>
                <a:gd name="T5" fmla="*/ 116 h 22"/>
                <a:gd name="T6" fmla="*/ 0 w 5"/>
                <a:gd name="T7" fmla="*/ 100 h 22"/>
                <a:gd name="T8" fmla="*/ 0 w 5"/>
                <a:gd name="T9" fmla="*/ 78 h 22"/>
                <a:gd name="T10" fmla="*/ 0 w 5"/>
                <a:gd name="T11" fmla="*/ 61 h 22"/>
                <a:gd name="T12" fmla="*/ 8 w 5"/>
                <a:gd name="T13" fmla="*/ 47 h 22"/>
                <a:gd name="T14" fmla="*/ 8 w 5"/>
                <a:gd name="T15" fmla="*/ 22 h 22"/>
                <a:gd name="T16" fmla="*/ 13 w 5"/>
                <a:gd name="T17" fmla="*/ 0 h 22"/>
                <a:gd name="T18" fmla="*/ 21 w 5"/>
                <a:gd name="T19" fmla="*/ 17 h 22"/>
                <a:gd name="T20" fmla="*/ 26 w 5"/>
                <a:gd name="T21" fmla="*/ 31 h 22"/>
                <a:gd name="T22" fmla="*/ 26 w 5"/>
                <a:gd name="T23" fmla="*/ 53 h 22"/>
                <a:gd name="T24" fmla="*/ 34 w 5"/>
                <a:gd name="T25" fmla="*/ 78 h 22"/>
                <a:gd name="T26" fmla="*/ 34 w 5"/>
                <a:gd name="T27" fmla="*/ 100 h 22"/>
                <a:gd name="T28" fmla="*/ 34 w 5"/>
                <a:gd name="T29" fmla="*/ 122 h 22"/>
                <a:gd name="T30" fmla="*/ 34 w 5"/>
                <a:gd name="T31" fmla="*/ 139 h 22"/>
                <a:gd name="T32" fmla="*/ 34 w 5"/>
                <a:gd name="T33" fmla="*/ 153 h 22"/>
                <a:gd name="T34" fmla="*/ 34 w 5"/>
                <a:gd name="T35" fmla="*/ 153 h 22"/>
                <a:gd name="T36" fmla="*/ 34 w 5"/>
                <a:gd name="T37" fmla="*/ 153 h 22"/>
                <a:gd name="T38" fmla="*/ 26 w 5"/>
                <a:gd name="T39" fmla="*/ 153 h 22"/>
                <a:gd name="T40" fmla="*/ 26 w 5"/>
                <a:gd name="T41" fmla="*/ 161 h 22"/>
                <a:gd name="T42" fmla="*/ 21 w 5"/>
                <a:gd name="T43" fmla="*/ 161 h 22"/>
                <a:gd name="T44" fmla="*/ 13 w 5"/>
                <a:gd name="T45" fmla="*/ 169 h 2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 h="22">
                  <a:moveTo>
                    <a:pt x="2" y="22"/>
                  </a:moveTo>
                  <a:lnTo>
                    <a:pt x="1" y="18"/>
                  </a:lnTo>
                  <a:lnTo>
                    <a:pt x="1" y="15"/>
                  </a:lnTo>
                  <a:lnTo>
                    <a:pt x="0" y="13"/>
                  </a:lnTo>
                  <a:lnTo>
                    <a:pt x="0" y="10"/>
                  </a:lnTo>
                  <a:lnTo>
                    <a:pt x="0" y="8"/>
                  </a:lnTo>
                  <a:lnTo>
                    <a:pt x="1" y="6"/>
                  </a:lnTo>
                  <a:lnTo>
                    <a:pt x="1" y="3"/>
                  </a:lnTo>
                  <a:lnTo>
                    <a:pt x="2" y="0"/>
                  </a:lnTo>
                  <a:lnTo>
                    <a:pt x="3" y="2"/>
                  </a:lnTo>
                  <a:lnTo>
                    <a:pt x="4" y="4"/>
                  </a:lnTo>
                  <a:lnTo>
                    <a:pt x="4" y="7"/>
                  </a:lnTo>
                  <a:lnTo>
                    <a:pt x="5" y="10"/>
                  </a:lnTo>
                  <a:lnTo>
                    <a:pt x="5" y="13"/>
                  </a:lnTo>
                  <a:lnTo>
                    <a:pt x="5" y="16"/>
                  </a:lnTo>
                  <a:lnTo>
                    <a:pt x="5" y="18"/>
                  </a:lnTo>
                  <a:lnTo>
                    <a:pt x="5" y="20"/>
                  </a:lnTo>
                  <a:lnTo>
                    <a:pt x="4" y="20"/>
                  </a:lnTo>
                  <a:lnTo>
                    <a:pt x="4" y="21"/>
                  </a:lnTo>
                  <a:lnTo>
                    <a:pt x="3" y="21"/>
                  </a:lnTo>
                  <a:lnTo>
                    <a:pt x="2" y="22"/>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smtClean="0">
                <a:solidFill>
                  <a:srgbClr val="000000"/>
                </a:solidFill>
                <a:latin typeface="Arial" charset="0"/>
              </a:endParaRPr>
            </a:p>
          </p:txBody>
        </p:sp>
      </p:grpSp>
      <p:sp>
        <p:nvSpPr>
          <p:cNvPr id="344077" name="Oval 13"/>
          <p:cNvSpPr>
            <a:spLocks noChangeArrowheads="1"/>
          </p:cNvSpPr>
          <p:nvPr/>
        </p:nvSpPr>
        <p:spPr bwMode="auto">
          <a:xfrm>
            <a:off x="611188" y="2133600"/>
            <a:ext cx="3455987" cy="2590800"/>
          </a:xfrm>
          <a:prstGeom prst="ellipse">
            <a:avLst/>
          </a:prstGeom>
          <a:noFill/>
          <a:ln w="57150">
            <a:solidFill>
              <a:srgbClr val="33CC33"/>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smtClean="0">
              <a:solidFill>
                <a:srgbClr val="000000"/>
              </a:solidFill>
              <a:latin typeface="Arial" charset="0"/>
            </a:endParaRPr>
          </a:p>
        </p:txBody>
      </p:sp>
      <p:grpSp>
        <p:nvGrpSpPr>
          <p:cNvPr id="40968" name="Group 18"/>
          <p:cNvGrpSpPr>
            <a:grpSpLocks/>
          </p:cNvGrpSpPr>
          <p:nvPr/>
        </p:nvGrpSpPr>
        <p:grpSpPr bwMode="auto">
          <a:xfrm>
            <a:off x="744551" y="1824841"/>
            <a:ext cx="2592908" cy="3384077"/>
            <a:chOff x="3742" y="935"/>
            <a:chExt cx="1400" cy="2631"/>
          </a:xfrm>
        </p:grpSpPr>
        <p:sp>
          <p:nvSpPr>
            <p:cNvPr id="40978" name="AutoShape 19"/>
            <p:cNvSpPr>
              <a:spLocks noChangeAspect="1" noChangeArrowheads="1" noTextEdit="1"/>
            </p:cNvSpPr>
            <p:nvPr/>
          </p:nvSpPr>
          <p:spPr bwMode="auto">
            <a:xfrm flipH="1">
              <a:off x="3742" y="935"/>
              <a:ext cx="1400" cy="26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smtClean="0">
                <a:solidFill>
                  <a:srgbClr val="000000"/>
                </a:solidFill>
                <a:latin typeface="Arial" charset="0"/>
              </a:endParaRPr>
            </a:p>
          </p:txBody>
        </p:sp>
        <p:sp>
          <p:nvSpPr>
            <p:cNvPr id="40979" name="Freeform 20"/>
            <p:cNvSpPr>
              <a:spLocks/>
            </p:cNvSpPr>
            <p:nvPr/>
          </p:nvSpPr>
          <p:spPr bwMode="auto">
            <a:xfrm flipH="1">
              <a:off x="3742" y="935"/>
              <a:ext cx="1400" cy="2631"/>
            </a:xfrm>
            <a:custGeom>
              <a:avLst/>
              <a:gdLst>
                <a:gd name="T0" fmla="*/ 1056 w 557"/>
                <a:gd name="T1" fmla="*/ 5399 h 922"/>
                <a:gd name="T2" fmla="*/ 1061 w 557"/>
                <a:gd name="T3" fmla="*/ 4446 h 922"/>
                <a:gd name="T4" fmla="*/ 1018 w 557"/>
                <a:gd name="T5" fmla="*/ 4258 h 922"/>
                <a:gd name="T6" fmla="*/ 968 w 557"/>
                <a:gd name="T7" fmla="*/ 4529 h 922"/>
                <a:gd name="T8" fmla="*/ 910 w 557"/>
                <a:gd name="T9" fmla="*/ 4754 h 922"/>
                <a:gd name="T10" fmla="*/ 890 w 557"/>
                <a:gd name="T11" fmla="*/ 5025 h 922"/>
                <a:gd name="T12" fmla="*/ 709 w 557"/>
                <a:gd name="T13" fmla="*/ 5684 h 922"/>
                <a:gd name="T14" fmla="*/ 638 w 557"/>
                <a:gd name="T15" fmla="*/ 6449 h 922"/>
                <a:gd name="T16" fmla="*/ 606 w 557"/>
                <a:gd name="T17" fmla="*/ 7248 h 922"/>
                <a:gd name="T18" fmla="*/ 480 w 557"/>
                <a:gd name="T19" fmla="*/ 7419 h 922"/>
                <a:gd name="T20" fmla="*/ 475 w 557"/>
                <a:gd name="T21" fmla="*/ 7459 h 922"/>
                <a:gd name="T22" fmla="*/ 397 w 557"/>
                <a:gd name="T23" fmla="*/ 7468 h 922"/>
                <a:gd name="T24" fmla="*/ 309 w 557"/>
                <a:gd name="T25" fmla="*/ 7476 h 922"/>
                <a:gd name="T26" fmla="*/ 221 w 557"/>
                <a:gd name="T27" fmla="*/ 7508 h 922"/>
                <a:gd name="T28" fmla="*/ 189 w 557"/>
                <a:gd name="T29" fmla="*/ 7482 h 922"/>
                <a:gd name="T30" fmla="*/ 171 w 557"/>
                <a:gd name="T31" fmla="*/ 7459 h 922"/>
                <a:gd name="T32" fmla="*/ 108 w 557"/>
                <a:gd name="T33" fmla="*/ 7345 h 922"/>
                <a:gd name="T34" fmla="*/ 101 w 557"/>
                <a:gd name="T35" fmla="*/ 7020 h 922"/>
                <a:gd name="T36" fmla="*/ 70 w 557"/>
                <a:gd name="T37" fmla="*/ 6980 h 922"/>
                <a:gd name="T38" fmla="*/ 0 w 557"/>
                <a:gd name="T39" fmla="*/ 6897 h 922"/>
                <a:gd name="T40" fmla="*/ 196 w 557"/>
                <a:gd name="T41" fmla="*/ 6318 h 922"/>
                <a:gd name="T42" fmla="*/ 309 w 557"/>
                <a:gd name="T43" fmla="*/ 5724 h 922"/>
                <a:gd name="T44" fmla="*/ 334 w 557"/>
                <a:gd name="T45" fmla="*/ 5065 h 922"/>
                <a:gd name="T46" fmla="*/ 475 w 557"/>
                <a:gd name="T47" fmla="*/ 4414 h 922"/>
                <a:gd name="T48" fmla="*/ 493 w 557"/>
                <a:gd name="T49" fmla="*/ 3755 h 922"/>
                <a:gd name="T50" fmla="*/ 576 w 557"/>
                <a:gd name="T51" fmla="*/ 3150 h 922"/>
                <a:gd name="T52" fmla="*/ 885 w 557"/>
                <a:gd name="T53" fmla="*/ 2354 h 922"/>
                <a:gd name="T54" fmla="*/ 1473 w 557"/>
                <a:gd name="T55" fmla="*/ 1906 h 922"/>
                <a:gd name="T56" fmla="*/ 1465 w 557"/>
                <a:gd name="T57" fmla="*/ 1638 h 922"/>
                <a:gd name="T58" fmla="*/ 1232 w 557"/>
                <a:gd name="T59" fmla="*/ 813 h 922"/>
                <a:gd name="T60" fmla="*/ 1694 w 557"/>
                <a:gd name="T61" fmla="*/ 0 h 922"/>
                <a:gd name="T62" fmla="*/ 2237 w 557"/>
                <a:gd name="T63" fmla="*/ 479 h 922"/>
                <a:gd name="T64" fmla="*/ 2305 w 557"/>
                <a:gd name="T65" fmla="*/ 1156 h 922"/>
                <a:gd name="T66" fmla="*/ 2237 w 557"/>
                <a:gd name="T67" fmla="*/ 1507 h 922"/>
                <a:gd name="T68" fmla="*/ 2312 w 557"/>
                <a:gd name="T69" fmla="*/ 1946 h 922"/>
                <a:gd name="T70" fmla="*/ 2672 w 557"/>
                <a:gd name="T71" fmla="*/ 2157 h 922"/>
                <a:gd name="T72" fmla="*/ 2880 w 557"/>
                <a:gd name="T73" fmla="*/ 2297 h 922"/>
                <a:gd name="T74" fmla="*/ 2994 w 557"/>
                <a:gd name="T75" fmla="*/ 2386 h 922"/>
                <a:gd name="T76" fmla="*/ 3064 w 557"/>
                <a:gd name="T77" fmla="*/ 2443 h 922"/>
                <a:gd name="T78" fmla="*/ 3084 w 557"/>
                <a:gd name="T79" fmla="*/ 2500 h 922"/>
                <a:gd name="T80" fmla="*/ 3240 w 557"/>
                <a:gd name="T81" fmla="*/ 2956 h 922"/>
                <a:gd name="T82" fmla="*/ 3305 w 557"/>
                <a:gd name="T83" fmla="*/ 4095 h 922"/>
                <a:gd name="T84" fmla="*/ 3406 w 557"/>
                <a:gd name="T85" fmla="*/ 4837 h 922"/>
                <a:gd name="T86" fmla="*/ 3456 w 557"/>
                <a:gd name="T87" fmla="*/ 5536 h 922"/>
                <a:gd name="T88" fmla="*/ 3474 w 557"/>
                <a:gd name="T89" fmla="*/ 6326 h 922"/>
                <a:gd name="T90" fmla="*/ 3431 w 557"/>
                <a:gd name="T91" fmla="*/ 6986 h 922"/>
                <a:gd name="T92" fmla="*/ 3152 w 557"/>
                <a:gd name="T93" fmla="*/ 7419 h 922"/>
                <a:gd name="T94" fmla="*/ 3097 w 557"/>
                <a:gd name="T95" fmla="*/ 7134 h 922"/>
                <a:gd name="T96" fmla="*/ 3089 w 557"/>
                <a:gd name="T97" fmla="*/ 6840 h 922"/>
                <a:gd name="T98" fmla="*/ 3159 w 557"/>
                <a:gd name="T99" fmla="*/ 6449 h 922"/>
                <a:gd name="T100" fmla="*/ 3139 w 557"/>
                <a:gd name="T101" fmla="*/ 6041 h 922"/>
                <a:gd name="T102" fmla="*/ 3039 w 557"/>
                <a:gd name="T103" fmla="*/ 5522 h 922"/>
                <a:gd name="T104" fmla="*/ 2956 w 557"/>
                <a:gd name="T105" fmla="*/ 4674 h 922"/>
                <a:gd name="T106" fmla="*/ 2868 w 557"/>
                <a:gd name="T107" fmla="*/ 4235 h 922"/>
                <a:gd name="T108" fmla="*/ 2825 w 557"/>
                <a:gd name="T109" fmla="*/ 4055 h 922"/>
                <a:gd name="T110" fmla="*/ 2742 w 557"/>
                <a:gd name="T111" fmla="*/ 4925 h 922"/>
                <a:gd name="T112" fmla="*/ 2818 w 557"/>
                <a:gd name="T113" fmla="*/ 5676 h 922"/>
                <a:gd name="T114" fmla="*/ 2880 w 557"/>
                <a:gd name="T115" fmla="*/ 6198 h 9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57" h="922">
                  <a:moveTo>
                    <a:pt x="145" y="769"/>
                  </a:moveTo>
                  <a:lnTo>
                    <a:pt x="150" y="739"/>
                  </a:lnTo>
                  <a:lnTo>
                    <a:pt x="158" y="710"/>
                  </a:lnTo>
                  <a:lnTo>
                    <a:pt x="163" y="686"/>
                  </a:lnTo>
                  <a:lnTo>
                    <a:pt x="167" y="663"/>
                  </a:lnTo>
                  <a:lnTo>
                    <a:pt x="170" y="639"/>
                  </a:lnTo>
                  <a:lnTo>
                    <a:pt x="172" y="616"/>
                  </a:lnTo>
                  <a:lnTo>
                    <a:pt x="172" y="593"/>
                  </a:lnTo>
                  <a:lnTo>
                    <a:pt x="171" y="570"/>
                  </a:lnTo>
                  <a:lnTo>
                    <a:pt x="168" y="546"/>
                  </a:lnTo>
                  <a:lnTo>
                    <a:pt x="163" y="523"/>
                  </a:lnTo>
                  <a:lnTo>
                    <a:pt x="162" y="523"/>
                  </a:lnTo>
                  <a:lnTo>
                    <a:pt x="161" y="523"/>
                  </a:lnTo>
                  <a:lnTo>
                    <a:pt x="159" y="530"/>
                  </a:lnTo>
                  <a:lnTo>
                    <a:pt x="158" y="536"/>
                  </a:lnTo>
                  <a:lnTo>
                    <a:pt x="157" y="543"/>
                  </a:lnTo>
                  <a:lnTo>
                    <a:pt x="155" y="550"/>
                  </a:lnTo>
                  <a:lnTo>
                    <a:pt x="153" y="556"/>
                  </a:lnTo>
                  <a:lnTo>
                    <a:pt x="151" y="562"/>
                  </a:lnTo>
                  <a:lnTo>
                    <a:pt x="148" y="569"/>
                  </a:lnTo>
                  <a:lnTo>
                    <a:pt x="144" y="575"/>
                  </a:lnTo>
                  <a:lnTo>
                    <a:pt x="144" y="579"/>
                  </a:lnTo>
                  <a:lnTo>
                    <a:pt x="144" y="584"/>
                  </a:lnTo>
                  <a:lnTo>
                    <a:pt x="143" y="590"/>
                  </a:lnTo>
                  <a:lnTo>
                    <a:pt x="143" y="597"/>
                  </a:lnTo>
                  <a:lnTo>
                    <a:pt x="142" y="604"/>
                  </a:lnTo>
                  <a:lnTo>
                    <a:pt x="142" y="611"/>
                  </a:lnTo>
                  <a:lnTo>
                    <a:pt x="141" y="617"/>
                  </a:lnTo>
                  <a:lnTo>
                    <a:pt x="141" y="622"/>
                  </a:lnTo>
                  <a:lnTo>
                    <a:pt x="134" y="641"/>
                  </a:lnTo>
                  <a:lnTo>
                    <a:pt x="127" y="660"/>
                  </a:lnTo>
                  <a:lnTo>
                    <a:pt x="119" y="679"/>
                  </a:lnTo>
                  <a:lnTo>
                    <a:pt x="112" y="698"/>
                  </a:lnTo>
                  <a:lnTo>
                    <a:pt x="106" y="717"/>
                  </a:lnTo>
                  <a:lnTo>
                    <a:pt x="102" y="737"/>
                  </a:lnTo>
                  <a:lnTo>
                    <a:pt x="100" y="757"/>
                  </a:lnTo>
                  <a:lnTo>
                    <a:pt x="100" y="779"/>
                  </a:lnTo>
                  <a:lnTo>
                    <a:pt x="101" y="792"/>
                  </a:lnTo>
                  <a:lnTo>
                    <a:pt x="102" y="810"/>
                  </a:lnTo>
                  <a:lnTo>
                    <a:pt x="103" y="831"/>
                  </a:lnTo>
                  <a:lnTo>
                    <a:pt x="102" y="852"/>
                  </a:lnTo>
                  <a:lnTo>
                    <a:pt x="100" y="873"/>
                  </a:lnTo>
                  <a:lnTo>
                    <a:pt x="96" y="890"/>
                  </a:lnTo>
                  <a:lnTo>
                    <a:pt x="89" y="902"/>
                  </a:lnTo>
                  <a:lnTo>
                    <a:pt x="78" y="908"/>
                  </a:lnTo>
                  <a:lnTo>
                    <a:pt x="77" y="909"/>
                  </a:lnTo>
                  <a:lnTo>
                    <a:pt x="76" y="910"/>
                  </a:lnTo>
                  <a:lnTo>
                    <a:pt x="76" y="911"/>
                  </a:lnTo>
                  <a:lnTo>
                    <a:pt x="75" y="912"/>
                  </a:lnTo>
                  <a:lnTo>
                    <a:pt x="75" y="913"/>
                  </a:lnTo>
                  <a:lnTo>
                    <a:pt x="75" y="914"/>
                  </a:lnTo>
                  <a:lnTo>
                    <a:pt x="75" y="915"/>
                  </a:lnTo>
                  <a:lnTo>
                    <a:pt x="75" y="916"/>
                  </a:lnTo>
                  <a:lnTo>
                    <a:pt x="71" y="917"/>
                  </a:lnTo>
                  <a:lnTo>
                    <a:pt x="69" y="918"/>
                  </a:lnTo>
                  <a:lnTo>
                    <a:pt x="66" y="918"/>
                  </a:lnTo>
                  <a:lnTo>
                    <a:pt x="64" y="918"/>
                  </a:lnTo>
                  <a:lnTo>
                    <a:pt x="63" y="917"/>
                  </a:lnTo>
                  <a:lnTo>
                    <a:pt x="61" y="917"/>
                  </a:lnTo>
                  <a:lnTo>
                    <a:pt x="59" y="916"/>
                  </a:lnTo>
                  <a:lnTo>
                    <a:pt x="56" y="916"/>
                  </a:lnTo>
                  <a:lnTo>
                    <a:pt x="52" y="917"/>
                  </a:lnTo>
                  <a:lnTo>
                    <a:pt x="49" y="918"/>
                  </a:lnTo>
                  <a:lnTo>
                    <a:pt x="46" y="920"/>
                  </a:lnTo>
                  <a:lnTo>
                    <a:pt x="44" y="921"/>
                  </a:lnTo>
                  <a:lnTo>
                    <a:pt x="41" y="922"/>
                  </a:lnTo>
                  <a:lnTo>
                    <a:pt x="38" y="922"/>
                  </a:lnTo>
                  <a:lnTo>
                    <a:pt x="35" y="922"/>
                  </a:lnTo>
                  <a:lnTo>
                    <a:pt x="31" y="922"/>
                  </a:lnTo>
                  <a:lnTo>
                    <a:pt x="31" y="920"/>
                  </a:lnTo>
                  <a:lnTo>
                    <a:pt x="30" y="919"/>
                  </a:lnTo>
                  <a:lnTo>
                    <a:pt x="29" y="918"/>
                  </a:lnTo>
                  <a:lnTo>
                    <a:pt x="29" y="916"/>
                  </a:lnTo>
                  <a:lnTo>
                    <a:pt x="28" y="916"/>
                  </a:lnTo>
                  <a:lnTo>
                    <a:pt x="27" y="916"/>
                  </a:lnTo>
                  <a:lnTo>
                    <a:pt x="26" y="916"/>
                  </a:lnTo>
                  <a:lnTo>
                    <a:pt x="24" y="916"/>
                  </a:lnTo>
                  <a:lnTo>
                    <a:pt x="23" y="916"/>
                  </a:lnTo>
                  <a:lnTo>
                    <a:pt x="19" y="909"/>
                  </a:lnTo>
                  <a:lnTo>
                    <a:pt x="17" y="902"/>
                  </a:lnTo>
                  <a:lnTo>
                    <a:pt x="16" y="894"/>
                  </a:lnTo>
                  <a:lnTo>
                    <a:pt x="15" y="886"/>
                  </a:lnTo>
                  <a:lnTo>
                    <a:pt x="15" y="877"/>
                  </a:lnTo>
                  <a:lnTo>
                    <a:pt x="16" y="869"/>
                  </a:lnTo>
                  <a:lnTo>
                    <a:pt x="16" y="862"/>
                  </a:lnTo>
                  <a:lnTo>
                    <a:pt x="18" y="856"/>
                  </a:lnTo>
                  <a:lnTo>
                    <a:pt x="16" y="856"/>
                  </a:lnTo>
                  <a:lnTo>
                    <a:pt x="14" y="856"/>
                  </a:lnTo>
                  <a:lnTo>
                    <a:pt x="12" y="856"/>
                  </a:lnTo>
                  <a:lnTo>
                    <a:pt x="11" y="857"/>
                  </a:lnTo>
                  <a:lnTo>
                    <a:pt x="9" y="857"/>
                  </a:lnTo>
                  <a:lnTo>
                    <a:pt x="7" y="858"/>
                  </a:lnTo>
                  <a:lnTo>
                    <a:pt x="5" y="858"/>
                  </a:lnTo>
                  <a:lnTo>
                    <a:pt x="4" y="858"/>
                  </a:lnTo>
                  <a:lnTo>
                    <a:pt x="0" y="847"/>
                  </a:lnTo>
                  <a:lnTo>
                    <a:pt x="1" y="834"/>
                  </a:lnTo>
                  <a:lnTo>
                    <a:pt x="6" y="820"/>
                  </a:lnTo>
                  <a:lnTo>
                    <a:pt x="14" y="805"/>
                  </a:lnTo>
                  <a:lnTo>
                    <a:pt x="23" y="791"/>
                  </a:lnTo>
                  <a:lnTo>
                    <a:pt x="31" y="776"/>
                  </a:lnTo>
                  <a:lnTo>
                    <a:pt x="39" y="763"/>
                  </a:lnTo>
                  <a:lnTo>
                    <a:pt x="45" y="751"/>
                  </a:lnTo>
                  <a:lnTo>
                    <a:pt x="46" y="735"/>
                  </a:lnTo>
                  <a:lnTo>
                    <a:pt x="47" y="719"/>
                  </a:lnTo>
                  <a:lnTo>
                    <a:pt x="49" y="703"/>
                  </a:lnTo>
                  <a:lnTo>
                    <a:pt x="50" y="687"/>
                  </a:lnTo>
                  <a:lnTo>
                    <a:pt x="51" y="671"/>
                  </a:lnTo>
                  <a:lnTo>
                    <a:pt x="52" y="654"/>
                  </a:lnTo>
                  <a:lnTo>
                    <a:pt x="53" y="638"/>
                  </a:lnTo>
                  <a:lnTo>
                    <a:pt x="53" y="622"/>
                  </a:lnTo>
                  <a:lnTo>
                    <a:pt x="57" y="605"/>
                  </a:lnTo>
                  <a:lnTo>
                    <a:pt x="62" y="589"/>
                  </a:lnTo>
                  <a:lnTo>
                    <a:pt x="67" y="573"/>
                  </a:lnTo>
                  <a:lnTo>
                    <a:pt x="71" y="558"/>
                  </a:lnTo>
                  <a:lnTo>
                    <a:pt x="75" y="542"/>
                  </a:lnTo>
                  <a:lnTo>
                    <a:pt x="77" y="527"/>
                  </a:lnTo>
                  <a:lnTo>
                    <a:pt x="77" y="510"/>
                  </a:lnTo>
                  <a:lnTo>
                    <a:pt x="75" y="492"/>
                  </a:lnTo>
                  <a:lnTo>
                    <a:pt x="76" y="476"/>
                  </a:lnTo>
                  <a:lnTo>
                    <a:pt x="78" y="461"/>
                  </a:lnTo>
                  <a:lnTo>
                    <a:pt x="80" y="446"/>
                  </a:lnTo>
                  <a:lnTo>
                    <a:pt x="83" y="432"/>
                  </a:lnTo>
                  <a:lnTo>
                    <a:pt x="86" y="417"/>
                  </a:lnTo>
                  <a:lnTo>
                    <a:pt x="89" y="402"/>
                  </a:lnTo>
                  <a:lnTo>
                    <a:pt x="91" y="387"/>
                  </a:lnTo>
                  <a:lnTo>
                    <a:pt x="92" y="371"/>
                  </a:lnTo>
                  <a:lnTo>
                    <a:pt x="97" y="342"/>
                  </a:lnTo>
                  <a:lnTo>
                    <a:pt x="107" y="320"/>
                  </a:lnTo>
                  <a:lnTo>
                    <a:pt x="122" y="302"/>
                  </a:lnTo>
                  <a:lnTo>
                    <a:pt x="140" y="289"/>
                  </a:lnTo>
                  <a:lnTo>
                    <a:pt x="161" y="278"/>
                  </a:lnTo>
                  <a:lnTo>
                    <a:pt x="184" y="267"/>
                  </a:lnTo>
                  <a:lnTo>
                    <a:pt x="208" y="256"/>
                  </a:lnTo>
                  <a:lnTo>
                    <a:pt x="232" y="242"/>
                  </a:lnTo>
                  <a:lnTo>
                    <a:pt x="233" y="234"/>
                  </a:lnTo>
                  <a:lnTo>
                    <a:pt x="234" y="227"/>
                  </a:lnTo>
                  <a:lnTo>
                    <a:pt x="234" y="220"/>
                  </a:lnTo>
                  <a:lnTo>
                    <a:pt x="234" y="214"/>
                  </a:lnTo>
                  <a:lnTo>
                    <a:pt x="234" y="208"/>
                  </a:lnTo>
                  <a:lnTo>
                    <a:pt x="232" y="201"/>
                  </a:lnTo>
                  <a:lnTo>
                    <a:pt x="230" y="194"/>
                  </a:lnTo>
                  <a:lnTo>
                    <a:pt x="227" y="187"/>
                  </a:lnTo>
                  <a:lnTo>
                    <a:pt x="213" y="159"/>
                  </a:lnTo>
                  <a:lnTo>
                    <a:pt x="202" y="130"/>
                  </a:lnTo>
                  <a:lnTo>
                    <a:pt x="195" y="100"/>
                  </a:lnTo>
                  <a:lnTo>
                    <a:pt x="193" y="71"/>
                  </a:lnTo>
                  <a:lnTo>
                    <a:pt x="197" y="44"/>
                  </a:lnTo>
                  <a:lnTo>
                    <a:pt x="210" y="23"/>
                  </a:lnTo>
                  <a:lnTo>
                    <a:pt x="233" y="7"/>
                  </a:lnTo>
                  <a:lnTo>
                    <a:pt x="268" y="0"/>
                  </a:lnTo>
                  <a:lnTo>
                    <a:pt x="294" y="3"/>
                  </a:lnTo>
                  <a:lnTo>
                    <a:pt x="315" y="11"/>
                  </a:lnTo>
                  <a:lnTo>
                    <a:pt x="332" y="24"/>
                  </a:lnTo>
                  <a:lnTo>
                    <a:pt x="345" y="40"/>
                  </a:lnTo>
                  <a:lnTo>
                    <a:pt x="354" y="59"/>
                  </a:lnTo>
                  <a:lnTo>
                    <a:pt x="360" y="81"/>
                  </a:lnTo>
                  <a:lnTo>
                    <a:pt x="363" y="105"/>
                  </a:lnTo>
                  <a:lnTo>
                    <a:pt x="364" y="132"/>
                  </a:lnTo>
                  <a:lnTo>
                    <a:pt x="365" y="135"/>
                  </a:lnTo>
                  <a:lnTo>
                    <a:pt x="365" y="142"/>
                  </a:lnTo>
                  <a:lnTo>
                    <a:pt x="363" y="150"/>
                  </a:lnTo>
                  <a:lnTo>
                    <a:pt x="361" y="160"/>
                  </a:lnTo>
                  <a:lnTo>
                    <a:pt x="358" y="169"/>
                  </a:lnTo>
                  <a:lnTo>
                    <a:pt x="356" y="178"/>
                  </a:lnTo>
                  <a:lnTo>
                    <a:pt x="354" y="185"/>
                  </a:lnTo>
                  <a:lnTo>
                    <a:pt x="353" y="190"/>
                  </a:lnTo>
                  <a:lnTo>
                    <a:pt x="352" y="206"/>
                  </a:lnTo>
                  <a:lnTo>
                    <a:pt x="354" y="220"/>
                  </a:lnTo>
                  <a:lnTo>
                    <a:pt x="359" y="230"/>
                  </a:lnTo>
                  <a:lnTo>
                    <a:pt x="366" y="239"/>
                  </a:lnTo>
                  <a:lnTo>
                    <a:pt x="376" y="246"/>
                  </a:lnTo>
                  <a:lnTo>
                    <a:pt x="388" y="252"/>
                  </a:lnTo>
                  <a:lnTo>
                    <a:pt x="401" y="258"/>
                  </a:lnTo>
                  <a:lnTo>
                    <a:pt x="416" y="264"/>
                  </a:lnTo>
                  <a:lnTo>
                    <a:pt x="423" y="265"/>
                  </a:lnTo>
                  <a:lnTo>
                    <a:pt x="429" y="268"/>
                  </a:lnTo>
                  <a:lnTo>
                    <a:pt x="436" y="271"/>
                  </a:lnTo>
                  <a:lnTo>
                    <a:pt x="443" y="274"/>
                  </a:lnTo>
                  <a:lnTo>
                    <a:pt x="449" y="278"/>
                  </a:lnTo>
                  <a:lnTo>
                    <a:pt x="456" y="282"/>
                  </a:lnTo>
                  <a:lnTo>
                    <a:pt x="462" y="285"/>
                  </a:lnTo>
                  <a:lnTo>
                    <a:pt x="469" y="289"/>
                  </a:lnTo>
                  <a:lnTo>
                    <a:pt x="470" y="290"/>
                  </a:lnTo>
                  <a:lnTo>
                    <a:pt x="472" y="291"/>
                  </a:lnTo>
                  <a:lnTo>
                    <a:pt x="474" y="293"/>
                  </a:lnTo>
                  <a:lnTo>
                    <a:pt x="476" y="295"/>
                  </a:lnTo>
                  <a:lnTo>
                    <a:pt x="478" y="297"/>
                  </a:lnTo>
                  <a:lnTo>
                    <a:pt x="481" y="298"/>
                  </a:lnTo>
                  <a:lnTo>
                    <a:pt x="483" y="299"/>
                  </a:lnTo>
                  <a:lnTo>
                    <a:pt x="485" y="300"/>
                  </a:lnTo>
                  <a:lnTo>
                    <a:pt x="485" y="301"/>
                  </a:lnTo>
                  <a:lnTo>
                    <a:pt x="486" y="303"/>
                  </a:lnTo>
                  <a:lnTo>
                    <a:pt x="486" y="305"/>
                  </a:lnTo>
                  <a:lnTo>
                    <a:pt x="487" y="306"/>
                  </a:lnTo>
                  <a:lnTo>
                    <a:pt x="488" y="307"/>
                  </a:lnTo>
                  <a:lnTo>
                    <a:pt x="490" y="308"/>
                  </a:lnTo>
                  <a:lnTo>
                    <a:pt x="491" y="310"/>
                  </a:lnTo>
                  <a:lnTo>
                    <a:pt x="494" y="311"/>
                  </a:lnTo>
                  <a:lnTo>
                    <a:pt x="505" y="336"/>
                  </a:lnTo>
                  <a:lnTo>
                    <a:pt x="513" y="363"/>
                  </a:lnTo>
                  <a:lnTo>
                    <a:pt x="518" y="390"/>
                  </a:lnTo>
                  <a:lnTo>
                    <a:pt x="521" y="419"/>
                  </a:lnTo>
                  <a:lnTo>
                    <a:pt x="522" y="447"/>
                  </a:lnTo>
                  <a:lnTo>
                    <a:pt x="523" y="475"/>
                  </a:lnTo>
                  <a:lnTo>
                    <a:pt x="523" y="503"/>
                  </a:lnTo>
                  <a:lnTo>
                    <a:pt x="524" y="531"/>
                  </a:lnTo>
                  <a:lnTo>
                    <a:pt x="527" y="547"/>
                  </a:lnTo>
                  <a:lnTo>
                    <a:pt x="531" y="563"/>
                  </a:lnTo>
                  <a:lnTo>
                    <a:pt x="535" y="579"/>
                  </a:lnTo>
                  <a:lnTo>
                    <a:pt x="539" y="594"/>
                  </a:lnTo>
                  <a:lnTo>
                    <a:pt x="543" y="610"/>
                  </a:lnTo>
                  <a:lnTo>
                    <a:pt x="546" y="626"/>
                  </a:lnTo>
                  <a:lnTo>
                    <a:pt x="548" y="643"/>
                  </a:lnTo>
                  <a:lnTo>
                    <a:pt x="549" y="660"/>
                  </a:lnTo>
                  <a:lnTo>
                    <a:pt x="547" y="680"/>
                  </a:lnTo>
                  <a:lnTo>
                    <a:pt x="547" y="700"/>
                  </a:lnTo>
                  <a:lnTo>
                    <a:pt x="547" y="719"/>
                  </a:lnTo>
                  <a:lnTo>
                    <a:pt x="548" y="738"/>
                  </a:lnTo>
                  <a:lnTo>
                    <a:pt x="549" y="757"/>
                  </a:lnTo>
                  <a:lnTo>
                    <a:pt x="550" y="777"/>
                  </a:lnTo>
                  <a:lnTo>
                    <a:pt x="553" y="797"/>
                  </a:lnTo>
                  <a:lnTo>
                    <a:pt x="557" y="817"/>
                  </a:lnTo>
                  <a:lnTo>
                    <a:pt x="555" y="834"/>
                  </a:lnTo>
                  <a:lnTo>
                    <a:pt x="550" y="847"/>
                  </a:lnTo>
                  <a:lnTo>
                    <a:pt x="543" y="858"/>
                  </a:lnTo>
                  <a:lnTo>
                    <a:pt x="535" y="868"/>
                  </a:lnTo>
                  <a:lnTo>
                    <a:pt x="526" y="877"/>
                  </a:lnTo>
                  <a:lnTo>
                    <a:pt x="516" y="887"/>
                  </a:lnTo>
                  <a:lnTo>
                    <a:pt x="507" y="897"/>
                  </a:lnTo>
                  <a:lnTo>
                    <a:pt x="499" y="911"/>
                  </a:lnTo>
                  <a:lnTo>
                    <a:pt x="492" y="915"/>
                  </a:lnTo>
                  <a:lnTo>
                    <a:pt x="488" y="911"/>
                  </a:lnTo>
                  <a:lnTo>
                    <a:pt x="487" y="902"/>
                  </a:lnTo>
                  <a:lnTo>
                    <a:pt x="488" y="890"/>
                  </a:lnTo>
                  <a:lnTo>
                    <a:pt x="490" y="876"/>
                  </a:lnTo>
                  <a:lnTo>
                    <a:pt x="493" y="863"/>
                  </a:lnTo>
                  <a:lnTo>
                    <a:pt x="495" y="854"/>
                  </a:lnTo>
                  <a:lnTo>
                    <a:pt x="496" y="850"/>
                  </a:lnTo>
                  <a:lnTo>
                    <a:pt x="491" y="847"/>
                  </a:lnTo>
                  <a:lnTo>
                    <a:pt x="489" y="840"/>
                  </a:lnTo>
                  <a:lnTo>
                    <a:pt x="489" y="831"/>
                  </a:lnTo>
                  <a:lnTo>
                    <a:pt x="491" y="820"/>
                  </a:lnTo>
                  <a:lnTo>
                    <a:pt x="494" y="809"/>
                  </a:lnTo>
                  <a:lnTo>
                    <a:pt x="497" y="800"/>
                  </a:lnTo>
                  <a:lnTo>
                    <a:pt x="500" y="792"/>
                  </a:lnTo>
                  <a:lnTo>
                    <a:pt x="502" y="787"/>
                  </a:lnTo>
                  <a:lnTo>
                    <a:pt x="502" y="775"/>
                  </a:lnTo>
                  <a:lnTo>
                    <a:pt x="501" y="764"/>
                  </a:lnTo>
                  <a:lnTo>
                    <a:pt x="500" y="753"/>
                  </a:lnTo>
                  <a:lnTo>
                    <a:pt x="497" y="742"/>
                  </a:lnTo>
                  <a:lnTo>
                    <a:pt x="495" y="730"/>
                  </a:lnTo>
                  <a:lnTo>
                    <a:pt x="492" y="720"/>
                  </a:lnTo>
                  <a:lnTo>
                    <a:pt x="488" y="709"/>
                  </a:lnTo>
                  <a:lnTo>
                    <a:pt x="485" y="699"/>
                  </a:lnTo>
                  <a:lnTo>
                    <a:pt x="481" y="678"/>
                  </a:lnTo>
                  <a:lnTo>
                    <a:pt x="477" y="657"/>
                  </a:lnTo>
                  <a:lnTo>
                    <a:pt x="475" y="636"/>
                  </a:lnTo>
                  <a:lnTo>
                    <a:pt x="473" y="615"/>
                  </a:lnTo>
                  <a:lnTo>
                    <a:pt x="471" y="594"/>
                  </a:lnTo>
                  <a:lnTo>
                    <a:pt x="468" y="574"/>
                  </a:lnTo>
                  <a:lnTo>
                    <a:pt x="465" y="553"/>
                  </a:lnTo>
                  <a:lnTo>
                    <a:pt x="460" y="534"/>
                  </a:lnTo>
                  <a:lnTo>
                    <a:pt x="458" y="529"/>
                  </a:lnTo>
                  <a:lnTo>
                    <a:pt x="456" y="525"/>
                  </a:lnTo>
                  <a:lnTo>
                    <a:pt x="454" y="520"/>
                  </a:lnTo>
                  <a:lnTo>
                    <a:pt x="453" y="516"/>
                  </a:lnTo>
                  <a:lnTo>
                    <a:pt x="451" y="511"/>
                  </a:lnTo>
                  <a:lnTo>
                    <a:pt x="449" y="506"/>
                  </a:lnTo>
                  <a:lnTo>
                    <a:pt x="448" y="502"/>
                  </a:lnTo>
                  <a:lnTo>
                    <a:pt x="447" y="498"/>
                  </a:lnTo>
                  <a:lnTo>
                    <a:pt x="443" y="520"/>
                  </a:lnTo>
                  <a:lnTo>
                    <a:pt x="440" y="542"/>
                  </a:lnTo>
                  <a:lnTo>
                    <a:pt x="437" y="563"/>
                  </a:lnTo>
                  <a:lnTo>
                    <a:pt x="435" y="584"/>
                  </a:lnTo>
                  <a:lnTo>
                    <a:pt x="434" y="605"/>
                  </a:lnTo>
                  <a:lnTo>
                    <a:pt x="435" y="627"/>
                  </a:lnTo>
                  <a:lnTo>
                    <a:pt x="438" y="649"/>
                  </a:lnTo>
                  <a:lnTo>
                    <a:pt x="444" y="671"/>
                  </a:lnTo>
                  <a:lnTo>
                    <a:pt x="445" y="683"/>
                  </a:lnTo>
                  <a:lnTo>
                    <a:pt x="446" y="697"/>
                  </a:lnTo>
                  <a:lnTo>
                    <a:pt x="447" y="710"/>
                  </a:lnTo>
                  <a:lnTo>
                    <a:pt x="448" y="723"/>
                  </a:lnTo>
                  <a:lnTo>
                    <a:pt x="450" y="736"/>
                  </a:lnTo>
                  <a:lnTo>
                    <a:pt x="453" y="749"/>
                  </a:lnTo>
                  <a:lnTo>
                    <a:pt x="456" y="761"/>
                  </a:lnTo>
                  <a:lnTo>
                    <a:pt x="145" y="769"/>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smtClean="0">
                <a:solidFill>
                  <a:srgbClr val="000000"/>
                </a:solidFill>
                <a:latin typeface="Arial" charset="0"/>
              </a:endParaRPr>
            </a:p>
          </p:txBody>
        </p:sp>
        <p:sp>
          <p:nvSpPr>
            <p:cNvPr id="40980" name="Freeform 21"/>
            <p:cNvSpPr>
              <a:spLocks/>
            </p:cNvSpPr>
            <p:nvPr/>
          </p:nvSpPr>
          <p:spPr bwMode="auto">
            <a:xfrm flipH="1">
              <a:off x="3762" y="958"/>
              <a:ext cx="1355" cy="2590"/>
            </a:xfrm>
            <a:custGeom>
              <a:avLst/>
              <a:gdLst>
                <a:gd name="T0" fmla="*/ 1056 w 539"/>
                <a:gd name="T1" fmla="*/ 4321 h 908"/>
                <a:gd name="T2" fmla="*/ 998 w 539"/>
                <a:gd name="T3" fmla="*/ 3831 h 908"/>
                <a:gd name="T4" fmla="*/ 985 w 539"/>
                <a:gd name="T5" fmla="*/ 3246 h 908"/>
                <a:gd name="T6" fmla="*/ 935 w 539"/>
                <a:gd name="T7" fmla="*/ 3360 h 908"/>
                <a:gd name="T8" fmla="*/ 923 w 539"/>
                <a:gd name="T9" fmla="*/ 3409 h 908"/>
                <a:gd name="T10" fmla="*/ 885 w 539"/>
                <a:gd name="T11" fmla="*/ 3466 h 908"/>
                <a:gd name="T12" fmla="*/ 948 w 539"/>
                <a:gd name="T13" fmla="*/ 3523 h 908"/>
                <a:gd name="T14" fmla="*/ 840 w 539"/>
                <a:gd name="T15" fmla="*/ 3605 h 908"/>
                <a:gd name="T16" fmla="*/ 935 w 539"/>
                <a:gd name="T17" fmla="*/ 3611 h 908"/>
                <a:gd name="T18" fmla="*/ 827 w 539"/>
                <a:gd name="T19" fmla="*/ 3742 h 908"/>
                <a:gd name="T20" fmla="*/ 930 w 539"/>
                <a:gd name="T21" fmla="*/ 3768 h 908"/>
                <a:gd name="T22" fmla="*/ 827 w 539"/>
                <a:gd name="T23" fmla="*/ 3848 h 908"/>
                <a:gd name="T24" fmla="*/ 930 w 539"/>
                <a:gd name="T25" fmla="*/ 3865 h 908"/>
                <a:gd name="T26" fmla="*/ 840 w 539"/>
                <a:gd name="T27" fmla="*/ 3939 h 908"/>
                <a:gd name="T28" fmla="*/ 930 w 539"/>
                <a:gd name="T29" fmla="*/ 3979 h 908"/>
                <a:gd name="T30" fmla="*/ 877 w 539"/>
                <a:gd name="T31" fmla="*/ 4059 h 908"/>
                <a:gd name="T32" fmla="*/ 918 w 539"/>
                <a:gd name="T33" fmla="*/ 4102 h 908"/>
                <a:gd name="T34" fmla="*/ 860 w 539"/>
                <a:gd name="T35" fmla="*/ 4190 h 908"/>
                <a:gd name="T36" fmla="*/ 802 w 539"/>
                <a:gd name="T37" fmla="*/ 4678 h 908"/>
                <a:gd name="T38" fmla="*/ 530 w 539"/>
                <a:gd name="T39" fmla="*/ 5899 h 908"/>
                <a:gd name="T40" fmla="*/ 480 w 539"/>
                <a:gd name="T41" fmla="*/ 7234 h 908"/>
                <a:gd name="T42" fmla="*/ 359 w 539"/>
                <a:gd name="T43" fmla="*/ 7339 h 908"/>
                <a:gd name="T44" fmla="*/ 189 w 539"/>
                <a:gd name="T45" fmla="*/ 7371 h 908"/>
                <a:gd name="T46" fmla="*/ 101 w 539"/>
                <a:gd name="T47" fmla="*/ 7194 h 908"/>
                <a:gd name="T48" fmla="*/ 58 w 539"/>
                <a:gd name="T49" fmla="*/ 6809 h 908"/>
                <a:gd name="T50" fmla="*/ 272 w 539"/>
                <a:gd name="T51" fmla="*/ 6093 h 908"/>
                <a:gd name="T52" fmla="*/ 468 w 539"/>
                <a:gd name="T53" fmla="*/ 4418 h 908"/>
                <a:gd name="T54" fmla="*/ 639 w 539"/>
                <a:gd name="T55" fmla="*/ 2653 h 908"/>
                <a:gd name="T56" fmla="*/ 1574 w 539"/>
                <a:gd name="T57" fmla="*/ 1863 h 908"/>
                <a:gd name="T58" fmla="*/ 1523 w 539"/>
                <a:gd name="T59" fmla="*/ 1840 h 908"/>
                <a:gd name="T60" fmla="*/ 1594 w 539"/>
                <a:gd name="T61" fmla="*/ 1766 h 908"/>
                <a:gd name="T62" fmla="*/ 1503 w 539"/>
                <a:gd name="T63" fmla="*/ 1749 h 908"/>
                <a:gd name="T64" fmla="*/ 1549 w 539"/>
                <a:gd name="T65" fmla="*/ 1652 h 908"/>
                <a:gd name="T66" fmla="*/ 1478 w 539"/>
                <a:gd name="T67" fmla="*/ 1546 h 908"/>
                <a:gd name="T68" fmla="*/ 1828 w 539"/>
                <a:gd name="T69" fmla="*/ 26 h 908"/>
                <a:gd name="T70" fmla="*/ 2092 w 539"/>
                <a:gd name="T71" fmla="*/ 1520 h 908"/>
                <a:gd name="T72" fmla="*/ 3193 w 539"/>
                <a:gd name="T73" fmla="*/ 3386 h 908"/>
                <a:gd name="T74" fmla="*/ 3361 w 539"/>
                <a:gd name="T75" fmla="*/ 5468 h 908"/>
                <a:gd name="T76" fmla="*/ 3331 w 539"/>
                <a:gd name="T77" fmla="*/ 6909 h 908"/>
                <a:gd name="T78" fmla="*/ 3110 w 539"/>
                <a:gd name="T79" fmla="*/ 7045 h 908"/>
                <a:gd name="T80" fmla="*/ 3102 w 539"/>
                <a:gd name="T81" fmla="*/ 6623 h 908"/>
                <a:gd name="T82" fmla="*/ 3052 w 539"/>
                <a:gd name="T83" fmla="*/ 5574 h 908"/>
                <a:gd name="T84" fmla="*/ 2856 w 539"/>
                <a:gd name="T85" fmla="*/ 4116 h 908"/>
                <a:gd name="T86" fmla="*/ 2926 w 539"/>
                <a:gd name="T87" fmla="*/ 4076 h 908"/>
                <a:gd name="T88" fmla="*/ 2826 w 539"/>
                <a:gd name="T89" fmla="*/ 4011 h 908"/>
                <a:gd name="T90" fmla="*/ 2926 w 539"/>
                <a:gd name="T91" fmla="*/ 3808 h 908"/>
                <a:gd name="T92" fmla="*/ 2793 w 539"/>
                <a:gd name="T93" fmla="*/ 3751 h 908"/>
                <a:gd name="T94" fmla="*/ 2944 w 539"/>
                <a:gd name="T95" fmla="*/ 3685 h 908"/>
                <a:gd name="T96" fmla="*/ 2806 w 539"/>
                <a:gd name="T97" fmla="*/ 3645 h 908"/>
                <a:gd name="T98" fmla="*/ 2926 w 539"/>
                <a:gd name="T99" fmla="*/ 3563 h 908"/>
                <a:gd name="T100" fmla="*/ 2806 w 539"/>
                <a:gd name="T101" fmla="*/ 3548 h 908"/>
                <a:gd name="T102" fmla="*/ 2868 w 539"/>
                <a:gd name="T103" fmla="*/ 3466 h 908"/>
                <a:gd name="T104" fmla="*/ 2813 w 539"/>
                <a:gd name="T105" fmla="*/ 3426 h 908"/>
                <a:gd name="T106" fmla="*/ 2856 w 539"/>
                <a:gd name="T107" fmla="*/ 3369 h 908"/>
                <a:gd name="T108" fmla="*/ 2826 w 539"/>
                <a:gd name="T109" fmla="*/ 3334 h 908"/>
                <a:gd name="T110" fmla="*/ 2843 w 539"/>
                <a:gd name="T111" fmla="*/ 3295 h 908"/>
                <a:gd name="T112" fmla="*/ 2813 w 539"/>
                <a:gd name="T113" fmla="*/ 3246 h 908"/>
                <a:gd name="T114" fmla="*/ 2775 w 539"/>
                <a:gd name="T115" fmla="*/ 3198 h 908"/>
                <a:gd name="T116" fmla="*/ 2730 w 539"/>
                <a:gd name="T117" fmla="*/ 3953 h 908"/>
                <a:gd name="T118" fmla="*/ 2723 w 539"/>
                <a:gd name="T119" fmla="*/ 5679 h 90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39" h="908">
                  <a:moveTo>
                    <a:pt x="145" y="769"/>
                  </a:moveTo>
                  <a:lnTo>
                    <a:pt x="149" y="745"/>
                  </a:lnTo>
                  <a:lnTo>
                    <a:pt x="154" y="723"/>
                  </a:lnTo>
                  <a:lnTo>
                    <a:pt x="158" y="700"/>
                  </a:lnTo>
                  <a:lnTo>
                    <a:pt x="163" y="677"/>
                  </a:lnTo>
                  <a:lnTo>
                    <a:pt x="166" y="653"/>
                  </a:lnTo>
                  <a:lnTo>
                    <a:pt x="169" y="630"/>
                  </a:lnTo>
                  <a:lnTo>
                    <a:pt x="171" y="612"/>
                  </a:lnTo>
                  <a:lnTo>
                    <a:pt x="173" y="595"/>
                  </a:lnTo>
                  <a:lnTo>
                    <a:pt x="173" y="579"/>
                  </a:lnTo>
                  <a:lnTo>
                    <a:pt x="172" y="563"/>
                  </a:lnTo>
                  <a:lnTo>
                    <a:pt x="170" y="547"/>
                  </a:lnTo>
                  <a:lnTo>
                    <a:pt x="167" y="531"/>
                  </a:lnTo>
                  <a:lnTo>
                    <a:pt x="163" y="515"/>
                  </a:lnTo>
                  <a:lnTo>
                    <a:pt x="158" y="498"/>
                  </a:lnTo>
                  <a:lnTo>
                    <a:pt x="157" y="491"/>
                  </a:lnTo>
                  <a:lnTo>
                    <a:pt x="156" y="487"/>
                  </a:lnTo>
                  <a:lnTo>
                    <a:pt x="156" y="483"/>
                  </a:lnTo>
                  <a:lnTo>
                    <a:pt x="156" y="481"/>
                  </a:lnTo>
                  <a:lnTo>
                    <a:pt x="156" y="478"/>
                  </a:lnTo>
                  <a:lnTo>
                    <a:pt x="156" y="477"/>
                  </a:lnTo>
                  <a:lnTo>
                    <a:pt x="157" y="475"/>
                  </a:lnTo>
                  <a:lnTo>
                    <a:pt x="158" y="473"/>
                  </a:lnTo>
                  <a:lnTo>
                    <a:pt x="158" y="472"/>
                  </a:lnTo>
                  <a:lnTo>
                    <a:pt x="158" y="471"/>
                  </a:lnTo>
                  <a:lnTo>
                    <a:pt x="158" y="469"/>
                  </a:lnTo>
                  <a:lnTo>
                    <a:pt x="158" y="468"/>
                  </a:lnTo>
                  <a:lnTo>
                    <a:pt x="158" y="459"/>
                  </a:lnTo>
                  <a:lnTo>
                    <a:pt x="158" y="451"/>
                  </a:lnTo>
                  <a:lnTo>
                    <a:pt x="158" y="442"/>
                  </a:lnTo>
                  <a:lnTo>
                    <a:pt x="158" y="433"/>
                  </a:lnTo>
                  <a:lnTo>
                    <a:pt x="158" y="424"/>
                  </a:lnTo>
                  <a:lnTo>
                    <a:pt x="158" y="416"/>
                  </a:lnTo>
                  <a:lnTo>
                    <a:pt x="158" y="407"/>
                  </a:lnTo>
                  <a:lnTo>
                    <a:pt x="158" y="399"/>
                  </a:lnTo>
                  <a:lnTo>
                    <a:pt x="157" y="399"/>
                  </a:lnTo>
                  <a:lnTo>
                    <a:pt x="156" y="399"/>
                  </a:lnTo>
                  <a:lnTo>
                    <a:pt x="155" y="399"/>
                  </a:lnTo>
                  <a:lnTo>
                    <a:pt x="154" y="399"/>
                  </a:lnTo>
                  <a:lnTo>
                    <a:pt x="153" y="399"/>
                  </a:lnTo>
                  <a:lnTo>
                    <a:pt x="152" y="401"/>
                  </a:lnTo>
                  <a:lnTo>
                    <a:pt x="152" y="403"/>
                  </a:lnTo>
                  <a:lnTo>
                    <a:pt x="152" y="404"/>
                  </a:lnTo>
                  <a:lnTo>
                    <a:pt x="152" y="406"/>
                  </a:lnTo>
                  <a:lnTo>
                    <a:pt x="152" y="407"/>
                  </a:lnTo>
                  <a:lnTo>
                    <a:pt x="151" y="409"/>
                  </a:lnTo>
                  <a:lnTo>
                    <a:pt x="151" y="411"/>
                  </a:lnTo>
                  <a:lnTo>
                    <a:pt x="150" y="413"/>
                  </a:lnTo>
                  <a:lnTo>
                    <a:pt x="148" y="413"/>
                  </a:lnTo>
                  <a:lnTo>
                    <a:pt x="145" y="413"/>
                  </a:lnTo>
                  <a:lnTo>
                    <a:pt x="143" y="413"/>
                  </a:lnTo>
                  <a:lnTo>
                    <a:pt x="141" y="414"/>
                  </a:lnTo>
                  <a:lnTo>
                    <a:pt x="139" y="415"/>
                  </a:lnTo>
                  <a:lnTo>
                    <a:pt x="138" y="416"/>
                  </a:lnTo>
                  <a:lnTo>
                    <a:pt x="138" y="418"/>
                  </a:lnTo>
                  <a:lnTo>
                    <a:pt x="139" y="421"/>
                  </a:lnTo>
                  <a:lnTo>
                    <a:pt x="140" y="421"/>
                  </a:lnTo>
                  <a:lnTo>
                    <a:pt x="141" y="420"/>
                  </a:lnTo>
                  <a:lnTo>
                    <a:pt x="142" y="420"/>
                  </a:lnTo>
                  <a:lnTo>
                    <a:pt x="143" y="420"/>
                  </a:lnTo>
                  <a:lnTo>
                    <a:pt x="144" y="419"/>
                  </a:lnTo>
                  <a:lnTo>
                    <a:pt x="146" y="419"/>
                  </a:lnTo>
                  <a:lnTo>
                    <a:pt x="148" y="418"/>
                  </a:lnTo>
                  <a:lnTo>
                    <a:pt x="150" y="418"/>
                  </a:lnTo>
                  <a:lnTo>
                    <a:pt x="150" y="420"/>
                  </a:lnTo>
                  <a:lnTo>
                    <a:pt x="150" y="421"/>
                  </a:lnTo>
                  <a:lnTo>
                    <a:pt x="150" y="422"/>
                  </a:lnTo>
                  <a:lnTo>
                    <a:pt x="150" y="423"/>
                  </a:lnTo>
                  <a:lnTo>
                    <a:pt x="150" y="424"/>
                  </a:lnTo>
                  <a:lnTo>
                    <a:pt x="148" y="424"/>
                  </a:lnTo>
                  <a:lnTo>
                    <a:pt x="146" y="425"/>
                  </a:lnTo>
                  <a:lnTo>
                    <a:pt x="144" y="425"/>
                  </a:lnTo>
                  <a:lnTo>
                    <a:pt x="142" y="426"/>
                  </a:lnTo>
                  <a:lnTo>
                    <a:pt x="140" y="426"/>
                  </a:lnTo>
                  <a:lnTo>
                    <a:pt x="138" y="427"/>
                  </a:lnTo>
                  <a:lnTo>
                    <a:pt x="137" y="429"/>
                  </a:lnTo>
                  <a:lnTo>
                    <a:pt x="136" y="432"/>
                  </a:lnTo>
                  <a:lnTo>
                    <a:pt x="138" y="432"/>
                  </a:lnTo>
                  <a:lnTo>
                    <a:pt x="140" y="431"/>
                  </a:lnTo>
                  <a:lnTo>
                    <a:pt x="142" y="431"/>
                  </a:lnTo>
                  <a:lnTo>
                    <a:pt x="144" y="431"/>
                  </a:lnTo>
                  <a:lnTo>
                    <a:pt x="145" y="430"/>
                  </a:lnTo>
                  <a:lnTo>
                    <a:pt x="147" y="430"/>
                  </a:lnTo>
                  <a:lnTo>
                    <a:pt x="148" y="429"/>
                  </a:lnTo>
                  <a:lnTo>
                    <a:pt x="150" y="429"/>
                  </a:lnTo>
                  <a:lnTo>
                    <a:pt x="150" y="431"/>
                  </a:lnTo>
                  <a:lnTo>
                    <a:pt x="150" y="433"/>
                  </a:lnTo>
                  <a:lnTo>
                    <a:pt x="150" y="434"/>
                  </a:lnTo>
                  <a:lnTo>
                    <a:pt x="150" y="435"/>
                  </a:lnTo>
                  <a:lnTo>
                    <a:pt x="150" y="436"/>
                  </a:lnTo>
                  <a:lnTo>
                    <a:pt x="150" y="438"/>
                  </a:lnTo>
                  <a:lnTo>
                    <a:pt x="149" y="438"/>
                  </a:lnTo>
                  <a:lnTo>
                    <a:pt x="148" y="438"/>
                  </a:lnTo>
                  <a:lnTo>
                    <a:pt x="146" y="439"/>
                  </a:lnTo>
                  <a:lnTo>
                    <a:pt x="143" y="440"/>
                  </a:lnTo>
                  <a:lnTo>
                    <a:pt x="139" y="441"/>
                  </a:lnTo>
                  <a:lnTo>
                    <a:pt x="133" y="443"/>
                  </a:lnTo>
                  <a:lnTo>
                    <a:pt x="133" y="444"/>
                  </a:lnTo>
                  <a:lnTo>
                    <a:pt x="133" y="445"/>
                  </a:lnTo>
                  <a:lnTo>
                    <a:pt x="133" y="446"/>
                  </a:lnTo>
                  <a:lnTo>
                    <a:pt x="133" y="447"/>
                  </a:lnTo>
                  <a:lnTo>
                    <a:pt x="133" y="449"/>
                  </a:lnTo>
                  <a:lnTo>
                    <a:pt x="135" y="447"/>
                  </a:lnTo>
                  <a:lnTo>
                    <a:pt x="137" y="447"/>
                  </a:lnTo>
                  <a:lnTo>
                    <a:pt x="139" y="446"/>
                  </a:lnTo>
                  <a:lnTo>
                    <a:pt x="141" y="446"/>
                  </a:lnTo>
                  <a:lnTo>
                    <a:pt x="143" y="445"/>
                  </a:lnTo>
                  <a:lnTo>
                    <a:pt x="146" y="445"/>
                  </a:lnTo>
                  <a:lnTo>
                    <a:pt x="148" y="444"/>
                  </a:lnTo>
                  <a:lnTo>
                    <a:pt x="150" y="443"/>
                  </a:lnTo>
                  <a:lnTo>
                    <a:pt x="149" y="448"/>
                  </a:lnTo>
                  <a:lnTo>
                    <a:pt x="149" y="452"/>
                  </a:lnTo>
                  <a:lnTo>
                    <a:pt x="147" y="454"/>
                  </a:lnTo>
                  <a:lnTo>
                    <a:pt x="145" y="455"/>
                  </a:lnTo>
                  <a:lnTo>
                    <a:pt x="143" y="455"/>
                  </a:lnTo>
                  <a:lnTo>
                    <a:pt x="139" y="456"/>
                  </a:lnTo>
                  <a:lnTo>
                    <a:pt x="135" y="456"/>
                  </a:lnTo>
                  <a:lnTo>
                    <a:pt x="131" y="457"/>
                  </a:lnTo>
                  <a:lnTo>
                    <a:pt x="131" y="458"/>
                  </a:lnTo>
                  <a:lnTo>
                    <a:pt x="131" y="459"/>
                  </a:lnTo>
                  <a:lnTo>
                    <a:pt x="131" y="460"/>
                  </a:lnTo>
                  <a:lnTo>
                    <a:pt x="131" y="461"/>
                  </a:lnTo>
                  <a:lnTo>
                    <a:pt x="131" y="462"/>
                  </a:lnTo>
                  <a:lnTo>
                    <a:pt x="132" y="462"/>
                  </a:lnTo>
                  <a:lnTo>
                    <a:pt x="133" y="462"/>
                  </a:lnTo>
                  <a:lnTo>
                    <a:pt x="134" y="461"/>
                  </a:lnTo>
                  <a:lnTo>
                    <a:pt x="136" y="461"/>
                  </a:lnTo>
                  <a:lnTo>
                    <a:pt x="138" y="460"/>
                  </a:lnTo>
                  <a:lnTo>
                    <a:pt x="140" y="460"/>
                  </a:lnTo>
                  <a:lnTo>
                    <a:pt x="143" y="460"/>
                  </a:lnTo>
                  <a:lnTo>
                    <a:pt x="147" y="460"/>
                  </a:lnTo>
                  <a:lnTo>
                    <a:pt x="147" y="461"/>
                  </a:lnTo>
                  <a:lnTo>
                    <a:pt x="147" y="463"/>
                  </a:lnTo>
                  <a:lnTo>
                    <a:pt x="147" y="464"/>
                  </a:lnTo>
                  <a:lnTo>
                    <a:pt x="147" y="465"/>
                  </a:lnTo>
                  <a:lnTo>
                    <a:pt x="147" y="466"/>
                  </a:lnTo>
                  <a:lnTo>
                    <a:pt x="147" y="467"/>
                  </a:lnTo>
                  <a:lnTo>
                    <a:pt x="147" y="468"/>
                  </a:lnTo>
                  <a:lnTo>
                    <a:pt x="145" y="469"/>
                  </a:lnTo>
                  <a:lnTo>
                    <a:pt x="143" y="469"/>
                  </a:lnTo>
                  <a:lnTo>
                    <a:pt x="141" y="470"/>
                  </a:lnTo>
                  <a:lnTo>
                    <a:pt x="139" y="471"/>
                  </a:lnTo>
                  <a:lnTo>
                    <a:pt x="137" y="471"/>
                  </a:lnTo>
                  <a:lnTo>
                    <a:pt x="135" y="471"/>
                  </a:lnTo>
                  <a:lnTo>
                    <a:pt x="133" y="472"/>
                  </a:lnTo>
                  <a:lnTo>
                    <a:pt x="131" y="473"/>
                  </a:lnTo>
                  <a:lnTo>
                    <a:pt x="131" y="474"/>
                  </a:lnTo>
                  <a:lnTo>
                    <a:pt x="131" y="475"/>
                  </a:lnTo>
                  <a:lnTo>
                    <a:pt x="131" y="476"/>
                  </a:lnTo>
                  <a:lnTo>
                    <a:pt x="133" y="476"/>
                  </a:lnTo>
                  <a:lnTo>
                    <a:pt x="135" y="476"/>
                  </a:lnTo>
                  <a:lnTo>
                    <a:pt x="137" y="476"/>
                  </a:lnTo>
                  <a:lnTo>
                    <a:pt x="139" y="476"/>
                  </a:lnTo>
                  <a:lnTo>
                    <a:pt x="141" y="475"/>
                  </a:lnTo>
                  <a:lnTo>
                    <a:pt x="143" y="475"/>
                  </a:lnTo>
                  <a:lnTo>
                    <a:pt x="145" y="474"/>
                  </a:lnTo>
                  <a:lnTo>
                    <a:pt x="147" y="473"/>
                  </a:lnTo>
                  <a:lnTo>
                    <a:pt x="147" y="475"/>
                  </a:lnTo>
                  <a:lnTo>
                    <a:pt x="147" y="477"/>
                  </a:lnTo>
                  <a:lnTo>
                    <a:pt x="147" y="478"/>
                  </a:lnTo>
                  <a:lnTo>
                    <a:pt x="147" y="479"/>
                  </a:lnTo>
                  <a:lnTo>
                    <a:pt x="147" y="480"/>
                  </a:lnTo>
                  <a:lnTo>
                    <a:pt x="147" y="482"/>
                  </a:lnTo>
                  <a:lnTo>
                    <a:pt x="145" y="482"/>
                  </a:lnTo>
                  <a:lnTo>
                    <a:pt x="143" y="482"/>
                  </a:lnTo>
                  <a:lnTo>
                    <a:pt x="142" y="482"/>
                  </a:lnTo>
                  <a:lnTo>
                    <a:pt x="140" y="483"/>
                  </a:lnTo>
                  <a:lnTo>
                    <a:pt x="138" y="483"/>
                  </a:lnTo>
                  <a:lnTo>
                    <a:pt x="137" y="484"/>
                  </a:lnTo>
                  <a:lnTo>
                    <a:pt x="135" y="484"/>
                  </a:lnTo>
                  <a:lnTo>
                    <a:pt x="133" y="484"/>
                  </a:lnTo>
                  <a:lnTo>
                    <a:pt x="133" y="486"/>
                  </a:lnTo>
                  <a:lnTo>
                    <a:pt x="133" y="487"/>
                  </a:lnTo>
                  <a:lnTo>
                    <a:pt x="133" y="488"/>
                  </a:lnTo>
                  <a:lnTo>
                    <a:pt x="133" y="489"/>
                  </a:lnTo>
                  <a:lnTo>
                    <a:pt x="133" y="490"/>
                  </a:lnTo>
                  <a:lnTo>
                    <a:pt x="135" y="490"/>
                  </a:lnTo>
                  <a:lnTo>
                    <a:pt x="137" y="489"/>
                  </a:lnTo>
                  <a:lnTo>
                    <a:pt x="139" y="489"/>
                  </a:lnTo>
                  <a:lnTo>
                    <a:pt x="141" y="489"/>
                  </a:lnTo>
                  <a:lnTo>
                    <a:pt x="142" y="488"/>
                  </a:lnTo>
                  <a:lnTo>
                    <a:pt x="145" y="489"/>
                  </a:lnTo>
                  <a:lnTo>
                    <a:pt x="147" y="489"/>
                  </a:lnTo>
                  <a:lnTo>
                    <a:pt x="150" y="490"/>
                  </a:lnTo>
                  <a:lnTo>
                    <a:pt x="150" y="491"/>
                  </a:lnTo>
                  <a:lnTo>
                    <a:pt x="150" y="492"/>
                  </a:lnTo>
                  <a:lnTo>
                    <a:pt x="150" y="493"/>
                  </a:lnTo>
                  <a:lnTo>
                    <a:pt x="150" y="494"/>
                  </a:lnTo>
                  <a:lnTo>
                    <a:pt x="150" y="495"/>
                  </a:lnTo>
                  <a:lnTo>
                    <a:pt x="147" y="496"/>
                  </a:lnTo>
                  <a:lnTo>
                    <a:pt x="145" y="497"/>
                  </a:lnTo>
                  <a:lnTo>
                    <a:pt x="143" y="497"/>
                  </a:lnTo>
                  <a:lnTo>
                    <a:pt x="142" y="498"/>
                  </a:lnTo>
                  <a:lnTo>
                    <a:pt x="141" y="498"/>
                  </a:lnTo>
                  <a:lnTo>
                    <a:pt x="139" y="499"/>
                  </a:lnTo>
                  <a:lnTo>
                    <a:pt x="138" y="500"/>
                  </a:lnTo>
                  <a:lnTo>
                    <a:pt x="136" y="501"/>
                  </a:lnTo>
                  <a:lnTo>
                    <a:pt x="136" y="502"/>
                  </a:lnTo>
                  <a:lnTo>
                    <a:pt x="136" y="503"/>
                  </a:lnTo>
                  <a:lnTo>
                    <a:pt x="136" y="504"/>
                  </a:lnTo>
                  <a:lnTo>
                    <a:pt x="137" y="504"/>
                  </a:lnTo>
                  <a:lnTo>
                    <a:pt x="138" y="504"/>
                  </a:lnTo>
                  <a:lnTo>
                    <a:pt x="139" y="504"/>
                  </a:lnTo>
                  <a:lnTo>
                    <a:pt x="141" y="504"/>
                  </a:lnTo>
                  <a:lnTo>
                    <a:pt x="142" y="504"/>
                  </a:lnTo>
                  <a:lnTo>
                    <a:pt x="143" y="504"/>
                  </a:lnTo>
                  <a:lnTo>
                    <a:pt x="145" y="504"/>
                  </a:lnTo>
                  <a:lnTo>
                    <a:pt x="147" y="504"/>
                  </a:lnTo>
                  <a:lnTo>
                    <a:pt x="146" y="505"/>
                  </a:lnTo>
                  <a:lnTo>
                    <a:pt x="145" y="507"/>
                  </a:lnTo>
                  <a:lnTo>
                    <a:pt x="144" y="508"/>
                  </a:lnTo>
                  <a:lnTo>
                    <a:pt x="142" y="509"/>
                  </a:lnTo>
                  <a:lnTo>
                    <a:pt x="141" y="509"/>
                  </a:lnTo>
                  <a:lnTo>
                    <a:pt x="139" y="509"/>
                  </a:lnTo>
                  <a:lnTo>
                    <a:pt x="136" y="509"/>
                  </a:lnTo>
                  <a:lnTo>
                    <a:pt x="136" y="511"/>
                  </a:lnTo>
                  <a:lnTo>
                    <a:pt x="136" y="512"/>
                  </a:lnTo>
                  <a:lnTo>
                    <a:pt x="136" y="513"/>
                  </a:lnTo>
                  <a:lnTo>
                    <a:pt x="136" y="515"/>
                  </a:lnTo>
                  <a:lnTo>
                    <a:pt x="138" y="515"/>
                  </a:lnTo>
                  <a:lnTo>
                    <a:pt x="140" y="515"/>
                  </a:lnTo>
                  <a:lnTo>
                    <a:pt x="141" y="515"/>
                  </a:lnTo>
                  <a:lnTo>
                    <a:pt x="142" y="515"/>
                  </a:lnTo>
                  <a:lnTo>
                    <a:pt x="141" y="522"/>
                  </a:lnTo>
                  <a:lnTo>
                    <a:pt x="141" y="529"/>
                  </a:lnTo>
                  <a:lnTo>
                    <a:pt x="139" y="536"/>
                  </a:lnTo>
                  <a:lnTo>
                    <a:pt x="138" y="543"/>
                  </a:lnTo>
                  <a:lnTo>
                    <a:pt x="136" y="549"/>
                  </a:lnTo>
                  <a:lnTo>
                    <a:pt x="133" y="556"/>
                  </a:lnTo>
                  <a:lnTo>
                    <a:pt x="131" y="561"/>
                  </a:lnTo>
                  <a:lnTo>
                    <a:pt x="128" y="567"/>
                  </a:lnTo>
                  <a:lnTo>
                    <a:pt x="127" y="575"/>
                  </a:lnTo>
                  <a:lnTo>
                    <a:pt x="126" y="583"/>
                  </a:lnTo>
                  <a:lnTo>
                    <a:pt x="125" y="591"/>
                  </a:lnTo>
                  <a:lnTo>
                    <a:pt x="125" y="598"/>
                  </a:lnTo>
                  <a:lnTo>
                    <a:pt x="124" y="606"/>
                  </a:lnTo>
                  <a:lnTo>
                    <a:pt x="123" y="614"/>
                  </a:lnTo>
                  <a:lnTo>
                    <a:pt x="121" y="622"/>
                  </a:lnTo>
                  <a:lnTo>
                    <a:pt x="120" y="630"/>
                  </a:lnTo>
                  <a:lnTo>
                    <a:pt x="112" y="645"/>
                  </a:lnTo>
                  <a:lnTo>
                    <a:pt x="105" y="661"/>
                  </a:lnTo>
                  <a:lnTo>
                    <a:pt x="99" y="677"/>
                  </a:lnTo>
                  <a:lnTo>
                    <a:pt x="93" y="693"/>
                  </a:lnTo>
                  <a:lnTo>
                    <a:pt x="88" y="709"/>
                  </a:lnTo>
                  <a:lnTo>
                    <a:pt x="84" y="725"/>
                  </a:lnTo>
                  <a:lnTo>
                    <a:pt x="82" y="742"/>
                  </a:lnTo>
                  <a:lnTo>
                    <a:pt x="81" y="760"/>
                  </a:lnTo>
                  <a:lnTo>
                    <a:pt x="83" y="776"/>
                  </a:lnTo>
                  <a:lnTo>
                    <a:pt x="84" y="792"/>
                  </a:lnTo>
                  <a:lnTo>
                    <a:pt x="85" y="809"/>
                  </a:lnTo>
                  <a:lnTo>
                    <a:pt x="86" y="825"/>
                  </a:lnTo>
                  <a:lnTo>
                    <a:pt x="85" y="841"/>
                  </a:lnTo>
                  <a:lnTo>
                    <a:pt x="84" y="857"/>
                  </a:lnTo>
                  <a:lnTo>
                    <a:pt x="82" y="873"/>
                  </a:lnTo>
                  <a:lnTo>
                    <a:pt x="78" y="889"/>
                  </a:lnTo>
                  <a:lnTo>
                    <a:pt x="77" y="889"/>
                  </a:lnTo>
                  <a:lnTo>
                    <a:pt x="76" y="889"/>
                  </a:lnTo>
                  <a:lnTo>
                    <a:pt x="72" y="887"/>
                  </a:lnTo>
                  <a:lnTo>
                    <a:pt x="70" y="887"/>
                  </a:lnTo>
                  <a:lnTo>
                    <a:pt x="67" y="889"/>
                  </a:lnTo>
                  <a:lnTo>
                    <a:pt x="66" y="891"/>
                  </a:lnTo>
                  <a:lnTo>
                    <a:pt x="64" y="895"/>
                  </a:lnTo>
                  <a:lnTo>
                    <a:pt x="63" y="898"/>
                  </a:lnTo>
                  <a:lnTo>
                    <a:pt x="62" y="901"/>
                  </a:lnTo>
                  <a:lnTo>
                    <a:pt x="62" y="903"/>
                  </a:lnTo>
                  <a:lnTo>
                    <a:pt x="60" y="903"/>
                  </a:lnTo>
                  <a:lnTo>
                    <a:pt x="59" y="903"/>
                  </a:lnTo>
                  <a:lnTo>
                    <a:pt x="58" y="902"/>
                  </a:lnTo>
                  <a:lnTo>
                    <a:pt x="57" y="902"/>
                  </a:lnTo>
                  <a:lnTo>
                    <a:pt x="56" y="902"/>
                  </a:lnTo>
                  <a:lnTo>
                    <a:pt x="56" y="901"/>
                  </a:lnTo>
                  <a:lnTo>
                    <a:pt x="56" y="900"/>
                  </a:lnTo>
                  <a:lnTo>
                    <a:pt x="53" y="901"/>
                  </a:lnTo>
                  <a:lnTo>
                    <a:pt x="50" y="902"/>
                  </a:lnTo>
                  <a:lnTo>
                    <a:pt x="46" y="903"/>
                  </a:lnTo>
                  <a:lnTo>
                    <a:pt x="43" y="905"/>
                  </a:lnTo>
                  <a:lnTo>
                    <a:pt x="39" y="906"/>
                  </a:lnTo>
                  <a:lnTo>
                    <a:pt x="37" y="907"/>
                  </a:lnTo>
                  <a:lnTo>
                    <a:pt x="34" y="908"/>
                  </a:lnTo>
                  <a:lnTo>
                    <a:pt x="32" y="908"/>
                  </a:lnTo>
                  <a:lnTo>
                    <a:pt x="30" y="906"/>
                  </a:lnTo>
                  <a:lnTo>
                    <a:pt x="30" y="905"/>
                  </a:lnTo>
                  <a:lnTo>
                    <a:pt x="29" y="904"/>
                  </a:lnTo>
                  <a:lnTo>
                    <a:pt x="29" y="903"/>
                  </a:lnTo>
                  <a:lnTo>
                    <a:pt x="29" y="901"/>
                  </a:lnTo>
                  <a:lnTo>
                    <a:pt x="29" y="900"/>
                  </a:lnTo>
                  <a:lnTo>
                    <a:pt x="27" y="900"/>
                  </a:lnTo>
                  <a:lnTo>
                    <a:pt x="25" y="900"/>
                  </a:lnTo>
                  <a:lnTo>
                    <a:pt x="24" y="900"/>
                  </a:lnTo>
                  <a:lnTo>
                    <a:pt x="23" y="900"/>
                  </a:lnTo>
                  <a:lnTo>
                    <a:pt x="22" y="900"/>
                  </a:lnTo>
                  <a:lnTo>
                    <a:pt x="21" y="900"/>
                  </a:lnTo>
                  <a:lnTo>
                    <a:pt x="17" y="892"/>
                  </a:lnTo>
                  <a:lnTo>
                    <a:pt x="16" y="884"/>
                  </a:lnTo>
                  <a:lnTo>
                    <a:pt x="15" y="876"/>
                  </a:lnTo>
                  <a:lnTo>
                    <a:pt x="16" y="868"/>
                  </a:lnTo>
                  <a:lnTo>
                    <a:pt x="17" y="860"/>
                  </a:lnTo>
                  <a:lnTo>
                    <a:pt x="18" y="852"/>
                  </a:lnTo>
                  <a:lnTo>
                    <a:pt x="18" y="844"/>
                  </a:lnTo>
                  <a:lnTo>
                    <a:pt x="18" y="837"/>
                  </a:lnTo>
                  <a:lnTo>
                    <a:pt x="16" y="836"/>
                  </a:lnTo>
                  <a:lnTo>
                    <a:pt x="15" y="835"/>
                  </a:lnTo>
                  <a:lnTo>
                    <a:pt x="14" y="834"/>
                  </a:lnTo>
                  <a:lnTo>
                    <a:pt x="12" y="834"/>
                  </a:lnTo>
                  <a:lnTo>
                    <a:pt x="11" y="835"/>
                  </a:lnTo>
                  <a:lnTo>
                    <a:pt x="10" y="836"/>
                  </a:lnTo>
                  <a:lnTo>
                    <a:pt x="9" y="837"/>
                  </a:lnTo>
                  <a:lnTo>
                    <a:pt x="8" y="839"/>
                  </a:lnTo>
                  <a:lnTo>
                    <a:pt x="6" y="840"/>
                  </a:lnTo>
                  <a:lnTo>
                    <a:pt x="5" y="841"/>
                  </a:lnTo>
                  <a:lnTo>
                    <a:pt x="3" y="842"/>
                  </a:lnTo>
                  <a:lnTo>
                    <a:pt x="1" y="842"/>
                  </a:lnTo>
                  <a:lnTo>
                    <a:pt x="0" y="832"/>
                  </a:lnTo>
                  <a:lnTo>
                    <a:pt x="3" y="820"/>
                  </a:lnTo>
                  <a:lnTo>
                    <a:pt x="8" y="807"/>
                  </a:lnTo>
                  <a:lnTo>
                    <a:pt x="15" y="794"/>
                  </a:lnTo>
                  <a:lnTo>
                    <a:pt x="22" y="781"/>
                  </a:lnTo>
                  <a:lnTo>
                    <a:pt x="30" y="769"/>
                  </a:lnTo>
                  <a:lnTo>
                    <a:pt x="37" y="758"/>
                  </a:lnTo>
                  <a:lnTo>
                    <a:pt x="43" y="749"/>
                  </a:lnTo>
                  <a:lnTo>
                    <a:pt x="46" y="730"/>
                  </a:lnTo>
                  <a:lnTo>
                    <a:pt x="48" y="712"/>
                  </a:lnTo>
                  <a:lnTo>
                    <a:pt x="50" y="694"/>
                  </a:lnTo>
                  <a:lnTo>
                    <a:pt x="51" y="675"/>
                  </a:lnTo>
                  <a:lnTo>
                    <a:pt x="52" y="657"/>
                  </a:lnTo>
                  <a:lnTo>
                    <a:pt x="53" y="638"/>
                  </a:lnTo>
                  <a:lnTo>
                    <a:pt x="54" y="620"/>
                  </a:lnTo>
                  <a:lnTo>
                    <a:pt x="56" y="603"/>
                  </a:lnTo>
                  <a:lnTo>
                    <a:pt x="59" y="591"/>
                  </a:lnTo>
                  <a:lnTo>
                    <a:pt x="63" y="579"/>
                  </a:lnTo>
                  <a:lnTo>
                    <a:pt x="67" y="567"/>
                  </a:lnTo>
                  <a:lnTo>
                    <a:pt x="71" y="556"/>
                  </a:lnTo>
                  <a:lnTo>
                    <a:pt x="74" y="543"/>
                  </a:lnTo>
                  <a:lnTo>
                    <a:pt x="77" y="531"/>
                  </a:lnTo>
                  <a:lnTo>
                    <a:pt x="79" y="519"/>
                  </a:lnTo>
                  <a:lnTo>
                    <a:pt x="81" y="506"/>
                  </a:lnTo>
                  <a:lnTo>
                    <a:pt x="79" y="488"/>
                  </a:lnTo>
                  <a:lnTo>
                    <a:pt x="78" y="472"/>
                  </a:lnTo>
                  <a:lnTo>
                    <a:pt x="79" y="457"/>
                  </a:lnTo>
                  <a:lnTo>
                    <a:pt x="81" y="442"/>
                  </a:lnTo>
                  <a:lnTo>
                    <a:pt x="84" y="427"/>
                  </a:lnTo>
                  <a:lnTo>
                    <a:pt x="87" y="412"/>
                  </a:lnTo>
                  <a:lnTo>
                    <a:pt x="89" y="397"/>
                  </a:lnTo>
                  <a:lnTo>
                    <a:pt x="92" y="380"/>
                  </a:lnTo>
                  <a:lnTo>
                    <a:pt x="95" y="350"/>
                  </a:lnTo>
                  <a:lnTo>
                    <a:pt x="101" y="326"/>
                  </a:lnTo>
                  <a:lnTo>
                    <a:pt x="111" y="308"/>
                  </a:lnTo>
                  <a:lnTo>
                    <a:pt x="125" y="293"/>
                  </a:lnTo>
                  <a:lnTo>
                    <a:pt x="142" y="281"/>
                  </a:lnTo>
                  <a:lnTo>
                    <a:pt x="163" y="270"/>
                  </a:lnTo>
                  <a:lnTo>
                    <a:pt x="188" y="259"/>
                  </a:lnTo>
                  <a:lnTo>
                    <a:pt x="216" y="248"/>
                  </a:lnTo>
                  <a:lnTo>
                    <a:pt x="220" y="244"/>
                  </a:lnTo>
                  <a:lnTo>
                    <a:pt x="224" y="240"/>
                  </a:lnTo>
                  <a:lnTo>
                    <a:pt x="229" y="237"/>
                  </a:lnTo>
                  <a:lnTo>
                    <a:pt x="234" y="234"/>
                  </a:lnTo>
                  <a:lnTo>
                    <a:pt x="239" y="231"/>
                  </a:lnTo>
                  <a:lnTo>
                    <a:pt x="244" y="230"/>
                  </a:lnTo>
                  <a:lnTo>
                    <a:pt x="249" y="229"/>
                  </a:lnTo>
                  <a:lnTo>
                    <a:pt x="254" y="228"/>
                  </a:lnTo>
                  <a:lnTo>
                    <a:pt x="254" y="227"/>
                  </a:lnTo>
                  <a:lnTo>
                    <a:pt x="254" y="226"/>
                  </a:lnTo>
                  <a:lnTo>
                    <a:pt x="254" y="224"/>
                  </a:lnTo>
                  <a:lnTo>
                    <a:pt x="254" y="223"/>
                  </a:lnTo>
                  <a:lnTo>
                    <a:pt x="253" y="223"/>
                  </a:lnTo>
                  <a:lnTo>
                    <a:pt x="252" y="223"/>
                  </a:lnTo>
                  <a:lnTo>
                    <a:pt x="250" y="224"/>
                  </a:lnTo>
                  <a:lnTo>
                    <a:pt x="248" y="224"/>
                  </a:lnTo>
                  <a:lnTo>
                    <a:pt x="247" y="225"/>
                  </a:lnTo>
                  <a:lnTo>
                    <a:pt x="245" y="225"/>
                  </a:lnTo>
                  <a:lnTo>
                    <a:pt x="243" y="226"/>
                  </a:lnTo>
                  <a:lnTo>
                    <a:pt x="241" y="226"/>
                  </a:lnTo>
                  <a:lnTo>
                    <a:pt x="241" y="225"/>
                  </a:lnTo>
                  <a:lnTo>
                    <a:pt x="241" y="224"/>
                  </a:lnTo>
                  <a:lnTo>
                    <a:pt x="241" y="223"/>
                  </a:lnTo>
                  <a:lnTo>
                    <a:pt x="242" y="222"/>
                  </a:lnTo>
                  <a:lnTo>
                    <a:pt x="243" y="221"/>
                  </a:lnTo>
                  <a:lnTo>
                    <a:pt x="244" y="221"/>
                  </a:lnTo>
                  <a:lnTo>
                    <a:pt x="246" y="220"/>
                  </a:lnTo>
                  <a:lnTo>
                    <a:pt x="248" y="219"/>
                  </a:lnTo>
                  <a:lnTo>
                    <a:pt x="249" y="219"/>
                  </a:lnTo>
                  <a:lnTo>
                    <a:pt x="250" y="218"/>
                  </a:lnTo>
                  <a:lnTo>
                    <a:pt x="252" y="217"/>
                  </a:lnTo>
                  <a:lnTo>
                    <a:pt x="252" y="216"/>
                  </a:lnTo>
                  <a:lnTo>
                    <a:pt x="252" y="215"/>
                  </a:lnTo>
                  <a:lnTo>
                    <a:pt x="250" y="215"/>
                  </a:lnTo>
                  <a:lnTo>
                    <a:pt x="248" y="215"/>
                  </a:lnTo>
                  <a:lnTo>
                    <a:pt x="246" y="215"/>
                  </a:lnTo>
                  <a:lnTo>
                    <a:pt x="245" y="216"/>
                  </a:lnTo>
                  <a:lnTo>
                    <a:pt x="243" y="216"/>
                  </a:lnTo>
                  <a:lnTo>
                    <a:pt x="241" y="217"/>
                  </a:lnTo>
                  <a:lnTo>
                    <a:pt x="240" y="217"/>
                  </a:lnTo>
                  <a:lnTo>
                    <a:pt x="238" y="217"/>
                  </a:lnTo>
                  <a:lnTo>
                    <a:pt x="238" y="216"/>
                  </a:lnTo>
                  <a:lnTo>
                    <a:pt x="238" y="215"/>
                  </a:lnTo>
                  <a:lnTo>
                    <a:pt x="238" y="214"/>
                  </a:lnTo>
                  <a:lnTo>
                    <a:pt x="238" y="213"/>
                  </a:lnTo>
                  <a:lnTo>
                    <a:pt x="238" y="211"/>
                  </a:lnTo>
                  <a:lnTo>
                    <a:pt x="238" y="210"/>
                  </a:lnTo>
                  <a:lnTo>
                    <a:pt x="238" y="208"/>
                  </a:lnTo>
                  <a:lnTo>
                    <a:pt x="238" y="206"/>
                  </a:lnTo>
                  <a:lnTo>
                    <a:pt x="241" y="206"/>
                  </a:lnTo>
                  <a:lnTo>
                    <a:pt x="243" y="206"/>
                  </a:lnTo>
                  <a:lnTo>
                    <a:pt x="244" y="206"/>
                  </a:lnTo>
                  <a:lnTo>
                    <a:pt x="245" y="206"/>
                  </a:lnTo>
                  <a:lnTo>
                    <a:pt x="246" y="205"/>
                  </a:lnTo>
                  <a:lnTo>
                    <a:pt x="246" y="204"/>
                  </a:lnTo>
                  <a:lnTo>
                    <a:pt x="245" y="203"/>
                  </a:lnTo>
                  <a:lnTo>
                    <a:pt x="244" y="202"/>
                  </a:lnTo>
                  <a:lnTo>
                    <a:pt x="243" y="201"/>
                  </a:lnTo>
                  <a:lnTo>
                    <a:pt x="242" y="201"/>
                  </a:lnTo>
                  <a:lnTo>
                    <a:pt x="241" y="201"/>
                  </a:lnTo>
                  <a:lnTo>
                    <a:pt x="240" y="201"/>
                  </a:lnTo>
                  <a:lnTo>
                    <a:pt x="239" y="201"/>
                  </a:lnTo>
                  <a:lnTo>
                    <a:pt x="238" y="201"/>
                  </a:lnTo>
                  <a:lnTo>
                    <a:pt x="237" y="198"/>
                  </a:lnTo>
                  <a:lnTo>
                    <a:pt x="236" y="196"/>
                  </a:lnTo>
                  <a:lnTo>
                    <a:pt x="236" y="194"/>
                  </a:lnTo>
                  <a:lnTo>
                    <a:pt x="235" y="193"/>
                  </a:lnTo>
                  <a:lnTo>
                    <a:pt x="234" y="192"/>
                  </a:lnTo>
                  <a:lnTo>
                    <a:pt x="234" y="190"/>
                  </a:lnTo>
                  <a:lnTo>
                    <a:pt x="233" y="189"/>
                  </a:lnTo>
                  <a:lnTo>
                    <a:pt x="232" y="187"/>
                  </a:lnTo>
                  <a:lnTo>
                    <a:pt x="220" y="163"/>
                  </a:lnTo>
                  <a:lnTo>
                    <a:pt x="209" y="138"/>
                  </a:lnTo>
                  <a:lnTo>
                    <a:pt x="199" y="111"/>
                  </a:lnTo>
                  <a:lnTo>
                    <a:pt x="193" y="86"/>
                  </a:lnTo>
                  <a:lnTo>
                    <a:pt x="192" y="61"/>
                  </a:lnTo>
                  <a:lnTo>
                    <a:pt x="198" y="38"/>
                  </a:lnTo>
                  <a:lnTo>
                    <a:pt x="212" y="18"/>
                  </a:lnTo>
                  <a:lnTo>
                    <a:pt x="238" y="3"/>
                  </a:lnTo>
                  <a:lnTo>
                    <a:pt x="258" y="0"/>
                  </a:lnTo>
                  <a:lnTo>
                    <a:pt x="274" y="0"/>
                  </a:lnTo>
                  <a:lnTo>
                    <a:pt x="289" y="3"/>
                  </a:lnTo>
                  <a:lnTo>
                    <a:pt x="301" y="8"/>
                  </a:lnTo>
                  <a:lnTo>
                    <a:pt x="311" y="15"/>
                  </a:lnTo>
                  <a:lnTo>
                    <a:pt x="320" y="26"/>
                  </a:lnTo>
                  <a:lnTo>
                    <a:pt x="329" y="40"/>
                  </a:lnTo>
                  <a:lnTo>
                    <a:pt x="337" y="58"/>
                  </a:lnTo>
                  <a:lnTo>
                    <a:pt x="343" y="75"/>
                  </a:lnTo>
                  <a:lnTo>
                    <a:pt x="346" y="92"/>
                  </a:lnTo>
                  <a:lnTo>
                    <a:pt x="346" y="107"/>
                  </a:lnTo>
                  <a:lnTo>
                    <a:pt x="345" y="123"/>
                  </a:lnTo>
                  <a:lnTo>
                    <a:pt x="343" y="137"/>
                  </a:lnTo>
                  <a:lnTo>
                    <a:pt x="340" y="153"/>
                  </a:lnTo>
                  <a:lnTo>
                    <a:pt x="335" y="169"/>
                  </a:lnTo>
                  <a:lnTo>
                    <a:pt x="331" y="187"/>
                  </a:lnTo>
                  <a:lnTo>
                    <a:pt x="333" y="207"/>
                  </a:lnTo>
                  <a:lnTo>
                    <a:pt x="339" y="222"/>
                  </a:lnTo>
                  <a:lnTo>
                    <a:pt x="348" y="234"/>
                  </a:lnTo>
                  <a:lnTo>
                    <a:pt x="360" y="243"/>
                  </a:lnTo>
                  <a:lnTo>
                    <a:pt x="374" y="250"/>
                  </a:lnTo>
                  <a:lnTo>
                    <a:pt x="390" y="256"/>
                  </a:lnTo>
                  <a:lnTo>
                    <a:pt x="406" y="262"/>
                  </a:lnTo>
                  <a:lnTo>
                    <a:pt x="422" y="270"/>
                  </a:lnTo>
                  <a:lnTo>
                    <a:pt x="454" y="285"/>
                  </a:lnTo>
                  <a:lnTo>
                    <a:pt x="477" y="310"/>
                  </a:lnTo>
                  <a:lnTo>
                    <a:pt x="492" y="341"/>
                  </a:lnTo>
                  <a:lnTo>
                    <a:pt x="501" y="378"/>
                  </a:lnTo>
                  <a:lnTo>
                    <a:pt x="505" y="416"/>
                  </a:lnTo>
                  <a:lnTo>
                    <a:pt x="506" y="455"/>
                  </a:lnTo>
                  <a:lnTo>
                    <a:pt x="505" y="491"/>
                  </a:lnTo>
                  <a:lnTo>
                    <a:pt x="505" y="523"/>
                  </a:lnTo>
                  <a:lnTo>
                    <a:pt x="508" y="537"/>
                  </a:lnTo>
                  <a:lnTo>
                    <a:pt x="512" y="552"/>
                  </a:lnTo>
                  <a:lnTo>
                    <a:pt x="516" y="566"/>
                  </a:lnTo>
                  <a:lnTo>
                    <a:pt x="521" y="581"/>
                  </a:lnTo>
                  <a:lnTo>
                    <a:pt x="524" y="596"/>
                  </a:lnTo>
                  <a:lnTo>
                    <a:pt x="528" y="611"/>
                  </a:lnTo>
                  <a:lnTo>
                    <a:pt x="530" y="626"/>
                  </a:lnTo>
                  <a:lnTo>
                    <a:pt x="532" y="641"/>
                  </a:lnTo>
                  <a:lnTo>
                    <a:pt x="532" y="656"/>
                  </a:lnTo>
                  <a:lnTo>
                    <a:pt x="532" y="672"/>
                  </a:lnTo>
                  <a:lnTo>
                    <a:pt x="531" y="687"/>
                  </a:lnTo>
                  <a:lnTo>
                    <a:pt x="531" y="702"/>
                  </a:lnTo>
                  <a:lnTo>
                    <a:pt x="531" y="717"/>
                  </a:lnTo>
                  <a:lnTo>
                    <a:pt x="531" y="733"/>
                  </a:lnTo>
                  <a:lnTo>
                    <a:pt x="531" y="749"/>
                  </a:lnTo>
                  <a:lnTo>
                    <a:pt x="532" y="765"/>
                  </a:lnTo>
                  <a:lnTo>
                    <a:pt x="534" y="780"/>
                  </a:lnTo>
                  <a:lnTo>
                    <a:pt x="537" y="793"/>
                  </a:lnTo>
                  <a:lnTo>
                    <a:pt x="539" y="806"/>
                  </a:lnTo>
                  <a:lnTo>
                    <a:pt x="539" y="818"/>
                  </a:lnTo>
                  <a:lnTo>
                    <a:pt x="538" y="829"/>
                  </a:lnTo>
                  <a:lnTo>
                    <a:pt x="534" y="839"/>
                  </a:lnTo>
                  <a:lnTo>
                    <a:pt x="527" y="849"/>
                  </a:lnTo>
                  <a:lnTo>
                    <a:pt x="516" y="859"/>
                  </a:lnTo>
                  <a:lnTo>
                    <a:pt x="512" y="863"/>
                  </a:lnTo>
                  <a:lnTo>
                    <a:pt x="509" y="867"/>
                  </a:lnTo>
                  <a:lnTo>
                    <a:pt x="505" y="871"/>
                  </a:lnTo>
                  <a:lnTo>
                    <a:pt x="502" y="875"/>
                  </a:lnTo>
                  <a:lnTo>
                    <a:pt x="498" y="879"/>
                  </a:lnTo>
                  <a:lnTo>
                    <a:pt x="495" y="882"/>
                  </a:lnTo>
                  <a:lnTo>
                    <a:pt x="491" y="887"/>
                  </a:lnTo>
                  <a:lnTo>
                    <a:pt x="488" y="892"/>
                  </a:lnTo>
                  <a:lnTo>
                    <a:pt x="486" y="887"/>
                  </a:lnTo>
                  <a:lnTo>
                    <a:pt x="487" y="881"/>
                  </a:lnTo>
                  <a:lnTo>
                    <a:pt x="489" y="874"/>
                  </a:lnTo>
                  <a:lnTo>
                    <a:pt x="492" y="866"/>
                  </a:lnTo>
                  <a:lnTo>
                    <a:pt x="494" y="858"/>
                  </a:lnTo>
                  <a:lnTo>
                    <a:pt x="496" y="850"/>
                  </a:lnTo>
                  <a:lnTo>
                    <a:pt x="496" y="842"/>
                  </a:lnTo>
                  <a:lnTo>
                    <a:pt x="494" y="837"/>
                  </a:lnTo>
                  <a:lnTo>
                    <a:pt x="493" y="837"/>
                  </a:lnTo>
                  <a:lnTo>
                    <a:pt x="492" y="837"/>
                  </a:lnTo>
                  <a:lnTo>
                    <a:pt x="491" y="837"/>
                  </a:lnTo>
                  <a:lnTo>
                    <a:pt x="490" y="837"/>
                  </a:lnTo>
                  <a:lnTo>
                    <a:pt x="488" y="837"/>
                  </a:lnTo>
                  <a:lnTo>
                    <a:pt x="489" y="829"/>
                  </a:lnTo>
                  <a:lnTo>
                    <a:pt x="489" y="822"/>
                  </a:lnTo>
                  <a:lnTo>
                    <a:pt x="491" y="814"/>
                  </a:lnTo>
                  <a:lnTo>
                    <a:pt x="493" y="806"/>
                  </a:lnTo>
                  <a:lnTo>
                    <a:pt x="495" y="798"/>
                  </a:lnTo>
                  <a:lnTo>
                    <a:pt x="497" y="791"/>
                  </a:lnTo>
                  <a:lnTo>
                    <a:pt x="500" y="783"/>
                  </a:lnTo>
                  <a:lnTo>
                    <a:pt x="502" y="776"/>
                  </a:lnTo>
                  <a:lnTo>
                    <a:pt x="501" y="764"/>
                  </a:lnTo>
                  <a:lnTo>
                    <a:pt x="500" y="752"/>
                  </a:lnTo>
                  <a:lnTo>
                    <a:pt x="498" y="740"/>
                  </a:lnTo>
                  <a:lnTo>
                    <a:pt x="495" y="728"/>
                  </a:lnTo>
                  <a:lnTo>
                    <a:pt x="492" y="717"/>
                  </a:lnTo>
                  <a:lnTo>
                    <a:pt x="489" y="706"/>
                  </a:lnTo>
                  <a:lnTo>
                    <a:pt x="486" y="695"/>
                  </a:lnTo>
                  <a:lnTo>
                    <a:pt x="483" y="685"/>
                  </a:lnTo>
                  <a:lnTo>
                    <a:pt x="479" y="664"/>
                  </a:lnTo>
                  <a:lnTo>
                    <a:pt x="477" y="644"/>
                  </a:lnTo>
                  <a:lnTo>
                    <a:pt x="474" y="624"/>
                  </a:lnTo>
                  <a:lnTo>
                    <a:pt x="473" y="604"/>
                  </a:lnTo>
                  <a:lnTo>
                    <a:pt x="471" y="584"/>
                  </a:lnTo>
                  <a:lnTo>
                    <a:pt x="468" y="565"/>
                  </a:lnTo>
                  <a:lnTo>
                    <a:pt x="465" y="545"/>
                  </a:lnTo>
                  <a:lnTo>
                    <a:pt x="461" y="526"/>
                  </a:lnTo>
                  <a:lnTo>
                    <a:pt x="458" y="519"/>
                  </a:lnTo>
                  <a:lnTo>
                    <a:pt x="456" y="514"/>
                  </a:lnTo>
                  <a:lnTo>
                    <a:pt x="454" y="511"/>
                  </a:lnTo>
                  <a:lnTo>
                    <a:pt x="453" y="508"/>
                  </a:lnTo>
                  <a:lnTo>
                    <a:pt x="452" y="506"/>
                  </a:lnTo>
                  <a:lnTo>
                    <a:pt x="451" y="505"/>
                  </a:lnTo>
                  <a:lnTo>
                    <a:pt x="451" y="504"/>
                  </a:lnTo>
                  <a:lnTo>
                    <a:pt x="450" y="504"/>
                  </a:lnTo>
                  <a:lnTo>
                    <a:pt x="452" y="503"/>
                  </a:lnTo>
                  <a:lnTo>
                    <a:pt x="453" y="503"/>
                  </a:lnTo>
                  <a:lnTo>
                    <a:pt x="455" y="503"/>
                  </a:lnTo>
                  <a:lnTo>
                    <a:pt x="457" y="502"/>
                  </a:lnTo>
                  <a:lnTo>
                    <a:pt x="458" y="502"/>
                  </a:lnTo>
                  <a:lnTo>
                    <a:pt x="460" y="501"/>
                  </a:lnTo>
                  <a:lnTo>
                    <a:pt x="461" y="501"/>
                  </a:lnTo>
                  <a:lnTo>
                    <a:pt x="463" y="501"/>
                  </a:lnTo>
                  <a:lnTo>
                    <a:pt x="463" y="500"/>
                  </a:lnTo>
                  <a:lnTo>
                    <a:pt x="463" y="498"/>
                  </a:lnTo>
                  <a:lnTo>
                    <a:pt x="461" y="498"/>
                  </a:lnTo>
                  <a:lnTo>
                    <a:pt x="460" y="498"/>
                  </a:lnTo>
                  <a:lnTo>
                    <a:pt x="458" y="498"/>
                  </a:lnTo>
                  <a:lnTo>
                    <a:pt x="457" y="498"/>
                  </a:lnTo>
                  <a:lnTo>
                    <a:pt x="455" y="498"/>
                  </a:lnTo>
                  <a:lnTo>
                    <a:pt x="453" y="499"/>
                  </a:lnTo>
                  <a:lnTo>
                    <a:pt x="452" y="500"/>
                  </a:lnTo>
                  <a:lnTo>
                    <a:pt x="450" y="501"/>
                  </a:lnTo>
                  <a:lnTo>
                    <a:pt x="449" y="498"/>
                  </a:lnTo>
                  <a:lnTo>
                    <a:pt x="448" y="496"/>
                  </a:lnTo>
                  <a:lnTo>
                    <a:pt x="447" y="493"/>
                  </a:lnTo>
                  <a:lnTo>
                    <a:pt x="447" y="491"/>
                  </a:lnTo>
                  <a:lnTo>
                    <a:pt x="446" y="487"/>
                  </a:lnTo>
                  <a:lnTo>
                    <a:pt x="446" y="483"/>
                  </a:lnTo>
                  <a:lnTo>
                    <a:pt x="445" y="478"/>
                  </a:lnTo>
                  <a:lnTo>
                    <a:pt x="444" y="471"/>
                  </a:lnTo>
                  <a:lnTo>
                    <a:pt x="447" y="469"/>
                  </a:lnTo>
                  <a:lnTo>
                    <a:pt x="450" y="469"/>
                  </a:lnTo>
                  <a:lnTo>
                    <a:pt x="453" y="468"/>
                  </a:lnTo>
                  <a:lnTo>
                    <a:pt x="456" y="468"/>
                  </a:lnTo>
                  <a:lnTo>
                    <a:pt x="458" y="468"/>
                  </a:lnTo>
                  <a:lnTo>
                    <a:pt x="460" y="468"/>
                  </a:lnTo>
                  <a:lnTo>
                    <a:pt x="462" y="468"/>
                  </a:lnTo>
                  <a:lnTo>
                    <a:pt x="463" y="468"/>
                  </a:lnTo>
                  <a:lnTo>
                    <a:pt x="463" y="465"/>
                  </a:lnTo>
                  <a:lnTo>
                    <a:pt x="461" y="464"/>
                  </a:lnTo>
                  <a:lnTo>
                    <a:pt x="459" y="463"/>
                  </a:lnTo>
                  <a:lnTo>
                    <a:pt x="456" y="463"/>
                  </a:lnTo>
                  <a:lnTo>
                    <a:pt x="453" y="464"/>
                  </a:lnTo>
                  <a:lnTo>
                    <a:pt x="449" y="464"/>
                  </a:lnTo>
                  <a:lnTo>
                    <a:pt x="447" y="465"/>
                  </a:lnTo>
                  <a:lnTo>
                    <a:pt x="444" y="465"/>
                  </a:lnTo>
                  <a:lnTo>
                    <a:pt x="443" y="464"/>
                  </a:lnTo>
                  <a:lnTo>
                    <a:pt x="443" y="463"/>
                  </a:lnTo>
                  <a:lnTo>
                    <a:pt x="442" y="463"/>
                  </a:lnTo>
                  <a:lnTo>
                    <a:pt x="442" y="462"/>
                  </a:lnTo>
                  <a:lnTo>
                    <a:pt x="442" y="461"/>
                  </a:lnTo>
                  <a:lnTo>
                    <a:pt x="443" y="460"/>
                  </a:lnTo>
                  <a:lnTo>
                    <a:pt x="443" y="459"/>
                  </a:lnTo>
                  <a:lnTo>
                    <a:pt x="444" y="457"/>
                  </a:lnTo>
                  <a:lnTo>
                    <a:pt x="446" y="457"/>
                  </a:lnTo>
                  <a:lnTo>
                    <a:pt x="449" y="457"/>
                  </a:lnTo>
                  <a:lnTo>
                    <a:pt x="451" y="456"/>
                  </a:lnTo>
                  <a:lnTo>
                    <a:pt x="454" y="456"/>
                  </a:lnTo>
                  <a:lnTo>
                    <a:pt x="457" y="456"/>
                  </a:lnTo>
                  <a:lnTo>
                    <a:pt x="460" y="456"/>
                  </a:lnTo>
                  <a:lnTo>
                    <a:pt x="463" y="455"/>
                  </a:lnTo>
                  <a:lnTo>
                    <a:pt x="466" y="454"/>
                  </a:lnTo>
                  <a:lnTo>
                    <a:pt x="466" y="453"/>
                  </a:lnTo>
                  <a:lnTo>
                    <a:pt x="466" y="452"/>
                  </a:lnTo>
                  <a:lnTo>
                    <a:pt x="466" y="451"/>
                  </a:lnTo>
                  <a:lnTo>
                    <a:pt x="463" y="451"/>
                  </a:lnTo>
                  <a:lnTo>
                    <a:pt x="460" y="451"/>
                  </a:lnTo>
                  <a:lnTo>
                    <a:pt x="457" y="451"/>
                  </a:lnTo>
                  <a:lnTo>
                    <a:pt x="454" y="451"/>
                  </a:lnTo>
                  <a:lnTo>
                    <a:pt x="451" y="451"/>
                  </a:lnTo>
                  <a:lnTo>
                    <a:pt x="449" y="451"/>
                  </a:lnTo>
                  <a:lnTo>
                    <a:pt x="446" y="451"/>
                  </a:lnTo>
                  <a:lnTo>
                    <a:pt x="444" y="451"/>
                  </a:lnTo>
                  <a:lnTo>
                    <a:pt x="444" y="449"/>
                  </a:lnTo>
                  <a:lnTo>
                    <a:pt x="444" y="448"/>
                  </a:lnTo>
                  <a:lnTo>
                    <a:pt x="444" y="446"/>
                  </a:lnTo>
                  <a:lnTo>
                    <a:pt x="445" y="446"/>
                  </a:lnTo>
                  <a:lnTo>
                    <a:pt x="447" y="445"/>
                  </a:lnTo>
                  <a:lnTo>
                    <a:pt x="449" y="445"/>
                  </a:lnTo>
                  <a:lnTo>
                    <a:pt x="453" y="444"/>
                  </a:lnTo>
                  <a:lnTo>
                    <a:pt x="456" y="443"/>
                  </a:lnTo>
                  <a:lnTo>
                    <a:pt x="459" y="442"/>
                  </a:lnTo>
                  <a:lnTo>
                    <a:pt x="462" y="441"/>
                  </a:lnTo>
                  <a:lnTo>
                    <a:pt x="463" y="440"/>
                  </a:lnTo>
                  <a:lnTo>
                    <a:pt x="463" y="439"/>
                  </a:lnTo>
                  <a:lnTo>
                    <a:pt x="463" y="438"/>
                  </a:lnTo>
                  <a:lnTo>
                    <a:pt x="461" y="438"/>
                  </a:lnTo>
                  <a:lnTo>
                    <a:pt x="458" y="438"/>
                  </a:lnTo>
                  <a:lnTo>
                    <a:pt x="456" y="438"/>
                  </a:lnTo>
                  <a:lnTo>
                    <a:pt x="455" y="438"/>
                  </a:lnTo>
                  <a:lnTo>
                    <a:pt x="453" y="438"/>
                  </a:lnTo>
                  <a:lnTo>
                    <a:pt x="451" y="438"/>
                  </a:lnTo>
                  <a:lnTo>
                    <a:pt x="448" y="439"/>
                  </a:lnTo>
                  <a:lnTo>
                    <a:pt x="444" y="440"/>
                  </a:lnTo>
                  <a:lnTo>
                    <a:pt x="444" y="439"/>
                  </a:lnTo>
                  <a:lnTo>
                    <a:pt x="444" y="438"/>
                  </a:lnTo>
                  <a:lnTo>
                    <a:pt x="444" y="436"/>
                  </a:lnTo>
                  <a:lnTo>
                    <a:pt x="444" y="435"/>
                  </a:lnTo>
                  <a:lnTo>
                    <a:pt x="446" y="435"/>
                  </a:lnTo>
                  <a:lnTo>
                    <a:pt x="448" y="434"/>
                  </a:lnTo>
                  <a:lnTo>
                    <a:pt x="451" y="434"/>
                  </a:lnTo>
                  <a:lnTo>
                    <a:pt x="455" y="433"/>
                  </a:lnTo>
                  <a:lnTo>
                    <a:pt x="458" y="431"/>
                  </a:lnTo>
                  <a:lnTo>
                    <a:pt x="461" y="430"/>
                  </a:lnTo>
                  <a:lnTo>
                    <a:pt x="463" y="428"/>
                  </a:lnTo>
                  <a:lnTo>
                    <a:pt x="463" y="426"/>
                  </a:lnTo>
                  <a:lnTo>
                    <a:pt x="461" y="426"/>
                  </a:lnTo>
                  <a:lnTo>
                    <a:pt x="459" y="425"/>
                  </a:lnTo>
                  <a:lnTo>
                    <a:pt x="456" y="425"/>
                  </a:lnTo>
                  <a:lnTo>
                    <a:pt x="454" y="426"/>
                  </a:lnTo>
                  <a:lnTo>
                    <a:pt x="451" y="426"/>
                  </a:lnTo>
                  <a:lnTo>
                    <a:pt x="449" y="427"/>
                  </a:lnTo>
                  <a:lnTo>
                    <a:pt x="446" y="428"/>
                  </a:lnTo>
                  <a:lnTo>
                    <a:pt x="444" y="429"/>
                  </a:lnTo>
                  <a:lnTo>
                    <a:pt x="444" y="428"/>
                  </a:lnTo>
                  <a:lnTo>
                    <a:pt x="444" y="427"/>
                  </a:lnTo>
                  <a:lnTo>
                    <a:pt x="444" y="426"/>
                  </a:lnTo>
                  <a:lnTo>
                    <a:pt x="444" y="425"/>
                  </a:lnTo>
                  <a:lnTo>
                    <a:pt x="444" y="424"/>
                  </a:lnTo>
                  <a:lnTo>
                    <a:pt x="444" y="423"/>
                  </a:lnTo>
                  <a:lnTo>
                    <a:pt x="444" y="422"/>
                  </a:lnTo>
                  <a:lnTo>
                    <a:pt x="444" y="421"/>
                  </a:lnTo>
                  <a:lnTo>
                    <a:pt x="445" y="421"/>
                  </a:lnTo>
                  <a:lnTo>
                    <a:pt x="447" y="421"/>
                  </a:lnTo>
                  <a:lnTo>
                    <a:pt x="448" y="421"/>
                  </a:lnTo>
                  <a:lnTo>
                    <a:pt x="450" y="421"/>
                  </a:lnTo>
                  <a:lnTo>
                    <a:pt x="451" y="420"/>
                  </a:lnTo>
                  <a:lnTo>
                    <a:pt x="453" y="420"/>
                  </a:lnTo>
                  <a:lnTo>
                    <a:pt x="454" y="419"/>
                  </a:lnTo>
                  <a:lnTo>
                    <a:pt x="455" y="418"/>
                  </a:lnTo>
                  <a:lnTo>
                    <a:pt x="455" y="417"/>
                  </a:lnTo>
                  <a:lnTo>
                    <a:pt x="455" y="416"/>
                  </a:lnTo>
                  <a:lnTo>
                    <a:pt x="455" y="415"/>
                  </a:lnTo>
                  <a:lnTo>
                    <a:pt x="454" y="415"/>
                  </a:lnTo>
                  <a:lnTo>
                    <a:pt x="452" y="414"/>
                  </a:lnTo>
                  <a:lnTo>
                    <a:pt x="451" y="414"/>
                  </a:lnTo>
                  <a:lnTo>
                    <a:pt x="449" y="414"/>
                  </a:lnTo>
                  <a:lnTo>
                    <a:pt x="447" y="415"/>
                  </a:lnTo>
                  <a:lnTo>
                    <a:pt x="445" y="415"/>
                  </a:lnTo>
                  <a:lnTo>
                    <a:pt x="443" y="415"/>
                  </a:lnTo>
                  <a:lnTo>
                    <a:pt x="441" y="415"/>
                  </a:lnTo>
                  <a:lnTo>
                    <a:pt x="441" y="414"/>
                  </a:lnTo>
                  <a:lnTo>
                    <a:pt x="441" y="413"/>
                  </a:lnTo>
                  <a:lnTo>
                    <a:pt x="443" y="412"/>
                  </a:lnTo>
                  <a:lnTo>
                    <a:pt x="445" y="411"/>
                  </a:lnTo>
                  <a:lnTo>
                    <a:pt x="447" y="410"/>
                  </a:lnTo>
                  <a:lnTo>
                    <a:pt x="448" y="410"/>
                  </a:lnTo>
                  <a:lnTo>
                    <a:pt x="450" y="410"/>
                  </a:lnTo>
                  <a:lnTo>
                    <a:pt x="452" y="410"/>
                  </a:lnTo>
                  <a:lnTo>
                    <a:pt x="453" y="410"/>
                  </a:lnTo>
                  <a:lnTo>
                    <a:pt x="455" y="410"/>
                  </a:lnTo>
                  <a:lnTo>
                    <a:pt x="455" y="409"/>
                  </a:lnTo>
                  <a:lnTo>
                    <a:pt x="455" y="407"/>
                  </a:lnTo>
                  <a:lnTo>
                    <a:pt x="454" y="406"/>
                  </a:lnTo>
                  <a:lnTo>
                    <a:pt x="453" y="405"/>
                  </a:lnTo>
                  <a:lnTo>
                    <a:pt x="451" y="405"/>
                  </a:lnTo>
                  <a:lnTo>
                    <a:pt x="450" y="405"/>
                  </a:lnTo>
                  <a:lnTo>
                    <a:pt x="448" y="404"/>
                  </a:lnTo>
                  <a:lnTo>
                    <a:pt x="447" y="404"/>
                  </a:lnTo>
                  <a:lnTo>
                    <a:pt x="445" y="404"/>
                  </a:lnTo>
                  <a:lnTo>
                    <a:pt x="444" y="404"/>
                  </a:lnTo>
                  <a:lnTo>
                    <a:pt x="442" y="404"/>
                  </a:lnTo>
                  <a:lnTo>
                    <a:pt x="441" y="404"/>
                  </a:lnTo>
                  <a:lnTo>
                    <a:pt x="441" y="403"/>
                  </a:lnTo>
                  <a:lnTo>
                    <a:pt x="441" y="401"/>
                  </a:lnTo>
                  <a:lnTo>
                    <a:pt x="441" y="399"/>
                  </a:lnTo>
                  <a:lnTo>
                    <a:pt x="442" y="399"/>
                  </a:lnTo>
                  <a:lnTo>
                    <a:pt x="443" y="399"/>
                  </a:lnTo>
                  <a:lnTo>
                    <a:pt x="445" y="399"/>
                  </a:lnTo>
                  <a:lnTo>
                    <a:pt x="446" y="399"/>
                  </a:lnTo>
                  <a:lnTo>
                    <a:pt x="447" y="398"/>
                  </a:lnTo>
                  <a:lnTo>
                    <a:pt x="448" y="398"/>
                  </a:lnTo>
                  <a:lnTo>
                    <a:pt x="449" y="397"/>
                  </a:lnTo>
                  <a:lnTo>
                    <a:pt x="450" y="396"/>
                  </a:lnTo>
                  <a:lnTo>
                    <a:pt x="449" y="394"/>
                  </a:lnTo>
                  <a:lnTo>
                    <a:pt x="449" y="393"/>
                  </a:lnTo>
                  <a:lnTo>
                    <a:pt x="448" y="393"/>
                  </a:lnTo>
                  <a:lnTo>
                    <a:pt x="446" y="393"/>
                  </a:lnTo>
                  <a:lnTo>
                    <a:pt x="445" y="393"/>
                  </a:lnTo>
                  <a:lnTo>
                    <a:pt x="443" y="393"/>
                  </a:lnTo>
                  <a:lnTo>
                    <a:pt x="441" y="393"/>
                  </a:lnTo>
                  <a:lnTo>
                    <a:pt x="439" y="393"/>
                  </a:lnTo>
                  <a:lnTo>
                    <a:pt x="439" y="391"/>
                  </a:lnTo>
                  <a:lnTo>
                    <a:pt x="439" y="390"/>
                  </a:lnTo>
                  <a:lnTo>
                    <a:pt x="438" y="389"/>
                  </a:lnTo>
                  <a:lnTo>
                    <a:pt x="437" y="388"/>
                  </a:lnTo>
                  <a:lnTo>
                    <a:pt x="436" y="388"/>
                  </a:lnTo>
                  <a:lnTo>
                    <a:pt x="435" y="388"/>
                  </a:lnTo>
                  <a:lnTo>
                    <a:pt x="433" y="388"/>
                  </a:lnTo>
                  <a:lnTo>
                    <a:pt x="435" y="409"/>
                  </a:lnTo>
                  <a:lnTo>
                    <a:pt x="435" y="429"/>
                  </a:lnTo>
                  <a:lnTo>
                    <a:pt x="435" y="448"/>
                  </a:lnTo>
                  <a:lnTo>
                    <a:pt x="434" y="467"/>
                  </a:lnTo>
                  <a:lnTo>
                    <a:pt x="432" y="486"/>
                  </a:lnTo>
                  <a:lnTo>
                    <a:pt x="429" y="505"/>
                  </a:lnTo>
                  <a:lnTo>
                    <a:pt x="426" y="526"/>
                  </a:lnTo>
                  <a:lnTo>
                    <a:pt x="422" y="548"/>
                  </a:lnTo>
                  <a:lnTo>
                    <a:pt x="420" y="563"/>
                  </a:lnTo>
                  <a:lnTo>
                    <a:pt x="419" y="580"/>
                  </a:lnTo>
                  <a:lnTo>
                    <a:pt x="418" y="596"/>
                  </a:lnTo>
                  <a:lnTo>
                    <a:pt x="418" y="613"/>
                  </a:lnTo>
                  <a:lnTo>
                    <a:pt x="419" y="630"/>
                  </a:lnTo>
                  <a:lnTo>
                    <a:pt x="421" y="646"/>
                  </a:lnTo>
                  <a:lnTo>
                    <a:pt x="425" y="662"/>
                  </a:lnTo>
                  <a:lnTo>
                    <a:pt x="430" y="677"/>
                  </a:lnTo>
                  <a:lnTo>
                    <a:pt x="430" y="688"/>
                  </a:lnTo>
                  <a:lnTo>
                    <a:pt x="431" y="698"/>
                  </a:lnTo>
                  <a:lnTo>
                    <a:pt x="432" y="708"/>
                  </a:lnTo>
                  <a:lnTo>
                    <a:pt x="434" y="718"/>
                  </a:lnTo>
                  <a:lnTo>
                    <a:pt x="435" y="728"/>
                  </a:lnTo>
                  <a:lnTo>
                    <a:pt x="437" y="738"/>
                  </a:lnTo>
                  <a:lnTo>
                    <a:pt x="439" y="748"/>
                  </a:lnTo>
                  <a:lnTo>
                    <a:pt x="441" y="760"/>
                  </a:lnTo>
                  <a:cubicBezTo>
                    <a:pt x="420" y="761"/>
                    <a:pt x="318" y="749"/>
                    <a:pt x="301" y="766"/>
                  </a:cubicBezTo>
                  <a:lnTo>
                    <a:pt x="145" y="769"/>
                  </a:lnTo>
                  <a:close/>
                </a:path>
              </a:pathLst>
            </a:custGeom>
            <a:solidFill>
              <a:srgbClr val="90A1C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smtClean="0">
                <a:solidFill>
                  <a:srgbClr val="000000"/>
                </a:solidFill>
                <a:latin typeface="Arial" charset="0"/>
              </a:endParaRPr>
            </a:p>
          </p:txBody>
        </p:sp>
        <p:sp>
          <p:nvSpPr>
            <p:cNvPr id="40981" name="Freeform 22"/>
            <p:cNvSpPr>
              <a:spLocks/>
            </p:cNvSpPr>
            <p:nvPr/>
          </p:nvSpPr>
          <p:spPr bwMode="auto">
            <a:xfrm flipH="1">
              <a:off x="4823" y="2490"/>
              <a:ext cx="1" cy="23"/>
            </a:xfrm>
            <a:custGeom>
              <a:avLst/>
              <a:gdLst>
                <a:gd name="T0" fmla="*/ 0 w 1"/>
                <a:gd name="T1" fmla="*/ 66 h 8"/>
                <a:gd name="T2" fmla="*/ 0 w 1"/>
                <a:gd name="T3" fmla="*/ 58 h 8"/>
                <a:gd name="T4" fmla="*/ 0 w 1"/>
                <a:gd name="T5" fmla="*/ 49 h 8"/>
                <a:gd name="T6" fmla="*/ 0 w 1"/>
                <a:gd name="T7" fmla="*/ 40 h 8"/>
                <a:gd name="T8" fmla="*/ 0 w 1"/>
                <a:gd name="T9" fmla="*/ 35 h 8"/>
                <a:gd name="T10" fmla="*/ 0 w 1"/>
                <a:gd name="T11" fmla="*/ 26 h 8"/>
                <a:gd name="T12" fmla="*/ 0 w 1"/>
                <a:gd name="T13" fmla="*/ 9 h 8"/>
                <a:gd name="T14" fmla="*/ 0 w 1"/>
                <a:gd name="T15" fmla="*/ 9 h 8"/>
                <a:gd name="T16" fmla="*/ 0 w 1"/>
                <a:gd name="T17" fmla="*/ 0 h 8"/>
                <a:gd name="T18" fmla="*/ 0 w 1"/>
                <a:gd name="T19" fmla="*/ 0 h 8"/>
                <a:gd name="T20" fmla="*/ 0 w 1"/>
                <a:gd name="T21" fmla="*/ 9 h 8"/>
                <a:gd name="T22" fmla="*/ 0 w 1"/>
                <a:gd name="T23" fmla="*/ 26 h 8"/>
                <a:gd name="T24" fmla="*/ 0 w 1"/>
                <a:gd name="T25" fmla="*/ 35 h 8"/>
                <a:gd name="T26" fmla="*/ 0 w 1"/>
                <a:gd name="T27" fmla="*/ 40 h 8"/>
                <a:gd name="T28" fmla="*/ 0 w 1"/>
                <a:gd name="T29" fmla="*/ 58 h 8"/>
                <a:gd name="T30" fmla="*/ 0 w 1"/>
                <a:gd name="T31" fmla="*/ 66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 h="8">
                  <a:moveTo>
                    <a:pt x="0" y="8"/>
                  </a:moveTo>
                  <a:lnTo>
                    <a:pt x="0" y="7"/>
                  </a:lnTo>
                  <a:lnTo>
                    <a:pt x="0" y="6"/>
                  </a:lnTo>
                  <a:lnTo>
                    <a:pt x="0" y="5"/>
                  </a:lnTo>
                  <a:lnTo>
                    <a:pt x="0" y="4"/>
                  </a:lnTo>
                  <a:lnTo>
                    <a:pt x="0" y="3"/>
                  </a:lnTo>
                  <a:lnTo>
                    <a:pt x="0" y="1"/>
                  </a:lnTo>
                  <a:lnTo>
                    <a:pt x="0" y="0"/>
                  </a:lnTo>
                  <a:lnTo>
                    <a:pt x="0" y="1"/>
                  </a:lnTo>
                  <a:lnTo>
                    <a:pt x="0" y="3"/>
                  </a:lnTo>
                  <a:lnTo>
                    <a:pt x="0" y="4"/>
                  </a:lnTo>
                  <a:lnTo>
                    <a:pt x="0" y="5"/>
                  </a:lnTo>
                  <a:lnTo>
                    <a:pt x="0" y="7"/>
                  </a:lnTo>
                  <a:lnTo>
                    <a:pt x="0" y="8"/>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smtClean="0">
                <a:solidFill>
                  <a:srgbClr val="000000"/>
                </a:solidFill>
                <a:latin typeface="Arial" charset="0"/>
              </a:endParaRPr>
            </a:p>
          </p:txBody>
        </p:sp>
        <p:sp>
          <p:nvSpPr>
            <p:cNvPr id="40982" name="Freeform 23"/>
            <p:cNvSpPr>
              <a:spLocks/>
            </p:cNvSpPr>
            <p:nvPr/>
          </p:nvSpPr>
          <p:spPr bwMode="auto">
            <a:xfrm flipH="1">
              <a:off x="4894" y="2339"/>
              <a:ext cx="27" cy="18"/>
            </a:xfrm>
            <a:custGeom>
              <a:avLst/>
              <a:gdLst>
                <a:gd name="T0" fmla="*/ 12 w 11"/>
                <a:gd name="T1" fmla="*/ 54 h 6"/>
                <a:gd name="T2" fmla="*/ 12 w 11"/>
                <a:gd name="T3" fmla="*/ 54 h 6"/>
                <a:gd name="T4" fmla="*/ 5 w 11"/>
                <a:gd name="T5" fmla="*/ 45 h 6"/>
                <a:gd name="T6" fmla="*/ 0 w 11"/>
                <a:gd name="T7" fmla="*/ 45 h 6"/>
                <a:gd name="T8" fmla="*/ 0 w 11"/>
                <a:gd name="T9" fmla="*/ 27 h 6"/>
                <a:gd name="T10" fmla="*/ 0 w 11"/>
                <a:gd name="T11" fmla="*/ 27 h 6"/>
                <a:gd name="T12" fmla="*/ 0 w 11"/>
                <a:gd name="T13" fmla="*/ 27 h 6"/>
                <a:gd name="T14" fmla="*/ 0 w 11"/>
                <a:gd name="T15" fmla="*/ 18 h 6"/>
                <a:gd name="T16" fmla="*/ 0 w 11"/>
                <a:gd name="T17" fmla="*/ 0 h 6"/>
                <a:gd name="T18" fmla="*/ 5 w 11"/>
                <a:gd name="T19" fmla="*/ 0 h 6"/>
                <a:gd name="T20" fmla="*/ 12 w 11"/>
                <a:gd name="T21" fmla="*/ 0 h 6"/>
                <a:gd name="T22" fmla="*/ 17 w 11"/>
                <a:gd name="T23" fmla="*/ 0 h 6"/>
                <a:gd name="T24" fmla="*/ 29 w 11"/>
                <a:gd name="T25" fmla="*/ 0 h 6"/>
                <a:gd name="T26" fmla="*/ 49 w 11"/>
                <a:gd name="T27" fmla="*/ 0 h 6"/>
                <a:gd name="T28" fmla="*/ 49 w 11"/>
                <a:gd name="T29" fmla="*/ 9 h 6"/>
                <a:gd name="T30" fmla="*/ 49 w 11"/>
                <a:gd name="T31" fmla="*/ 18 h 6"/>
                <a:gd name="T32" fmla="*/ 49 w 11"/>
                <a:gd name="T33" fmla="*/ 18 h 6"/>
                <a:gd name="T34" fmla="*/ 54 w 11"/>
                <a:gd name="T35" fmla="*/ 18 h 6"/>
                <a:gd name="T36" fmla="*/ 61 w 11"/>
                <a:gd name="T37" fmla="*/ 27 h 6"/>
                <a:gd name="T38" fmla="*/ 66 w 11"/>
                <a:gd name="T39" fmla="*/ 27 h 6"/>
                <a:gd name="T40" fmla="*/ 54 w 11"/>
                <a:gd name="T41" fmla="*/ 36 h 6"/>
                <a:gd name="T42" fmla="*/ 42 w 11"/>
                <a:gd name="T43" fmla="*/ 45 h 6"/>
                <a:gd name="T44" fmla="*/ 37 w 11"/>
                <a:gd name="T45" fmla="*/ 45 h 6"/>
                <a:gd name="T46" fmla="*/ 37 w 11"/>
                <a:gd name="T47" fmla="*/ 45 h 6"/>
                <a:gd name="T48" fmla="*/ 25 w 11"/>
                <a:gd name="T49" fmla="*/ 54 h 6"/>
                <a:gd name="T50" fmla="*/ 12 w 11"/>
                <a:gd name="T51" fmla="*/ 54 h 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 h="6">
                  <a:moveTo>
                    <a:pt x="2" y="6"/>
                  </a:moveTo>
                  <a:lnTo>
                    <a:pt x="2" y="6"/>
                  </a:lnTo>
                  <a:lnTo>
                    <a:pt x="1" y="5"/>
                  </a:lnTo>
                  <a:lnTo>
                    <a:pt x="0" y="5"/>
                  </a:lnTo>
                  <a:lnTo>
                    <a:pt x="0" y="3"/>
                  </a:lnTo>
                  <a:lnTo>
                    <a:pt x="0" y="2"/>
                  </a:lnTo>
                  <a:lnTo>
                    <a:pt x="0" y="0"/>
                  </a:lnTo>
                  <a:lnTo>
                    <a:pt x="1" y="0"/>
                  </a:lnTo>
                  <a:lnTo>
                    <a:pt x="2" y="0"/>
                  </a:lnTo>
                  <a:lnTo>
                    <a:pt x="3" y="0"/>
                  </a:lnTo>
                  <a:lnTo>
                    <a:pt x="5" y="0"/>
                  </a:lnTo>
                  <a:lnTo>
                    <a:pt x="8" y="0"/>
                  </a:lnTo>
                  <a:lnTo>
                    <a:pt x="8" y="1"/>
                  </a:lnTo>
                  <a:lnTo>
                    <a:pt x="8" y="2"/>
                  </a:lnTo>
                  <a:lnTo>
                    <a:pt x="9" y="2"/>
                  </a:lnTo>
                  <a:lnTo>
                    <a:pt x="10" y="3"/>
                  </a:lnTo>
                  <a:lnTo>
                    <a:pt x="11" y="3"/>
                  </a:lnTo>
                  <a:lnTo>
                    <a:pt x="9" y="4"/>
                  </a:lnTo>
                  <a:lnTo>
                    <a:pt x="7" y="5"/>
                  </a:lnTo>
                  <a:lnTo>
                    <a:pt x="6" y="5"/>
                  </a:lnTo>
                  <a:lnTo>
                    <a:pt x="4" y="6"/>
                  </a:lnTo>
                  <a:lnTo>
                    <a:pt x="2" y="6"/>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smtClean="0">
                <a:solidFill>
                  <a:srgbClr val="000000"/>
                </a:solidFill>
                <a:latin typeface="Arial" charset="0"/>
              </a:endParaRPr>
            </a:p>
          </p:txBody>
        </p:sp>
        <p:sp>
          <p:nvSpPr>
            <p:cNvPr id="40983" name="Freeform 24"/>
            <p:cNvSpPr>
              <a:spLocks/>
            </p:cNvSpPr>
            <p:nvPr/>
          </p:nvSpPr>
          <p:spPr bwMode="auto">
            <a:xfrm flipH="1">
              <a:off x="4885" y="2313"/>
              <a:ext cx="41" cy="20"/>
            </a:xfrm>
            <a:custGeom>
              <a:avLst/>
              <a:gdLst>
                <a:gd name="T0" fmla="*/ 21 w 16"/>
                <a:gd name="T1" fmla="*/ 57 h 7"/>
                <a:gd name="T2" fmla="*/ 13 w 16"/>
                <a:gd name="T3" fmla="*/ 49 h 7"/>
                <a:gd name="T4" fmla="*/ 8 w 16"/>
                <a:gd name="T5" fmla="*/ 49 h 7"/>
                <a:gd name="T6" fmla="*/ 0 w 16"/>
                <a:gd name="T7" fmla="*/ 49 h 7"/>
                <a:gd name="T8" fmla="*/ 0 w 16"/>
                <a:gd name="T9" fmla="*/ 49 h 7"/>
                <a:gd name="T10" fmla="*/ 0 w 16"/>
                <a:gd name="T11" fmla="*/ 40 h 7"/>
                <a:gd name="T12" fmla="*/ 0 w 16"/>
                <a:gd name="T13" fmla="*/ 31 h 7"/>
                <a:gd name="T14" fmla="*/ 13 w 16"/>
                <a:gd name="T15" fmla="*/ 26 h 7"/>
                <a:gd name="T16" fmla="*/ 26 w 16"/>
                <a:gd name="T17" fmla="*/ 17 h 7"/>
                <a:gd name="T18" fmla="*/ 38 w 16"/>
                <a:gd name="T19" fmla="*/ 9 h 7"/>
                <a:gd name="T20" fmla="*/ 54 w 16"/>
                <a:gd name="T21" fmla="*/ 0 h 7"/>
                <a:gd name="T22" fmla="*/ 67 w 16"/>
                <a:gd name="T23" fmla="*/ 0 h 7"/>
                <a:gd name="T24" fmla="*/ 79 w 16"/>
                <a:gd name="T25" fmla="*/ 0 h 7"/>
                <a:gd name="T26" fmla="*/ 92 w 16"/>
                <a:gd name="T27" fmla="*/ 0 h 7"/>
                <a:gd name="T28" fmla="*/ 105 w 16"/>
                <a:gd name="T29" fmla="*/ 9 h 7"/>
                <a:gd name="T30" fmla="*/ 105 w 16"/>
                <a:gd name="T31" fmla="*/ 26 h 7"/>
                <a:gd name="T32" fmla="*/ 105 w 16"/>
                <a:gd name="T33" fmla="*/ 26 h 7"/>
                <a:gd name="T34" fmla="*/ 105 w 16"/>
                <a:gd name="T35" fmla="*/ 31 h 7"/>
                <a:gd name="T36" fmla="*/ 105 w 16"/>
                <a:gd name="T37" fmla="*/ 31 h 7"/>
                <a:gd name="T38" fmla="*/ 85 w 16"/>
                <a:gd name="T39" fmla="*/ 40 h 7"/>
                <a:gd name="T40" fmla="*/ 67 w 16"/>
                <a:gd name="T41" fmla="*/ 40 h 7"/>
                <a:gd name="T42" fmla="*/ 54 w 16"/>
                <a:gd name="T43" fmla="*/ 49 h 7"/>
                <a:gd name="T44" fmla="*/ 38 w 16"/>
                <a:gd name="T45" fmla="*/ 49 h 7"/>
                <a:gd name="T46" fmla="*/ 33 w 16"/>
                <a:gd name="T47" fmla="*/ 49 h 7"/>
                <a:gd name="T48" fmla="*/ 26 w 16"/>
                <a:gd name="T49" fmla="*/ 49 h 7"/>
                <a:gd name="T50" fmla="*/ 26 w 16"/>
                <a:gd name="T51" fmla="*/ 49 h 7"/>
                <a:gd name="T52" fmla="*/ 21 w 16"/>
                <a:gd name="T53" fmla="*/ 57 h 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6" h="7">
                  <a:moveTo>
                    <a:pt x="3" y="7"/>
                  </a:moveTo>
                  <a:lnTo>
                    <a:pt x="2" y="6"/>
                  </a:lnTo>
                  <a:lnTo>
                    <a:pt x="1" y="6"/>
                  </a:lnTo>
                  <a:lnTo>
                    <a:pt x="0" y="6"/>
                  </a:lnTo>
                  <a:lnTo>
                    <a:pt x="0" y="5"/>
                  </a:lnTo>
                  <a:lnTo>
                    <a:pt x="0" y="4"/>
                  </a:lnTo>
                  <a:lnTo>
                    <a:pt x="2" y="3"/>
                  </a:lnTo>
                  <a:lnTo>
                    <a:pt x="4" y="2"/>
                  </a:lnTo>
                  <a:lnTo>
                    <a:pt x="6" y="1"/>
                  </a:lnTo>
                  <a:lnTo>
                    <a:pt x="8" y="0"/>
                  </a:lnTo>
                  <a:lnTo>
                    <a:pt x="10" y="0"/>
                  </a:lnTo>
                  <a:lnTo>
                    <a:pt x="12" y="0"/>
                  </a:lnTo>
                  <a:lnTo>
                    <a:pt x="14" y="0"/>
                  </a:lnTo>
                  <a:lnTo>
                    <a:pt x="16" y="1"/>
                  </a:lnTo>
                  <a:lnTo>
                    <a:pt x="16" y="3"/>
                  </a:lnTo>
                  <a:lnTo>
                    <a:pt x="16" y="4"/>
                  </a:lnTo>
                  <a:lnTo>
                    <a:pt x="13" y="5"/>
                  </a:lnTo>
                  <a:lnTo>
                    <a:pt x="10" y="5"/>
                  </a:lnTo>
                  <a:lnTo>
                    <a:pt x="8" y="6"/>
                  </a:lnTo>
                  <a:lnTo>
                    <a:pt x="6" y="6"/>
                  </a:lnTo>
                  <a:lnTo>
                    <a:pt x="5" y="6"/>
                  </a:lnTo>
                  <a:lnTo>
                    <a:pt x="4" y="6"/>
                  </a:lnTo>
                  <a:lnTo>
                    <a:pt x="3" y="7"/>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smtClean="0">
                <a:solidFill>
                  <a:srgbClr val="000000"/>
                </a:solidFill>
                <a:latin typeface="Arial" charset="0"/>
              </a:endParaRPr>
            </a:p>
          </p:txBody>
        </p:sp>
        <p:sp>
          <p:nvSpPr>
            <p:cNvPr id="40984" name="Freeform 25"/>
            <p:cNvSpPr>
              <a:spLocks/>
            </p:cNvSpPr>
            <p:nvPr/>
          </p:nvSpPr>
          <p:spPr bwMode="auto">
            <a:xfrm flipH="1">
              <a:off x="4680" y="2590"/>
              <a:ext cx="12" cy="63"/>
            </a:xfrm>
            <a:custGeom>
              <a:avLst/>
              <a:gdLst>
                <a:gd name="T0" fmla="*/ 12 w 5"/>
                <a:gd name="T1" fmla="*/ 180 h 22"/>
                <a:gd name="T2" fmla="*/ 5 w 5"/>
                <a:gd name="T3" fmla="*/ 149 h 22"/>
                <a:gd name="T4" fmla="*/ 5 w 5"/>
                <a:gd name="T5" fmla="*/ 123 h 22"/>
                <a:gd name="T6" fmla="*/ 0 w 5"/>
                <a:gd name="T7" fmla="*/ 106 h 22"/>
                <a:gd name="T8" fmla="*/ 0 w 5"/>
                <a:gd name="T9" fmla="*/ 83 h 22"/>
                <a:gd name="T10" fmla="*/ 0 w 5"/>
                <a:gd name="T11" fmla="*/ 66 h 22"/>
                <a:gd name="T12" fmla="*/ 5 w 5"/>
                <a:gd name="T13" fmla="*/ 49 h 22"/>
                <a:gd name="T14" fmla="*/ 5 w 5"/>
                <a:gd name="T15" fmla="*/ 26 h 22"/>
                <a:gd name="T16" fmla="*/ 12 w 5"/>
                <a:gd name="T17" fmla="*/ 0 h 22"/>
                <a:gd name="T18" fmla="*/ 17 w 5"/>
                <a:gd name="T19" fmla="*/ 17 h 22"/>
                <a:gd name="T20" fmla="*/ 24 w 5"/>
                <a:gd name="T21" fmla="*/ 32 h 22"/>
                <a:gd name="T22" fmla="*/ 24 w 5"/>
                <a:gd name="T23" fmla="*/ 57 h 22"/>
                <a:gd name="T24" fmla="*/ 29 w 5"/>
                <a:gd name="T25" fmla="*/ 83 h 22"/>
                <a:gd name="T26" fmla="*/ 29 w 5"/>
                <a:gd name="T27" fmla="*/ 106 h 22"/>
                <a:gd name="T28" fmla="*/ 29 w 5"/>
                <a:gd name="T29" fmla="*/ 132 h 22"/>
                <a:gd name="T30" fmla="*/ 29 w 5"/>
                <a:gd name="T31" fmla="*/ 149 h 22"/>
                <a:gd name="T32" fmla="*/ 29 w 5"/>
                <a:gd name="T33" fmla="*/ 163 h 22"/>
                <a:gd name="T34" fmla="*/ 29 w 5"/>
                <a:gd name="T35" fmla="*/ 163 h 22"/>
                <a:gd name="T36" fmla="*/ 29 w 5"/>
                <a:gd name="T37" fmla="*/ 163 h 22"/>
                <a:gd name="T38" fmla="*/ 24 w 5"/>
                <a:gd name="T39" fmla="*/ 163 h 22"/>
                <a:gd name="T40" fmla="*/ 24 w 5"/>
                <a:gd name="T41" fmla="*/ 172 h 22"/>
                <a:gd name="T42" fmla="*/ 17 w 5"/>
                <a:gd name="T43" fmla="*/ 172 h 22"/>
                <a:gd name="T44" fmla="*/ 12 w 5"/>
                <a:gd name="T45" fmla="*/ 180 h 2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 h="22">
                  <a:moveTo>
                    <a:pt x="2" y="22"/>
                  </a:moveTo>
                  <a:lnTo>
                    <a:pt x="1" y="18"/>
                  </a:lnTo>
                  <a:lnTo>
                    <a:pt x="1" y="15"/>
                  </a:lnTo>
                  <a:lnTo>
                    <a:pt x="0" y="13"/>
                  </a:lnTo>
                  <a:lnTo>
                    <a:pt x="0" y="10"/>
                  </a:lnTo>
                  <a:lnTo>
                    <a:pt x="0" y="8"/>
                  </a:lnTo>
                  <a:lnTo>
                    <a:pt x="1" y="6"/>
                  </a:lnTo>
                  <a:lnTo>
                    <a:pt x="1" y="3"/>
                  </a:lnTo>
                  <a:lnTo>
                    <a:pt x="2" y="0"/>
                  </a:lnTo>
                  <a:lnTo>
                    <a:pt x="3" y="2"/>
                  </a:lnTo>
                  <a:lnTo>
                    <a:pt x="4" y="4"/>
                  </a:lnTo>
                  <a:lnTo>
                    <a:pt x="4" y="7"/>
                  </a:lnTo>
                  <a:lnTo>
                    <a:pt x="5" y="10"/>
                  </a:lnTo>
                  <a:lnTo>
                    <a:pt x="5" y="13"/>
                  </a:lnTo>
                  <a:lnTo>
                    <a:pt x="5" y="16"/>
                  </a:lnTo>
                  <a:lnTo>
                    <a:pt x="5" y="18"/>
                  </a:lnTo>
                  <a:lnTo>
                    <a:pt x="5" y="20"/>
                  </a:lnTo>
                  <a:lnTo>
                    <a:pt x="4" y="20"/>
                  </a:lnTo>
                  <a:lnTo>
                    <a:pt x="4" y="21"/>
                  </a:lnTo>
                  <a:lnTo>
                    <a:pt x="3" y="21"/>
                  </a:lnTo>
                  <a:lnTo>
                    <a:pt x="2" y="22"/>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GB" smtClean="0">
                <a:solidFill>
                  <a:srgbClr val="000000"/>
                </a:solidFill>
                <a:latin typeface="Arial" charset="0"/>
              </a:endParaRPr>
            </a:p>
          </p:txBody>
        </p:sp>
      </p:grpSp>
      <p:sp>
        <p:nvSpPr>
          <p:cNvPr id="344090" name="Text Box 26"/>
          <p:cNvSpPr txBox="1">
            <a:spLocks noChangeArrowheads="1"/>
          </p:cNvSpPr>
          <p:nvPr/>
        </p:nvSpPr>
        <p:spPr bwMode="auto">
          <a:xfrm>
            <a:off x="781593" y="5208918"/>
            <a:ext cx="2320205" cy="1631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000" b="1" dirty="0" smtClean="0">
                <a:solidFill>
                  <a:srgbClr val="339933"/>
                </a:solidFill>
              </a:rPr>
              <a:t>Current level </a:t>
            </a:r>
          </a:p>
          <a:p>
            <a:pPr eaLnBrk="1" hangingPunct="1"/>
            <a:r>
              <a:rPr lang="en-GB" sz="2000" b="1" dirty="0" smtClean="0">
                <a:solidFill>
                  <a:srgbClr val="339933"/>
                </a:solidFill>
              </a:rPr>
              <a:t>of independent </a:t>
            </a:r>
          </a:p>
          <a:p>
            <a:pPr eaLnBrk="1" hangingPunct="1"/>
            <a:r>
              <a:rPr lang="en-GB" sz="2000" b="1" dirty="0" smtClean="0">
                <a:solidFill>
                  <a:srgbClr val="339933"/>
                </a:solidFill>
              </a:rPr>
              <a:t>functioning</a:t>
            </a:r>
          </a:p>
          <a:p>
            <a:pPr eaLnBrk="1" hangingPunct="1"/>
            <a:r>
              <a:rPr lang="en-GB" sz="2000" b="1" dirty="0">
                <a:solidFill>
                  <a:srgbClr val="339933"/>
                </a:solidFill>
              </a:rPr>
              <a:t>e</a:t>
            </a:r>
            <a:r>
              <a:rPr lang="en-GB" sz="2000" b="1" dirty="0" smtClean="0">
                <a:solidFill>
                  <a:srgbClr val="339933"/>
                </a:solidFill>
              </a:rPr>
              <a:t>.g. hold spoon, recognise food</a:t>
            </a:r>
          </a:p>
        </p:txBody>
      </p:sp>
      <p:sp>
        <p:nvSpPr>
          <p:cNvPr id="344091" name="Text Box 27"/>
          <p:cNvSpPr txBox="1">
            <a:spLocks noChangeArrowheads="1"/>
          </p:cNvSpPr>
          <p:nvPr/>
        </p:nvSpPr>
        <p:spPr bwMode="auto">
          <a:xfrm>
            <a:off x="4140200" y="2924175"/>
            <a:ext cx="793750" cy="457200"/>
          </a:xfrm>
          <a:prstGeom prst="rect">
            <a:avLst/>
          </a:prstGeom>
          <a:solidFill>
            <a:schemeClr val="accent2">
              <a:lumMod val="40000"/>
              <a:lumOff val="60000"/>
            </a:schemeClr>
          </a:solidFill>
          <a:ln>
            <a:solidFill>
              <a:schemeClr val="tx1"/>
            </a:solidFill>
          </a:ln>
          <a:effectLs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400" b="1" dirty="0" smtClean="0">
                <a:solidFill>
                  <a:srgbClr val="000000"/>
                </a:solidFill>
              </a:rPr>
              <a:t>ZPD</a:t>
            </a:r>
          </a:p>
        </p:txBody>
      </p:sp>
      <p:sp>
        <p:nvSpPr>
          <p:cNvPr id="344096" name="Text Box 32"/>
          <p:cNvSpPr txBox="1">
            <a:spLocks noChangeArrowheads="1"/>
          </p:cNvSpPr>
          <p:nvPr/>
        </p:nvSpPr>
        <p:spPr bwMode="auto">
          <a:xfrm>
            <a:off x="5470137" y="2509748"/>
            <a:ext cx="1981633" cy="400110"/>
          </a:xfrm>
          <a:prstGeom prst="rect">
            <a:avLst/>
          </a:prstGeom>
          <a:solidFill>
            <a:schemeClr val="bg1"/>
          </a:solidFill>
          <a:ln>
            <a:solidFill>
              <a:schemeClr val="tx1"/>
            </a:solidFill>
          </a:ln>
          <a:effectLs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000" b="1" dirty="0" smtClean="0">
                <a:solidFill>
                  <a:srgbClr val="333399"/>
                </a:solidFill>
              </a:rPr>
              <a:t>Compensatory</a:t>
            </a:r>
          </a:p>
        </p:txBody>
      </p:sp>
      <p:sp>
        <p:nvSpPr>
          <p:cNvPr id="344097" name="Line 33"/>
          <p:cNvSpPr>
            <a:spLocks noChangeShapeType="1"/>
          </p:cNvSpPr>
          <p:nvPr/>
        </p:nvSpPr>
        <p:spPr bwMode="auto">
          <a:xfrm flipV="1">
            <a:off x="3491879" y="3933825"/>
            <a:ext cx="1870695" cy="60"/>
          </a:xfrm>
          <a:prstGeom prst="line">
            <a:avLst/>
          </a:prstGeom>
          <a:noFill/>
          <a:ln w="76200">
            <a:solidFill>
              <a:srgbClr val="FF0000"/>
            </a:solidFill>
            <a:round/>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GB" smtClean="0">
              <a:solidFill>
                <a:srgbClr val="000000"/>
              </a:solidFill>
              <a:latin typeface="Arial" charset="0"/>
            </a:endParaRPr>
          </a:p>
        </p:txBody>
      </p:sp>
      <p:sp>
        <p:nvSpPr>
          <p:cNvPr id="344098" name="Text Box 34"/>
          <p:cNvSpPr txBox="1">
            <a:spLocks noChangeArrowheads="1"/>
          </p:cNvSpPr>
          <p:nvPr/>
        </p:nvSpPr>
        <p:spPr bwMode="auto">
          <a:xfrm>
            <a:off x="3419475" y="4149725"/>
            <a:ext cx="1492250" cy="641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b="1" dirty="0" smtClean="0">
                <a:solidFill>
                  <a:srgbClr val="C00000"/>
                </a:solidFill>
              </a:rPr>
              <a:t>Dynamic</a:t>
            </a:r>
          </a:p>
          <a:p>
            <a:pPr eaLnBrk="1" hangingPunct="1"/>
            <a:r>
              <a:rPr lang="en-GB" b="1" dirty="0" smtClean="0">
                <a:solidFill>
                  <a:srgbClr val="C00000"/>
                </a:solidFill>
              </a:rPr>
              <a:t>assessment</a:t>
            </a:r>
          </a:p>
        </p:txBody>
      </p:sp>
      <p:sp>
        <p:nvSpPr>
          <p:cNvPr id="344099" name="Text Box 35"/>
          <p:cNvSpPr txBox="1">
            <a:spLocks noChangeArrowheads="1"/>
          </p:cNvSpPr>
          <p:nvPr/>
        </p:nvSpPr>
        <p:spPr bwMode="auto">
          <a:xfrm>
            <a:off x="3316821" y="1144588"/>
            <a:ext cx="1711325" cy="825500"/>
          </a:xfrm>
          <a:prstGeom prst="rect">
            <a:avLst/>
          </a:prstGeom>
          <a:solidFill>
            <a:srgbClr val="FFFF99"/>
          </a:solidFill>
          <a:ln w="317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400" smtClean="0">
                <a:solidFill>
                  <a:srgbClr val="000000"/>
                </a:solidFill>
              </a:rPr>
              <a:t>“Just right” </a:t>
            </a:r>
          </a:p>
          <a:p>
            <a:pPr eaLnBrk="1" hangingPunct="1"/>
            <a:r>
              <a:rPr lang="en-GB" sz="2400" smtClean="0">
                <a:solidFill>
                  <a:srgbClr val="000000"/>
                </a:solidFill>
              </a:rPr>
              <a:t>challenge</a:t>
            </a:r>
          </a:p>
        </p:txBody>
      </p:sp>
      <p:sp>
        <p:nvSpPr>
          <p:cNvPr id="344102" name="Text Box 38"/>
          <p:cNvSpPr txBox="1">
            <a:spLocks noChangeArrowheads="1"/>
          </p:cNvSpPr>
          <p:nvPr/>
        </p:nvSpPr>
        <p:spPr bwMode="auto">
          <a:xfrm>
            <a:off x="3350159" y="2060575"/>
            <a:ext cx="1677987" cy="701675"/>
          </a:xfrm>
          <a:prstGeom prst="rect">
            <a:avLst/>
          </a:prstGeom>
          <a:solidFill>
            <a:schemeClr val="bg1"/>
          </a:solidFill>
          <a:ln>
            <a:solidFill>
              <a:schemeClr val="tx1"/>
            </a:solidFill>
          </a:ln>
          <a:effectLs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000" b="1" dirty="0" smtClean="0">
                <a:solidFill>
                  <a:srgbClr val="000000"/>
                </a:solidFill>
              </a:rPr>
              <a:t>Facilitatory</a:t>
            </a:r>
          </a:p>
          <a:p>
            <a:pPr eaLnBrk="1" hangingPunct="1"/>
            <a:r>
              <a:rPr lang="en-GB" sz="2000" b="1" dirty="0" smtClean="0">
                <a:solidFill>
                  <a:srgbClr val="000000"/>
                </a:solidFill>
              </a:rPr>
              <a:t>/ scaffolding</a:t>
            </a:r>
          </a:p>
        </p:txBody>
      </p:sp>
      <p:sp>
        <p:nvSpPr>
          <p:cNvPr id="344103" name="Text Box 39"/>
          <p:cNvSpPr txBox="1">
            <a:spLocks noChangeArrowheads="1"/>
          </p:cNvSpPr>
          <p:nvPr/>
        </p:nvSpPr>
        <p:spPr bwMode="auto">
          <a:xfrm>
            <a:off x="1049477" y="2563812"/>
            <a:ext cx="1722438" cy="396875"/>
          </a:xfrm>
          <a:prstGeom prst="rect">
            <a:avLst/>
          </a:prstGeom>
          <a:solidFill>
            <a:schemeClr val="bg1"/>
          </a:solidFill>
          <a:ln>
            <a:solidFill>
              <a:schemeClr val="tx1"/>
            </a:solidFill>
          </a:ln>
          <a:effectLs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000" b="1" dirty="0" smtClean="0">
                <a:solidFill>
                  <a:srgbClr val="003300"/>
                </a:solidFill>
              </a:rPr>
              <a:t>Maintenance</a:t>
            </a:r>
          </a:p>
        </p:txBody>
      </p:sp>
      <p:sp>
        <p:nvSpPr>
          <p:cNvPr id="344104" name="Text Box 40"/>
          <p:cNvSpPr txBox="1">
            <a:spLocks noChangeArrowheads="1"/>
          </p:cNvSpPr>
          <p:nvPr/>
        </p:nvSpPr>
        <p:spPr bwMode="auto">
          <a:xfrm>
            <a:off x="5868144" y="5294155"/>
            <a:ext cx="3168352" cy="13234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000" b="1" dirty="0" smtClean="0">
                <a:solidFill>
                  <a:srgbClr val="333399"/>
                </a:solidFill>
              </a:rPr>
              <a:t>What Mark cannot do</a:t>
            </a:r>
          </a:p>
          <a:p>
            <a:pPr eaLnBrk="1" hangingPunct="1"/>
            <a:r>
              <a:rPr lang="en-GB" sz="2000" b="1" dirty="0">
                <a:solidFill>
                  <a:srgbClr val="333399"/>
                </a:solidFill>
              </a:rPr>
              <a:t>e</a:t>
            </a:r>
            <a:r>
              <a:rPr lang="en-GB" sz="2000" b="1" dirty="0" smtClean="0">
                <a:solidFill>
                  <a:srgbClr val="333399"/>
                </a:solidFill>
              </a:rPr>
              <a:t>ven with help</a:t>
            </a:r>
          </a:p>
          <a:p>
            <a:pPr eaLnBrk="1" hangingPunct="1"/>
            <a:r>
              <a:rPr lang="en-GB" sz="2000" b="1" dirty="0" smtClean="0">
                <a:solidFill>
                  <a:srgbClr val="333399"/>
                </a:solidFill>
              </a:rPr>
              <a:t>e.g. </a:t>
            </a:r>
            <a:r>
              <a:rPr lang="en-GB" sz="2000" b="1" dirty="0">
                <a:solidFill>
                  <a:srgbClr val="333399"/>
                </a:solidFill>
              </a:rPr>
              <a:t>use </a:t>
            </a:r>
            <a:r>
              <a:rPr lang="en-GB" sz="2000" b="1" dirty="0" smtClean="0">
                <a:solidFill>
                  <a:srgbClr val="333399"/>
                </a:solidFill>
              </a:rPr>
              <a:t>knife, collect food, manage risks </a:t>
            </a:r>
          </a:p>
        </p:txBody>
      </p:sp>
      <p:sp>
        <p:nvSpPr>
          <p:cNvPr id="2" name="Title 1"/>
          <p:cNvSpPr>
            <a:spLocks noGrp="1"/>
          </p:cNvSpPr>
          <p:nvPr>
            <p:ph type="title"/>
          </p:nvPr>
        </p:nvSpPr>
        <p:spPr>
          <a:xfrm>
            <a:off x="342983" y="260648"/>
            <a:ext cx="8388184" cy="648072"/>
          </a:xfrm>
        </p:spPr>
        <p:txBody>
          <a:bodyPr/>
          <a:lstStyle/>
          <a:p>
            <a:r>
              <a:rPr lang="en-GB" sz="3600" b="1" dirty="0" smtClean="0">
                <a:solidFill>
                  <a:srgbClr val="C00000"/>
                </a:solidFill>
              </a:rPr>
              <a:t>Zone of Proximal development - Mark</a:t>
            </a:r>
            <a:endParaRPr lang="en-GB" sz="3600" b="1" dirty="0">
              <a:solidFill>
                <a:srgbClr val="C00000"/>
              </a:solidFill>
            </a:endParaRPr>
          </a:p>
        </p:txBody>
      </p:sp>
      <p:sp>
        <p:nvSpPr>
          <p:cNvPr id="34" name="Text Box 26"/>
          <p:cNvSpPr txBox="1">
            <a:spLocks noChangeArrowheads="1"/>
          </p:cNvSpPr>
          <p:nvPr/>
        </p:nvSpPr>
        <p:spPr bwMode="auto">
          <a:xfrm>
            <a:off x="3491879" y="5063974"/>
            <a:ext cx="2562336" cy="17543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b="1" dirty="0" smtClean="0">
                <a:solidFill>
                  <a:srgbClr val="FF3300"/>
                </a:solidFill>
              </a:rPr>
              <a:t>Could do with</a:t>
            </a:r>
          </a:p>
          <a:p>
            <a:pPr eaLnBrk="1" hangingPunct="1"/>
            <a:r>
              <a:rPr lang="en-GB" b="1" dirty="0" smtClean="0">
                <a:solidFill>
                  <a:srgbClr val="FF3300"/>
                </a:solidFill>
              </a:rPr>
              <a:t>mediation</a:t>
            </a:r>
          </a:p>
          <a:p>
            <a:pPr eaLnBrk="1" hangingPunct="1"/>
            <a:r>
              <a:rPr lang="en-GB" b="1" dirty="0">
                <a:solidFill>
                  <a:srgbClr val="FF3300"/>
                </a:solidFill>
              </a:rPr>
              <a:t>e</a:t>
            </a:r>
            <a:r>
              <a:rPr lang="en-GB" b="1" dirty="0" smtClean="0">
                <a:solidFill>
                  <a:srgbClr val="FF3300"/>
                </a:solidFill>
              </a:rPr>
              <a:t>.g. short feeding </a:t>
            </a:r>
          </a:p>
          <a:p>
            <a:pPr eaLnBrk="1" hangingPunct="1"/>
            <a:r>
              <a:rPr lang="en-GB" b="1" dirty="0">
                <a:solidFill>
                  <a:srgbClr val="FF3300"/>
                </a:solidFill>
              </a:rPr>
              <a:t>m</a:t>
            </a:r>
            <a:r>
              <a:rPr lang="en-GB" b="1" dirty="0" smtClean="0">
                <a:solidFill>
                  <a:srgbClr val="FF3300"/>
                </a:solidFill>
              </a:rPr>
              <a:t>otor sequence, </a:t>
            </a:r>
          </a:p>
          <a:p>
            <a:pPr eaLnBrk="1" hangingPunct="1"/>
            <a:r>
              <a:rPr lang="en-GB" b="1" dirty="0" smtClean="0">
                <a:solidFill>
                  <a:srgbClr val="FF3300"/>
                </a:solidFill>
              </a:rPr>
              <a:t>Attention to task, perceive plate</a:t>
            </a:r>
          </a:p>
        </p:txBody>
      </p:sp>
    </p:spTree>
    <p:extLst>
      <p:ext uri="{BB962C8B-B14F-4D97-AF65-F5344CB8AC3E}">
        <p14:creationId xmlns:p14="http://schemas.microsoft.com/office/powerpoint/2010/main" xmlns="" val="29381420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407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409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406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41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406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4091"/>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44097"/>
                                        </p:tgtEl>
                                        <p:attrNameLst>
                                          <p:attrName>style.visibility</p:attrName>
                                        </p:attrNameLst>
                                      </p:cBhvr>
                                      <p:to>
                                        <p:strVal val="visible"/>
                                      </p:to>
                                    </p:set>
                                    <p:anim calcmode="lin" valueType="num">
                                      <p:cBhvr>
                                        <p:cTn id="35" dur="2000" fill="hold"/>
                                        <p:tgtEl>
                                          <p:spTgt spid="344097"/>
                                        </p:tgtEl>
                                        <p:attrNameLst>
                                          <p:attrName>ppt_w</p:attrName>
                                        </p:attrNameLst>
                                      </p:cBhvr>
                                      <p:tavLst>
                                        <p:tav tm="0">
                                          <p:val>
                                            <p:strVal val="#ppt_w*0.70"/>
                                          </p:val>
                                        </p:tav>
                                        <p:tav tm="100000">
                                          <p:val>
                                            <p:strVal val="#ppt_w"/>
                                          </p:val>
                                        </p:tav>
                                      </p:tavLst>
                                    </p:anim>
                                    <p:anim calcmode="lin" valueType="num">
                                      <p:cBhvr>
                                        <p:cTn id="36" dur="2000" fill="hold"/>
                                        <p:tgtEl>
                                          <p:spTgt spid="344097"/>
                                        </p:tgtEl>
                                        <p:attrNameLst>
                                          <p:attrName>ppt_h</p:attrName>
                                        </p:attrNameLst>
                                      </p:cBhvr>
                                      <p:tavLst>
                                        <p:tav tm="0">
                                          <p:val>
                                            <p:strVal val="#ppt_h"/>
                                          </p:val>
                                        </p:tav>
                                        <p:tav tm="100000">
                                          <p:val>
                                            <p:strVal val="#ppt_h"/>
                                          </p:val>
                                        </p:tav>
                                      </p:tavLst>
                                    </p:anim>
                                    <p:animEffect transition="in" filter="fade">
                                      <p:cBhvr>
                                        <p:cTn id="37" dur="2000"/>
                                        <p:tgtEl>
                                          <p:spTgt spid="34409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44098"/>
                                        </p:tgtEl>
                                        <p:attrNameLst>
                                          <p:attrName>style.visibility</p:attrName>
                                        </p:attrNameLst>
                                      </p:cBhvr>
                                      <p:to>
                                        <p:strVal val="visible"/>
                                      </p:to>
                                    </p:set>
                                    <p:animEffect transition="in" filter="fade">
                                      <p:cBhvr>
                                        <p:cTn id="40" dur="2000"/>
                                        <p:tgtEl>
                                          <p:spTgt spid="344098"/>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44103"/>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4409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44102"/>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440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67" grpId="0" animBg="1"/>
      <p:bldP spid="344068" grpId="0" animBg="1"/>
      <p:bldP spid="344077" grpId="0" animBg="1"/>
      <p:bldP spid="344090" grpId="0"/>
      <p:bldP spid="344091" grpId="0" animBg="1"/>
      <p:bldP spid="344096" grpId="0" animBg="1"/>
      <p:bldP spid="344097" grpId="0" animBg="1"/>
      <p:bldP spid="344098" grpId="0" animBg="1"/>
      <p:bldP spid="344099" grpId="0" animBg="1"/>
      <p:bldP spid="344102" grpId="0" animBg="1"/>
      <p:bldP spid="344103" grpId="0" animBg="1"/>
      <p:bldP spid="344104"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936104"/>
          </a:xfrm>
        </p:spPr>
        <p:txBody>
          <a:bodyPr>
            <a:normAutofit/>
          </a:bodyPr>
          <a:lstStyle/>
          <a:p>
            <a:r>
              <a:rPr lang="en-GB" sz="3600" b="1" dirty="0">
                <a:solidFill>
                  <a:srgbClr val="C00000"/>
                </a:solidFill>
              </a:rPr>
              <a:t>Key points - </a:t>
            </a:r>
            <a:r>
              <a:rPr lang="en-GB" sz="3600" b="1" dirty="0" smtClean="0">
                <a:solidFill>
                  <a:srgbClr val="C00000"/>
                </a:solidFill>
              </a:rPr>
              <a:t>Dynamic </a:t>
            </a:r>
            <a:r>
              <a:rPr lang="en-GB" sz="3600" b="1" dirty="0">
                <a:solidFill>
                  <a:srgbClr val="C00000"/>
                </a:solidFill>
              </a:rPr>
              <a:t>assessment is</a:t>
            </a:r>
            <a:r>
              <a:rPr lang="en-GB" sz="3600" b="1" dirty="0" smtClean="0">
                <a:solidFill>
                  <a:srgbClr val="C00000"/>
                </a:solidFill>
              </a:rPr>
              <a:t>:</a:t>
            </a:r>
            <a:endParaRPr lang="en-GB" sz="3600" b="1" dirty="0">
              <a:solidFill>
                <a:srgbClr val="C00000"/>
              </a:solidFill>
            </a:endParaRPr>
          </a:p>
        </p:txBody>
      </p:sp>
      <p:sp>
        <p:nvSpPr>
          <p:cNvPr id="3" name="Content Placeholder 2"/>
          <p:cNvSpPr>
            <a:spLocks noGrp="1"/>
          </p:cNvSpPr>
          <p:nvPr>
            <p:ph idx="1"/>
          </p:nvPr>
        </p:nvSpPr>
        <p:spPr>
          <a:xfrm>
            <a:off x="457200" y="1196752"/>
            <a:ext cx="8229600" cy="5544616"/>
          </a:xfrm>
        </p:spPr>
        <p:txBody>
          <a:bodyPr>
            <a:normAutofit fontScale="70000" lnSpcReduction="20000"/>
          </a:bodyPr>
          <a:lstStyle/>
          <a:p>
            <a:pPr>
              <a:lnSpc>
                <a:spcPct val="120000"/>
              </a:lnSpc>
            </a:pPr>
            <a:r>
              <a:rPr lang="en-GB" dirty="0" smtClean="0"/>
              <a:t>An interactive, collaborative and transactional process</a:t>
            </a:r>
            <a:endParaRPr lang="en-GB" dirty="0"/>
          </a:p>
          <a:p>
            <a:pPr>
              <a:lnSpc>
                <a:spcPct val="120000"/>
              </a:lnSpc>
            </a:pPr>
            <a:r>
              <a:rPr lang="en-GB" dirty="0"/>
              <a:t>Structured and systematic</a:t>
            </a:r>
          </a:p>
          <a:p>
            <a:pPr>
              <a:lnSpc>
                <a:spcPct val="120000"/>
              </a:lnSpc>
            </a:pPr>
            <a:r>
              <a:rPr lang="en-GB" dirty="0"/>
              <a:t>Includes intervention and facilitation</a:t>
            </a:r>
          </a:p>
          <a:p>
            <a:pPr lvl="1">
              <a:lnSpc>
                <a:spcPct val="120000"/>
              </a:lnSpc>
            </a:pPr>
            <a:r>
              <a:rPr lang="en-GB" dirty="0"/>
              <a:t>You can use cues and prompts or other mediational techniques</a:t>
            </a:r>
          </a:p>
          <a:p>
            <a:pPr lvl="1">
              <a:lnSpc>
                <a:spcPct val="120000"/>
              </a:lnSpc>
            </a:pPr>
            <a:r>
              <a:rPr lang="en-GB" dirty="0"/>
              <a:t>You can enable interactive problem </a:t>
            </a:r>
            <a:r>
              <a:rPr lang="en-GB" dirty="0" smtClean="0"/>
              <a:t>solving through feedback and facilitated strategy use</a:t>
            </a:r>
            <a:endParaRPr lang="en-GB" dirty="0"/>
          </a:p>
          <a:p>
            <a:pPr lvl="1">
              <a:lnSpc>
                <a:spcPct val="120000"/>
              </a:lnSpc>
            </a:pPr>
            <a:r>
              <a:rPr lang="en-GB" dirty="0"/>
              <a:t>You can adapt demands within the task environment</a:t>
            </a:r>
          </a:p>
          <a:p>
            <a:pPr lvl="1">
              <a:lnSpc>
                <a:spcPct val="120000"/>
              </a:lnSpc>
            </a:pPr>
            <a:r>
              <a:rPr lang="en-GB" dirty="0" smtClean="0"/>
              <a:t>You </a:t>
            </a:r>
            <a:r>
              <a:rPr lang="en-GB" dirty="0"/>
              <a:t>can use motivational </a:t>
            </a:r>
            <a:r>
              <a:rPr lang="en-GB" dirty="0" smtClean="0"/>
              <a:t>techniques</a:t>
            </a:r>
          </a:p>
          <a:p>
            <a:pPr>
              <a:lnSpc>
                <a:spcPct val="120000"/>
              </a:lnSpc>
            </a:pPr>
            <a:r>
              <a:rPr lang="en-GB" dirty="0" smtClean="0"/>
              <a:t>Potential focussed – plasticity</a:t>
            </a:r>
          </a:p>
          <a:p>
            <a:pPr>
              <a:lnSpc>
                <a:spcPct val="120000"/>
              </a:lnSpc>
            </a:pPr>
            <a:r>
              <a:rPr lang="en-GB" dirty="0" smtClean="0"/>
              <a:t>Good fit with occupational therapy and person centred approaches</a:t>
            </a:r>
          </a:p>
          <a:p>
            <a:pPr lvl="1">
              <a:lnSpc>
                <a:spcPct val="120000"/>
              </a:lnSpc>
            </a:pPr>
            <a:r>
              <a:rPr lang="en-GB" dirty="0" smtClean="0"/>
              <a:t>Core skills - activity analysis and therapeutic use of self central</a:t>
            </a:r>
            <a:endParaRPr lang="en-GB" dirty="0"/>
          </a:p>
          <a:p>
            <a:pPr>
              <a:lnSpc>
                <a:spcPct val="120000"/>
              </a:lnSpc>
            </a:pPr>
            <a:r>
              <a:rPr lang="en-GB" dirty="0" smtClean="0"/>
              <a:t>Grounded in modern theories of cognition and skill development</a:t>
            </a:r>
            <a:endParaRPr lang="en-GB" dirty="0"/>
          </a:p>
          <a:p>
            <a:endParaRPr lang="en-GB" dirty="0"/>
          </a:p>
        </p:txBody>
      </p:sp>
    </p:spTree>
    <p:extLst>
      <p:ext uri="{BB962C8B-B14F-4D97-AF65-F5344CB8AC3E}">
        <p14:creationId xmlns:p14="http://schemas.microsoft.com/office/powerpoint/2010/main" xmlns="" val="3985028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969202734"/>
              </p:ext>
            </p:extLst>
          </p:nvPr>
        </p:nvGraphicFramePr>
        <p:xfrm>
          <a:off x="179512" y="476671"/>
          <a:ext cx="8424935" cy="6283803"/>
        </p:xfrm>
        <a:graphic>
          <a:graphicData uri="http://schemas.openxmlformats.org/drawingml/2006/table">
            <a:tbl>
              <a:tblPr firstRow="1" firstCol="1" bandRow="1">
                <a:tableStyleId>{5C22544A-7EE6-4342-B048-85BDC9FD1C3A}</a:tableStyleId>
              </a:tblPr>
              <a:tblGrid>
                <a:gridCol w="467182"/>
                <a:gridCol w="1748650"/>
                <a:gridCol w="6209103"/>
              </a:tblGrid>
              <a:tr h="696230">
                <a:tc>
                  <a:txBody>
                    <a:bodyPr/>
                    <a:lstStyle/>
                    <a:p>
                      <a:pPr>
                        <a:lnSpc>
                          <a:spcPct val="107000"/>
                        </a:lnSpc>
                        <a:spcAft>
                          <a:spcPts val="0"/>
                        </a:spcAft>
                      </a:pPr>
                      <a:r>
                        <a:rPr lang="en-GB" sz="1400" dirty="0">
                          <a:effectLst/>
                        </a:rPr>
                        <a:t>0</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Independent</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The person is independent completing the task. No prompting or assistance is required from the clinician. </a:t>
                      </a:r>
                      <a:endParaRPr lang="en-GB" sz="1400" dirty="0">
                        <a:effectLst/>
                        <a:latin typeface="Calibri"/>
                        <a:ea typeface="Calibri"/>
                        <a:cs typeface="Times New Roman"/>
                      </a:endParaRPr>
                    </a:p>
                  </a:txBody>
                  <a:tcPr marL="52195" marR="52195" marT="0" marB="0"/>
                </a:tc>
              </a:tr>
              <a:tr h="957919">
                <a:tc>
                  <a:txBody>
                    <a:bodyPr/>
                    <a:lstStyle/>
                    <a:p>
                      <a:pPr>
                        <a:lnSpc>
                          <a:spcPct val="107000"/>
                        </a:lnSpc>
                        <a:spcAft>
                          <a:spcPts val="0"/>
                        </a:spcAft>
                      </a:pPr>
                      <a:r>
                        <a:rPr lang="en-GB" sz="1400" dirty="0">
                          <a:effectLst/>
                        </a:rPr>
                        <a:t>1</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General prompt</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This could be a statement (</a:t>
                      </a:r>
                      <a:r>
                        <a:rPr lang="en-US" sz="1400" dirty="0">
                          <a:effectLst/>
                        </a:rPr>
                        <a:t>Katz et al., 2011</a:t>
                      </a:r>
                      <a:r>
                        <a:rPr lang="en-GB" sz="1400" dirty="0">
                          <a:effectLst/>
                        </a:rPr>
                        <a:t>) e.g. ‘take your time’ or could be a general question e.g. ‘what do you think is the next step?’ or ‘what else might you need to complete this task?’ (Baum and Wolf, 2013 p.3). This is not an action or telling the person what to do.  </a:t>
                      </a:r>
                      <a:endParaRPr lang="en-GB" sz="1400" dirty="0">
                        <a:effectLst/>
                        <a:latin typeface="Calibri"/>
                        <a:ea typeface="Calibri"/>
                        <a:cs typeface="Times New Roman"/>
                      </a:endParaRPr>
                    </a:p>
                  </a:txBody>
                  <a:tcPr marL="52195" marR="52195" marT="0" marB="0"/>
                </a:tc>
              </a:tr>
              <a:tr h="1005520">
                <a:tc>
                  <a:txBody>
                    <a:bodyPr/>
                    <a:lstStyle/>
                    <a:p>
                      <a:pPr>
                        <a:lnSpc>
                          <a:spcPct val="107000"/>
                        </a:lnSpc>
                        <a:spcAft>
                          <a:spcPts val="0"/>
                        </a:spcAft>
                      </a:pPr>
                      <a:r>
                        <a:rPr lang="en-GB" sz="1400" dirty="0">
                          <a:effectLst/>
                        </a:rPr>
                        <a:t>2</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Gestural Cue</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This could be miming the action that is required to complete the particular task or a movement that may guide the participant.  This may include pointing to where they might find an item or pointing to equipment they may need to complete the task (Baum and Wolf, 2013).</a:t>
                      </a:r>
                      <a:endParaRPr lang="en-GB" sz="1400" dirty="0">
                        <a:effectLst/>
                        <a:latin typeface="Calibri"/>
                        <a:ea typeface="Calibri"/>
                        <a:cs typeface="Times New Roman"/>
                      </a:endParaRPr>
                    </a:p>
                  </a:txBody>
                  <a:tcPr marL="52195" marR="52195" marT="0" marB="0"/>
                </a:tc>
              </a:tr>
              <a:tr h="715762">
                <a:tc>
                  <a:txBody>
                    <a:bodyPr/>
                    <a:lstStyle/>
                    <a:p>
                      <a:pPr>
                        <a:lnSpc>
                          <a:spcPct val="107000"/>
                        </a:lnSpc>
                        <a:spcAft>
                          <a:spcPts val="0"/>
                        </a:spcAft>
                      </a:pPr>
                      <a:r>
                        <a:rPr lang="en-GB" sz="1400" dirty="0">
                          <a:effectLst/>
                        </a:rPr>
                        <a:t>3</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Specific feedback/cue</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This is a verbal cue.  It may be feedback (Katz et al., 2011) such as ‘there is a mistake, can you try and correct it’ or a command such as ‘pick up the cup’ (Baum and Wolf, 2013 p.3).</a:t>
                      </a:r>
                      <a:endParaRPr lang="en-GB" sz="1400" dirty="0">
                        <a:effectLst/>
                        <a:latin typeface="Calibri"/>
                        <a:ea typeface="Calibri"/>
                        <a:cs typeface="Times New Roman"/>
                      </a:endParaRPr>
                    </a:p>
                  </a:txBody>
                  <a:tcPr marL="52195" marR="52195" marT="0" marB="0"/>
                </a:tc>
              </a:tr>
              <a:tr h="2212142">
                <a:tc>
                  <a:txBody>
                    <a:bodyPr/>
                    <a:lstStyle/>
                    <a:p>
                      <a:pPr>
                        <a:lnSpc>
                          <a:spcPct val="107000"/>
                        </a:lnSpc>
                        <a:spcAft>
                          <a:spcPts val="0"/>
                        </a:spcAft>
                      </a:pPr>
                      <a:r>
                        <a:rPr lang="en-GB" sz="1400" dirty="0">
                          <a:effectLst/>
                        </a:rPr>
                        <a:t>4</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Physical assistance / Co-active assistance/</a:t>
                      </a:r>
                    </a:p>
                    <a:p>
                      <a:pPr>
                        <a:lnSpc>
                          <a:spcPct val="107000"/>
                        </a:lnSpc>
                        <a:spcAft>
                          <a:spcPts val="0"/>
                        </a:spcAft>
                      </a:pPr>
                      <a:r>
                        <a:rPr lang="en-GB" sz="1400" dirty="0">
                          <a:effectLst/>
                        </a:rPr>
                        <a:t>modifications</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This clinician physically supports the person to complete an action, e.g. hold the shirt whilst the person puts his / her first arm in the sleeve (Baum and Wolf, 2013). The clinician reduces the amount of stimuli or modifies the environment to reduce the task demand (e.g. changing the physical environment; </a:t>
                      </a:r>
                      <a:r>
                        <a:rPr lang="en-US" sz="1400" dirty="0">
                          <a:effectLst/>
                        </a:rPr>
                        <a:t>Katz et al., 2011</a:t>
                      </a:r>
                      <a:r>
                        <a:rPr lang="en-GB" sz="1400" dirty="0">
                          <a:effectLst/>
                        </a:rPr>
                        <a:t>). The clinician may also do the action in order for the person to copy (</a:t>
                      </a:r>
                      <a:r>
                        <a:rPr lang="en-US" sz="1400" dirty="0">
                          <a:effectLst/>
                        </a:rPr>
                        <a:t>Katz et al., 2011</a:t>
                      </a:r>
                      <a:r>
                        <a:rPr lang="en-GB" sz="1400" dirty="0">
                          <a:effectLst/>
                        </a:rPr>
                        <a:t>).  The person should still be attending to the task (Baum and Wolf, 2013).  The clinician physically guides the movement but allowing the person to lead and withdraws the physical assistance if the person takes over the movement (Sanderson and </a:t>
                      </a:r>
                      <a:r>
                        <a:rPr lang="en-GB" sz="1400" dirty="0" err="1">
                          <a:effectLst/>
                        </a:rPr>
                        <a:t>Gitsham</a:t>
                      </a:r>
                      <a:r>
                        <a:rPr lang="en-GB" sz="1400" dirty="0">
                          <a:effectLst/>
                        </a:rPr>
                        <a:t>, 1991).</a:t>
                      </a:r>
                      <a:endParaRPr lang="en-GB" sz="1400" dirty="0">
                        <a:effectLst/>
                        <a:latin typeface="Calibri"/>
                        <a:ea typeface="Calibri"/>
                        <a:cs typeface="Times New Roman"/>
                      </a:endParaRPr>
                    </a:p>
                  </a:txBody>
                  <a:tcPr marL="52195" marR="52195" marT="0" marB="0"/>
                </a:tc>
              </a:tr>
              <a:tr h="696230">
                <a:tc>
                  <a:txBody>
                    <a:bodyPr/>
                    <a:lstStyle/>
                    <a:p>
                      <a:pPr>
                        <a:lnSpc>
                          <a:spcPct val="107000"/>
                        </a:lnSpc>
                        <a:spcAft>
                          <a:spcPts val="0"/>
                        </a:spcAft>
                      </a:pPr>
                      <a:r>
                        <a:rPr lang="en-GB" sz="1400">
                          <a:effectLst/>
                        </a:rPr>
                        <a:t>5</a:t>
                      </a:r>
                      <a:endParaRPr lang="en-GB" sz="1400">
                        <a:effectLst/>
                        <a:latin typeface="Calibri"/>
                        <a:ea typeface="Calibri"/>
                        <a:cs typeface="Times New Roman"/>
                      </a:endParaRPr>
                    </a:p>
                  </a:txBody>
                  <a:tcPr marL="52195" marR="52195" marT="0" marB="0"/>
                </a:tc>
                <a:tc>
                  <a:txBody>
                    <a:bodyPr/>
                    <a:lstStyle/>
                    <a:p>
                      <a:pPr>
                        <a:lnSpc>
                          <a:spcPct val="107000"/>
                        </a:lnSpc>
                        <a:spcAft>
                          <a:spcPts val="0"/>
                        </a:spcAft>
                      </a:pPr>
                      <a:r>
                        <a:rPr lang="en-GB" sz="1400">
                          <a:effectLst/>
                        </a:rPr>
                        <a:t>Do for the person</a:t>
                      </a:r>
                      <a:endParaRPr lang="en-GB" sz="140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The person is unable to complete the task so the clinician completes the task, or the part of the task, for the person.</a:t>
                      </a:r>
                      <a:endParaRPr lang="en-GB" sz="1400" dirty="0">
                        <a:effectLst/>
                        <a:latin typeface="Calibri"/>
                        <a:ea typeface="Calibri"/>
                        <a:cs typeface="Times New Roman"/>
                      </a:endParaRPr>
                    </a:p>
                  </a:txBody>
                  <a:tcPr marL="52195" marR="52195" marT="0" marB="0"/>
                </a:tc>
              </a:tr>
            </a:tbl>
          </a:graphicData>
        </a:graphic>
      </p:graphicFrame>
      <p:sp>
        <p:nvSpPr>
          <p:cNvPr id="3" name="Rectangle 1"/>
          <p:cNvSpPr>
            <a:spLocks noChangeArrowheads="1"/>
          </p:cNvSpPr>
          <p:nvPr/>
        </p:nvSpPr>
        <p:spPr bwMode="auto">
          <a:xfrm>
            <a:off x="251520" y="73706"/>
            <a:ext cx="7416824"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SOTOF (2</a:t>
            </a:r>
            <a:r>
              <a:rPr kumimoji="0" lang="en-GB" altLang="en-US" sz="1400" b="1" i="0" u="none" strike="noStrike" cap="none" normalizeH="0" baseline="30000" dirty="0" smtClean="0">
                <a:ln>
                  <a:noFill/>
                </a:ln>
                <a:solidFill>
                  <a:schemeClr val="tx1"/>
                </a:solidFill>
                <a:effectLst/>
                <a:latin typeface="Arial" pitchFamily="34" charset="0"/>
                <a:ea typeface="Calibri" pitchFamily="34" charset="0"/>
                <a:cs typeface="Arial" pitchFamily="34" charset="0"/>
              </a:rPr>
              <a:t>nd</a:t>
            </a:r>
            <a:r>
              <a:rPr kumimoji="0" lang="en-GB" alt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edition) Graduated mediation protocol </a:t>
            </a:r>
            <a:endParaRPr kumimoji="0" lang="en-GB"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4597152" y="78062"/>
            <a:ext cx="4572000" cy="369332"/>
          </a:xfrm>
          <a:prstGeom prst="rect">
            <a:avLst/>
          </a:prstGeom>
        </p:spPr>
        <p:txBody>
          <a:bodyPr>
            <a:spAutoFit/>
          </a:bodyPr>
          <a:lstStyle/>
          <a:p>
            <a:r>
              <a:rPr lang="en-GB" sz="1050" dirty="0"/>
              <a:t>As adapted from EFPT (Baum and Wolf, 2013) and DLOCTA-G (</a:t>
            </a:r>
            <a:r>
              <a:rPr lang="en-US" sz="1050" dirty="0"/>
              <a:t>Katz et al., 2011</a:t>
            </a:r>
            <a:r>
              <a:rPr lang="en-US" dirty="0"/>
              <a:t>)</a:t>
            </a:r>
            <a:endParaRPr lang="en-GB" dirty="0"/>
          </a:p>
        </p:txBody>
      </p:sp>
    </p:spTree>
    <p:extLst>
      <p:ext uri="{BB962C8B-B14F-4D97-AF65-F5344CB8AC3E}">
        <p14:creationId xmlns:p14="http://schemas.microsoft.com/office/powerpoint/2010/main" xmlns="" val="12697297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b="1" dirty="0" smtClean="0">
                <a:solidFill>
                  <a:schemeClr val="hlink"/>
                </a:solidFill>
              </a:rPr>
              <a:t>SOTOF</a:t>
            </a:r>
            <a:endParaRPr lang="en-GB" dirty="0"/>
          </a:p>
        </p:txBody>
      </p:sp>
      <p:sp>
        <p:nvSpPr>
          <p:cNvPr id="3" name="Content Placeholder 2"/>
          <p:cNvSpPr>
            <a:spLocks noGrp="1"/>
          </p:cNvSpPr>
          <p:nvPr>
            <p:ph idx="1"/>
          </p:nvPr>
        </p:nvSpPr>
        <p:spPr/>
        <p:txBody>
          <a:bodyPr>
            <a:normAutofit lnSpcReduction="10000"/>
          </a:bodyPr>
          <a:lstStyle/>
          <a:p>
            <a:pPr marL="82296" indent="0">
              <a:buNone/>
              <a:defRPr/>
            </a:pPr>
            <a:r>
              <a:rPr lang="en-GB" altLang="en-US" dirty="0"/>
              <a:t>Addresses 4 assessment questions:</a:t>
            </a:r>
          </a:p>
          <a:p>
            <a:pPr marL="640080" lvl="1" indent="-237744">
              <a:buFont typeface="Verdana"/>
              <a:buChar char="◦"/>
              <a:defRPr/>
            </a:pPr>
            <a:r>
              <a:rPr lang="en-GB" altLang="en-US" dirty="0"/>
              <a:t>How does the person perform ADL tasks – independently or with intervention? </a:t>
            </a:r>
            <a:r>
              <a:rPr lang="en-GB" altLang="en-US" b="1" dirty="0">
                <a:solidFill>
                  <a:schemeClr val="hlink"/>
                </a:solidFill>
              </a:rPr>
              <a:t>(if so what?)</a:t>
            </a:r>
          </a:p>
          <a:p>
            <a:pPr marL="640080" lvl="1" indent="-237744">
              <a:buFont typeface="Verdana"/>
              <a:buChar char="◦"/>
              <a:defRPr/>
            </a:pPr>
            <a:r>
              <a:rPr lang="en-GB" altLang="en-US" dirty="0"/>
              <a:t>What skill components does the person have </a:t>
            </a:r>
            <a:r>
              <a:rPr lang="en-GB" altLang="en-US" b="1" dirty="0">
                <a:solidFill>
                  <a:schemeClr val="hlink"/>
                </a:solidFill>
              </a:rPr>
              <a:t>that are intact</a:t>
            </a:r>
            <a:r>
              <a:rPr lang="en-GB" altLang="en-US" dirty="0"/>
              <a:t> and which areas have been affected by neurological impairment?</a:t>
            </a:r>
          </a:p>
          <a:p>
            <a:pPr marL="640080" lvl="1" indent="-237744">
              <a:buFont typeface="Verdana"/>
              <a:buChar char="◦"/>
              <a:defRPr/>
            </a:pPr>
            <a:r>
              <a:rPr lang="en-GB" altLang="en-US" dirty="0"/>
              <a:t>Which perceptual, cognitive, motor and sensory performance components have been affected?</a:t>
            </a:r>
          </a:p>
          <a:p>
            <a:pPr marL="640080" lvl="1" indent="-237744">
              <a:buFont typeface="Verdana"/>
              <a:buChar char="◦"/>
              <a:defRPr/>
            </a:pPr>
            <a:r>
              <a:rPr lang="en-GB" altLang="en-US" dirty="0"/>
              <a:t>Why is function impaired? Generates </a:t>
            </a:r>
            <a:r>
              <a:rPr lang="en-GB" altLang="en-US" b="1" dirty="0">
                <a:solidFill>
                  <a:schemeClr val="hlink"/>
                </a:solidFill>
              </a:rPr>
              <a:t>hypotheses</a:t>
            </a:r>
            <a:r>
              <a:rPr lang="en-GB" altLang="en-US" dirty="0"/>
              <a:t> for further assessment and intervention.</a:t>
            </a:r>
          </a:p>
        </p:txBody>
      </p:sp>
    </p:spTree>
    <p:extLst>
      <p:ext uri="{BB962C8B-B14F-4D97-AF65-F5344CB8AC3E}">
        <p14:creationId xmlns:p14="http://schemas.microsoft.com/office/powerpoint/2010/main" xmlns="" val="41894670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288" y="2066925"/>
          <a:ext cx="8137525" cy="4672013"/>
        </p:xfrm>
        <a:graphic>
          <a:graphicData uri="http://schemas.openxmlformats.org/drawingml/2006/table">
            <a:tbl>
              <a:tblPr/>
              <a:tblGrid>
                <a:gridCol w="1344197"/>
                <a:gridCol w="1615660"/>
                <a:gridCol w="1653870"/>
                <a:gridCol w="1651589"/>
                <a:gridCol w="1872209"/>
              </a:tblGrid>
              <a:tr h="385732">
                <a:tc>
                  <a:txBody>
                    <a:bodyPr/>
                    <a:lstStyle/>
                    <a:p>
                      <a:pPr>
                        <a:spcAft>
                          <a:spcPts val="0"/>
                        </a:spcAft>
                      </a:pPr>
                      <a:r>
                        <a:rPr lang="en-GB" sz="1200" b="1" dirty="0">
                          <a:latin typeface="+mn-lt"/>
                          <a:ea typeface="Times New Roman"/>
                        </a:rPr>
                        <a:t>Level of function / dysfunction</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latin typeface="+mn-lt"/>
                          <a:ea typeface="Times New Roman"/>
                        </a:rPr>
                        <a:t>DISABILITY</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latin typeface="+mn-lt"/>
                          <a:ea typeface="Times New Roman"/>
                        </a:rPr>
                        <a:t>FUNCTIONAL LIMITATION</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latin typeface="+mn-lt"/>
                          <a:ea typeface="Times New Roman"/>
                        </a:rPr>
                        <a:t>IMPAIRMENT</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latin typeface="+mn-lt"/>
                          <a:ea typeface="Times New Roman"/>
                        </a:rPr>
                        <a:t>PATHOPHYSIOLOGY</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6011">
                <a:tc>
                  <a:txBody>
                    <a:bodyPr/>
                    <a:lstStyle/>
                    <a:p>
                      <a:pPr>
                        <a:spcAft>
                          <a:spcPts val="0"/>
                        </a:spcAft>
                      </a:pPr>
                      <a:r>
                        <a:rPr lang="en-GB" sz="1200" b="1" dirty="0">
                          <a:latin typeface="+mn-lt"/>
                          <a:ea typeface="Times New Roman"/>
                        </a:rPr>
                        <a:t>Definition of level</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latin typeface="+mn-lt"/>
                          <a:ea typeface="Times New Roman"/>
                        </a:rPr>
                        <a:t>Inability or limitation in performing socially defined activities and roles within a social and physical environment resulting from internal or external factors and their interplay.</a:t>
                      </a: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latin typeface="+mn-lt"/>
                          <a:ea typeface="Times New Roman"/>
                        </a:rPr>
                        <a:t>Restriction or lack of ability to perform an action or activity in the manner or range considered normal that results from impairment.</a:t>
                      </a: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latin typeface="+mn-lt"/>
                          <a:ea typeface="Times New Roman"/>
                        </a:rPr>
                        <a:t>Loss and / or abnormality or mental, emotional, physiological, or anatomical structure or function; including secondary losses and pain.</a:t>
                      </a: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latin typeface="+mn-lt"/>
                          <a:ea typeface="Times New Roman"/>
                        </a:rPr>
                        <a:t>Interruption or interference of normal physiological and developmental processes or structures.</a:t>
                      </a: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70">
                <a:tc>
                  <a:txBody>
                    <a:bodyPr/>
                    <a:lstStyle/>
                    <a:p>
                      <a:pPr>
                        <a:spcAft>
                          <a:spcPts val="0"/>
                        </a:spcAft>
                      </a:pPr>
                      <a:r>
                        <a:rPr lang="en-GB" sz="1200" b="1" dirty="0">
                          <a:latin typeface="+mn-lt"/>
                          <a:ea typeface="Times New Roman"/>
                        </a:rPr>
                        <a:t>SOTOF assessment question</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200" i="1" dirty="0" smtClean="0">
                        <a:latin typeface="+mn-lt"/>
                        <a:ea typeface="Times New Roman"/>
                      </a:endParaRPr>
                    </a:p>
                    <a:p>
                      <a:pPr algn="ctr">
                        <a:spcAft>
                          <a:spcPts val="0"/>
                        </a:spcAft>
                      </a:pPr>
                      <a:r>
                        <a:rPr lang="en-GB" sz="1200" i="1" dirty="0" smtClean="0">
                          <a:latin typeface="+mn-lt"/>
                          <a:ea typeface="Times New Roman"/>
                        </a:rPr>
                        <a:t>HOW </a:t>
                      </a:r>
                      <a:r>
                        <a:rPr lang="en-GB" sz="1200" i="1" dirty="0">
                          <a:latin typeface="+mn-lt"/>
                          <a:ea typeface="Times New Roman"/>
                        </a:rPr>
                        <a:t>?</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200" i="1" dirty="0" smtClean="0">
                        <a:latin typeface="+mn-lt"/>
                        <a:ea typeface="Times New Roman"/>
                      </a:endParaRPr>
                    </a:p>
                    <a:p>
                      <a:pPr algn="ctr">
                        <a:spcAft>
                          <a:spcPts val="0"/>
                        </a:spcAft>
                      </a:pPr>
                      <a:r>
                        <a:rPr lang="en-GB" sz="1200" i="1" dirty="0" smtClean="0">
                          <a:latin typeface="+mn-lt"/>
                          <a:ea typeface="Times New Roman"/>
                        </a:rPr>
                        <a:t>WHAT</a:t>
                      </a:r>
                      <a:r>
                        <a:rPr lang="en-GB" sz="1200" i="1" dirty="0">
                          <a:latin typeface="+mn-lt"/>
                          <a:ea typeface="Times New Roman"/>
                        </a:rPr>
                        <a:t>?</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200" i="1" dirty="0" smtClean="0">
                        <a:latin typeface="+mn-lt"/>
                        <a:ea typeface="Times New Roman"/>
                      </a:endParaRPr>
                    </a:p>
                    <a:p>
                      <a:pPr algn="ctr">
                        <a:spcAft>
                          <a:spcPts val="0"/>
                        </a:spcAft>
                      </a:pPr>
                      <a:r>
                        <a:rPr lang="en-GB" sz="1200" i="1" dirty="0" smtClean="0">
                          <a:latin typeface="+mn-lt"/>
                          <a:ea typeface="Times New Roman"/>
                        </a:rPr>
                        <a:t>WHICH</a:t>
                      </a:r>
                      <a:r>
                        <a:rPr lang="en-GB" sz="1200" i="1" dirty="0">
                          <a:latin typeface="+mn-lt"/>
                          <a:ea typeface="Times New Roman"/>
                        </a:rPr>
                        <a:t>?</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200" i="1" dirty="0" smtClean="0">
                        <a:latin typeface="+mn-lt"/>
                        <a:ea typeface="Times New Roman"/>
                      </a:endParaRPr>
                    </a:p>
                    <a:p>
                      <a:pPr algn="ctr">
                        <a:spcAft>
                          <a:spcPts val="0"/>
                        </a:spcAft>
                      </a:pPr>
                      <a:r>
                        <a:rPr lang="en-GB" sz="1200" i="1" dirty="0" smtClean="0">
                          <a:latin typeface="+mn-lt"/>
                          <a:ea typeface="Times New Roman"/>
                        </a:rPr>
                        <a:t>WHY</a:t>
                      </a:r>
                      <a:r>
                        <a:rPr lang="en-GB" sz="1200" i="1" dirty="0">
                          <a:latin typeface="+mn-lt"/>
                          <a:ea typeface="Times New Roman"/>
                        </a:rPr>
                        <a:t>?</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70">
                <a:tc>
                  <a:txBody>
                    <a:bodyPr/>
                    <a:lstStyle/>
                    <a:p>
                      <a:pPr>
                        <a:spcAft>
                          <a:spcPts val="0"/>
                        </a:spcAft>
                      </a:pPr>
                      <a:r>
                        <a:rPr lang="en-GB" sz="1200" b="1" dirty="0">
                          <a:latin typeface="+mn-lt"/>
                          <a:ea typeface="Times New Roman"/>
                        </a:rPr>
                        <a:t>SOTOF assessment domain</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latin typeface="+mn-lt"/>
                          <a:ea typeface="Times New Roman"/>
                        </a:rPr>
                        <a:t>Occupational performance</a:t>
                      </a: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latin typeface="+mn-lt"/>
                          <a:ea typeface="Times New Roman"/>
                        </a:rPr>
                        <a:t>Specific skill or ability, task sub-components</a:t>
                      </a: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latin typeface="+mn-lt"/>
                          <a:ea typeface="Times New Roman"/>
                        </a:rPr>
                        <a:t>Performance Components</a:t>
                      </a: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latin typeface="+mn-lt"/>
                          <a:ea typeface="Times New Roman"/>
                        </a:rPr>
                        <a:t>Neurological deficit</a:t>
                      </a: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2930">
                <a:tc>
                  <a:txBody>
                    <a:bodyPr/>
                    <a:lstStyle/>
                    <a:p>
                      <a:pPr>
                        <a:spcAft>
                          <a:spcPts val="0"/>
                        </a:spcAft>
                      </a:pPr>
                      <a:r>
                        <a:rPr lang="en-GB" sz="1200" b="1" dirty="0">
                          <a:latin typeface="+mn-lt"/>
                          <a:ea typeface="Times New Roman"/>
                        </a:rPr>
                        <a:t>SOTOF specific assessment areas</a:t>
                      </a: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latin typeface="+mn-lt"/>
                          <a:ea typeface="Times New Roman"/>
                        </a:rPr>
                        <a:t>Personal activities of daily living (ADL) – four basic tasks:</a:t>
                      </a:r>
                    </a:p>
                    <a:p>
                      <a:pPr marL="342900" lvl="0" indent="-342900">
                        <a:spcAft>
                          <a:spcPts val="0"/>
                        </a:spcAft>
                        <a:buSzPts val="1200"/>
                        <a:buFont typeface="Symbol"/>
                        <a:buChar char=""/>
                        <a:tabLst>
                          <a:tab pos="457200" algn="l"/>
                        </a:tabLst>
                      </a:pPr>
                      <a:r>
                        <a:rPr lang="en-GB" sz="1200" dirty="0">
                          <a:latin typeface="+mn-lt"/>
                          <a:ea typeface="Times New Roman"/>
                        </a:rPr>
                        <a:t>Feeding</a:t>
                      </a:r>
                    </a:p>
                    <a:p>
                      <a:pPr marL="342900" lvl="0" indent="-342900">
                        <a:spcAft>
                          <a:spcPts val="0"/>
                        </a:spcAft>
                        <a:buSzPts val="1200"/>
                        <a:buFont typeface="Symbol"/>
                        <a:buChar char=""/>
                        <a:tabLst>
                          <a:tab pos="457200" algn="l"/>
                        </a:tabLst>
                      </a:pPr>
                      <a:r>
                        <a:rPr lang="en-GB" sz="1200" dirty="0">
                          <a:latin typeface="+mn-lt"/>
                          <a:ea typeface="Times New Roman"/>
                        </a:rPr>
                        <a:t>Washing</a:t>
                      </a:r>
                    </a:p>
                    <a:p>
                      <a:pPr marL="342900" lvl="0" indent="-342900">
                        <a:spcAft>
                          <a:spcPts val="0"/>
                        </a:spcAft>
                        <a:buSzPts val="1200"/>
                        <a:buFont typeface="Symbol"/>
                        <a:buChar char=""/>
                        <a:tabLst>
                          <a:tab pos="457200" algn="l"/>
                        </a:tabLst>
                      </a:pPr>
                      <a:r>
                        <a:rPr lang="en-GB" sz="1200" dirty="0">
                          <a:latin typeface="+mn-lt"/>
                          <a:ea typeface="Times New Roman"/>
                        </a:rPr>
                        <a:t>Drinking</a:t>
                      </a:r>
                    </a:p>
                    <a:p>
                      <a:pPr marL="342900" lvl="0" indent="-342900">
                        <a:spcAft>
                          <a:spcPts val="0"/>
                        </a:spcAft>
                        <a:buSzPts val="1200"/>
                        <a:buFont typeface="Symbol"/>
                        <a:buChar char=""/>
                        <a:tabLst>
                          <a:tab pos="457200" algn="l"/>
                        </a:tabLst>
                      </a:pPr>
                      <a:r>
                        <a:rPr lang="en-GB" sz="1200" dirty="0">
                          <a:latin typeface="+mn-lt"/>
                          <a:ea typeface="Times New Roman"/>
                        </a:rPr>
                        <a:t>Dressing</a:t>
                      </a:r>
                      <a:br>
                        <a:rPr lang="en-GB" sz="1200" dirty="0">
                          <a:latin typeface="+mn-lt"/>
                          <a:ea typeface="Times New Roman"/>
                        </a:rPr>
                      </a:br>
                      <a:endParaRPr lang="en-GB" sz="1200" dirty="0">
                        <a:latin typeface="+mn-lt"/>
                        <a:ea typeface="Times New Roman"/>
                      </a:endParaRP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latin typeface="+mn-lt"/>
                          <a:ea typeface="Times New Roman"/>
                        </a:rPr>
                        <a:t>Examples of skill sub-component include:</a:t>
                      </a:r>
                      <a:br>
                        <a:rPr lang="en-GB" sz="1200" dirty="0">
                          <a:latin typeface="+mn-lt"/>
                          <a:ea typeface="Times New Roman"/>
                        </a:rPr>
                      </a:br>
                      <a:endParaRPr lang="en-GB" sz="1200" dirty="0">
                        <a:latin typeface="+mn-lt"/>
                        <a:ea typeface="Times New Roman"/>
                      </a:endParaRPr>
                    </a:p>
                    <a:p>
                      <a:pPr marL="342900" lvl="0" indent="-342900">
                        <a:spcAft>
                          <a:spcPts val="0"/>
                        </a:spcAft>
                        <a:buSzPts val="1200"/>
                        <a:buFont typeface="Symbol"/>
                        <a:buChar char=""/>
                        <a:tabLst>
                          <a:tab pos="457200" algn="l"/>
                        </a:tabLst>
                      </a:pPr>
                      <a:r>
                        <a:rPr lang="en-GB" sz="1200" dirty="0">
                          <a:latin typeface="+mn-lt"/>
                          <a:ea typeface="Times New Roman"/>
                        </a:rPr>
                        <a:t>Reaching</a:t>
                      </a:r>
                    </a:p>
                    <a:p>
                      <a:pPr marL="342900" lvl="0" indent="-342900">
                        <a:spcAft>
                          <a:spcPts val="0"/>
                        </a:spcAft>
                        <a:buSzPts val="1200"/>
                        <a:buFont typeface="Symbol"/>
                        <a:buChar char=""/>
                        <a:tabLst>
                          <a:tab pos="457200" algn="l"/>
                        </a:tabLst>
                      </a:pPr>
                      <a:r>
                        <a:rPr lang="en-GB" sz="1200" dirty="0">
                          <a:latin typeface="+mn-lt"/>
                          <a:ea typeface="Times New Roman"/>
                        </a:rPr>
                        <a:t>Scanning</a:t>
                      </a:r>
                    </a:p>
                    <a:p>
                      <a:pPr marL="342900" lvl="0" indent="-342900">
                        <a:spcAft>
                          <a:spcPts val="0"/>
                        </a:spcAft>
                        <a:buSzPts val="1200"/>
                        <a:buFont typeface="Symbol"/>
                        <a:buChar char=""/>
                        <a:tabLst>
                          <a:tab pos="457200" algn="l"/>
                        </a:tabLst>
                      </a:pPr>
                      <a:r>
                        <a:rPr lang="en-GB" sz="1200" dirty="0">
                          <a:latin typeface="+mn-lt"/>
                          <a:ea typeface="Times New Roman"/>
                        </a:rPr>
                        <a:t>Sequencing</a:t>
                      </a:r>
                    </a:p>
                    <a:p>
                      <a:pPr marL="342900" lvl="0" indent="-342900">
                        <a:spcAft>
                          <a:spcPts val="0"/>
                        </a:spcAft>
                        <a:buSzPts val="1200"/>
                        <a:buFont typeface="Symbol"/>
                        <a:buChar char=""/>
                        <a:tabLst>
                          <a:tab pos="457200" algn="l"/>
                        </a:tabLst>
                      </a:pPr>
                      <a:r>
                        <a:rPr lang="en-GB" sz="1200" dirty="0">
                          <a:latin typeface="+mn-lt"/>
                          <a:ea typeface="Times New Roman"/>
                        </a:rPr>
                        <a:t>Naming</a:t>
                      </a: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latin typeface="+mn-lt"/>
                          <a:ea typeface="Times New Roman"/>
                        </a:rPr>
                        <a:t>Performance components assessed include:</a:t>
                      </a:r>
                    </a:p>
                    <a:p>
                      <a:pPr marL="342900" lvl="0" indent="-342900">
                        <a:spcAft>
                          <a:spcPts val="0"/>
                        </a:spcAft>
                        <a:buSzPts val="1200"/>
                        <a:buFont typeface="Symbol"/>
                        <a:buChar char=""/>
                        <a:tabLst>
                          <a:tab pos="457200" algn="l"/>
                        </a:tabLst>
                      </a:pPr>
                      <a:r>
                        <a:rPr lang="en-GB" sz="1200" dirty="0">
                          <a:latin typeface="+mn-lt"/>
                          <a:ea typeface="Times New Roman"/>
                        </a:rPr>
                        <a:t>Perceptual</a:t>
                      </a:r>
                    </a:p>
                    <a:p>
                      <a:pPr marL="342900" lvl="0" indent="-342900">
                        <a:spcAft>
                          <a:spcPts val="0"/>
                        </a:spcAft>
                        <a:buSzPts val="1200"/>
                        <a:buFont typeface="Symbol"/>
                        <a:buChar char=""/>
                        <a:tabLst>
                          <a:tab pos="457200" algn="l"/>
                        </a:tabLst>
                      </a:pPr>
                      <a:r>
                        <a:rPr lang="en-GB" sz="1200" dirty="0">
                          <a:latin typeface="+mn-lt"/>
                          <a:ea typeface="Times New Roman"/>
                        </a:rPr>
                        <a:t>Cognitive</a:t>
                      </a:r>
                    </a:p>
                    <a:p>
                      <a:pPr marL="342900" lvl="0" indent="-342900">
                        <a:spcAft>
                          <a:spcPts val="0"/>
                        </a:spcAft>
                        <a:buSzPts val="1200"/>
                        <a:buFont typeface="Symbol"/>
                        <a:buChar char=""/>
                        <a:tabLst>
                          <a:tab pos="457200" algn="l"/>
                        </a:tabLst>
                      </a:pPr>
                      <a:r>
                        <a:rPr lang="en-GB" sz="1200" dirty="0">
                          <a:latin typeface="+mn-lt"/>
                          <a:ea typeface="Times New Roman"/>
                        </a:rPr>
                        <a:t>Motor</a:t>
                      </a:r>
                    </a:p>
                    <a:p>
                      <a:pPr marL="342900" lvl="0" indent="-342900">
                        <a:spcAft>
                          <a:spcPts val="0"/>
                        </a:spcAft>
                        <a:buSzPts val="1200"/>
                        <a:buFont typeface="Symbol"/>
                        <a:buChar char=""/>
                        <a:tabLst>
                          <a:tab pos="457200" algn="l"/>
                        </a:tabLst>
                      </a:pPr>
                      <a:r>
                        <a:rPr lang="en-GB" sz="1200" dirty="0">
                          <a:latin typeface="+mn-lt"/>
                          <a:ea typeface="Times New Roman"/>
                        </a:rPr>
                        <a:t>Sensory</a:t>
                      </a: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latin typeface="+mn-lt"/>
                          <a:ea typeface="Times New Roman"/>
                        </a:rPr>
                        <a:t>Example deficits assessed include:</a:t>
                      </a:r>
                    </a:p>
                    <a:p>
                      <a:pPr marL="342900" lvl="0" indent="-342900">
                        <a:spcAft>
                          <a:spcPts val="0"/>
                        </a:spcAft>
                        <a:buSzPts val="1200"/>
                        <a:buFont typeface="Symbol"/>
                        <a:buChar char=""/>
                        <a:tabLst>
                          <a:tab pos="457200" algn="l"/>
                        </a:tabLst>
                      </a:pPr>
                      <a:r>
                        <a:rPr lang="en-GB" sz="1200" dirty="0">
                          <a:latin typeface="+mn-lt"/>
                          <a:ea typeface="Times New Roman"/>
                        </a:rPr>
                        <a:t>Apraxia</a:t>
                      </a:r>
                    </a:p>
                    <a:p>
                      <a:pPr marL="342900" lvl="0" indent="-342900">
                        <a:spcAft>
                          <a:spcPts val="0"/>
                        </a:spcAft>
                        <a:buSzPts val="1200"/>
                        <a:buFont typeface="Symbol"/>
                        <a:buChar char=""/>
                        <a:tabLst>
                          <a:tab pos="457200" algn="l"/>
                        </a:tabLst>
                      </a:pPr>
                      <a:r>
                        <a:rPr lang="en-GB" sz="1200" dirty="0">
                          <a:latin typeface="+mn-lt"/>
                          <a:ea typeface="Times New Roman"/>
                        </a:rPr>
                        <a:t>Dysphasia</a:t>
                      </a:r>
                    </a:p>
                    <a:p>
                      <a:pPr marL="342900" lvl="0" indent="-342900">
                        <a:spcAft>
                          <a:spcPts val="0"/>
                        </a:spcAft>
                        <a:buSzPts val="1200"/>
                        <a:buFont typeface="Symbol"/>
                        <a:buChar char=""/>
                        <a:tabLst>
                          <a:tab pos="457200" algn="l"/>
                        </a:tabLst>
                      </a:pPr>
                      <a:r>
                        <a:rPr lang="en-GB" sz="1200" dirty="0">
                          <a:latin typeface="+mn-lt"/>
                          <a:ea typeface="Times New Roman"/>
                        </a:rPr>
                        <a:t>Agnosia</a:t>
                      </a:r>
                    </a:p>
                    <a:p>
                      <a:pPr marL="342900" lvl="0" indent="-342900">
                        <a:spcAft>
                          <a:spcPts val="0"/>
                        </a:spcAft>
                        <a:buSzPts val="1200"/>
                        <a:buFont typeface="Symbol"/>
                        <a:buChar char=""/>
                        <a:tabLst>
                          <a:tab pos="457200" algn="l"/>
                        </a:tabLst>
                      </a:pPr>
                      <a:r>
                        <a:rPr lang="en-GB" sz="1200" dirty="0">
                          <a:latin typeface="+mn-lt"/>
                          <a:ea typeface="Times New Roman"/>
                        </a:rPr>
                        <a:t>Spaciticity</a:t>
                      </a:r>
                    </a:p>
                  </a:txBody>
                  <a:tcPr marL="46453" marR="46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23944" name="Title 3"/>
          <p:cNvSpPr>
            <a:spLocks noGrp="1"/>
          </p:cNvSpPr>
          <p:nvPr>
            <p:ph type="title"/>
          </p:nvPr>
        </p:nvSpPr>
        <p:spPr>
          <a:xfrm>
            <a:off x="683568" y="274638"/>
            <a:ext cx="8250882" cy="1143000"/>
          </a:xfrm>
        </p:spPr>
        <p:txBody>
          <a:bodyPr>
            <a:normAutofit/>
          </a:bodyPr>
          <a:lstStyle/>
          <a:p>
            <a:pPr eaLnBrk="1" fontAlgn="auto" hangingPunct="1">
              <a:spcAft>
                <a:spcPts val="0"/>
              </a:spcAft>
              <a:defRPr/>
            </a:pPr>
            <a:r>
              <a:rPr lang="en-GB" altLang="en-US" sz="2400" b="1" dirty="0" smtClean="0">
                <a:solidFill>
                  <a:schemeClr val="tx2">
                    <a:satMod val="130000"/>
                  </a:schemeClr>
                </a:solidFill>
              </a:rPr>
              <a:t>The assessment domains and items covered by the Structured Observational test of Function (SOTOF)</a:t>
            </a:r>
            <a:endParaRPr lang="en-GB" altLang="en-US" sz="2400" dirty="0" smtClean="0">
              <a:solidFill>
                <a:schemeClr val="tx2">
                  <a:satMod val="130000"/>
                </a:schemeClr>
              </a:solidFill>
            </a:endParaRPr>
          </a:p>
        </p:txBody>
      </p:sp>
      <p:sp>
        <p:nvSpPr>
          <p:cNvPr id="48169" name="TextBox 4"/>
          <p:cNvSpPr txBox="1">
            <a:spLocks noChangeArrowheads="1"/>
          </p:cNvSpPr>
          <p:nvPr/>
        </p:nvSpPr>
        <p:spPr bwMode="auto">
          <a:xfrm>
            <a:off x="539750" y="1557338"/>
            <a:ext cx="8424863" cy="738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eaLnBrk="1" hangingPunct="1"/>
            <a:r>
              <a:rPr lang="en-GB" altLang="en-US" sz="1200" dirty="0">
                <a:cs typeface="Arial" pitchFamily="34" charset="0"/>
              </a:rPr>
              <a:t>Note: Figure adapted from Laver (1994) PhD thesis “The development of the Structured Observational test of Function (SOTOF) p. 191</a:t>
            </a:r>
          </a:p>
          <a:p>
            <a:pPr eaLnBrk="1" hangingPunct="1"/>
            <a:endParaRPr lang="en-GB" altLang="en-US" dirty="0">
              <a:cs typeface="Arial" pitchFamily="34" charset="0"/>
            </a:endParaRPr>
          </a:p>
        </p:txBody>
      </p:sp>
    </p:spTree>
    <p:extLst>
      <p:ext uri="{BB962C8B-B14F-4D97-AF65-F5344CB8AC3E}">
        <p14:creationId xmlns:p14="http://schemas.microsoft.com/office/powerpoint/2010/main" xmlns="" val="19267017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‘In, in occupational therapy, diagnostic reasoning “is applied to profession-specific concepts… such as occupational performance [and] as diagnosticians, therapists seek to learn about a patient's functional performance and to describe it so that intervention can be initiated’ (Rogers and Holm, 1989a, p. 8-9).</a:t>
            </a:r>
            <a:endParaRPr lang="en-US" dirty="0"/>
          </a:p>
        </p:txBody>
      </p:sp>
      <p:sp>
        <p:nvSpPr>
          <p:cNvPr id="3" name="Title 2"/>
          <p:cNvSpPr>
            <a:spLocks noGrp="1"/>
          </p:cNvSpPr>
          <p:nvPr>
            <p:ph type="title"/>
          </p:nvPr>
        </p:nvSpPr>
        <p:spPr/>
        <p:txBody>
          <a:bodyPr/>
          <a:lstStyle/>
          <a:p>
            <a:r>
              <a:rPr lang="en-GB" b="1" dirty="0" smtClean="0">
                <a:solidFill>
                  <a:srgbClr val="0C03BD"/>
                </a:solidFill>
              </a:rPr>
              <a:t>Diagnostic reasoning</a:t>
            </a:r>
            <a:endParaRPr lang="en-US" b="1" dirty="0">
              <a:solidFill>
                <a:srgbClr val="0C03BD"/>
              </a:solidFill>
            </a:endParaRPr>
          </a:p>
        </p:txBody>
      </p:sp>
    </p:spTree>
    <p:extLst>
      <p:ext uri="{BB962C8B-B14F-4D97-AF65-F5344CB8AC3E}">
        <p14:creationId xmlns:p14="http://schemas.microsoft.com/office/powerpoint/2010/main" xmlns="" val="2184575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2060"/>
                </a:solidFill>
              </a:rPr>
              <a:t>SOTOF references</a:t>
            </a:r>
            <a:endParaRPr lang="en-GB" b="1" dirty="0">
              <a:solidFill>
                <a:srgbClr val="002060"/>
              </a:solidFill>
            </a:endParaRPr>
          </a:p>
        </p:txBody>
      </p:sp>
      <p:sp>
        <p:nvSpPr>
          <p:cNvPr id="29698" name="Rectangle 3"/>
          <p:cNvSpPr>
            <a:spLocks noGrp="1" noChangeArrowheads="1"/>
          </p:cNvSpPr>
          <p:nvPr>
            <p:ph idx="1"/>
          </p:nvPr>
        </p:nvSpPr>
        <p:spPr/>
        <p:txBody>
          <a:bodyPr>
            <a:normAutofit fontScale="85000" lnSpcReduction="10000"/>
          </a:bodyPr>
          <a:lstStyle/>
          <a:p>
            <a:pPr eaLnBrk="1" hangingPunct="1">
              <a:buFont typeface="Wingdings" pitchFamily="2" charset="2"/>
              <a:buNone/>
            </a:pPr>
            <a:r>
              <a:rPr lang="en-GB" altLang="en-US" sz="3300" b="1" dirty="0" smtClean="0">
                <a:solidFill>
                  <a:srgbClr val="C00000"/>
                </a:solidFill>
              </a:rPr>
              <a:t>Original reference</a:t>
            </a:r>
            <a:endParaRPr lang="en-GB" altLang="en-US" sz="3300" dirty="0" smtClean="0"/>
          </a:p>
          <a:p>
            <a:pPr eaLnBrk="1" hangingPunct="1"/>
            <a:r>
              <a:rPr lang="en-GB" altLang="en-US" sz="3300" dirty="0" smtClean="0"/>
              <a:t>Laver AJ, Powell GE (1995) </a:t>
            </a:r>
            <a:r>
              <a:rPr lang="en-GB" altLang="en-US" sz="3300" b="1" dirty="0" smtClean="0"/>
              <a:t>The Structured Observational test of Function (SOTOF).</a:t>
            </a:r>
            <a:r>
              <a:rPr lang="en-GB" altLang="en-US" sz="3300" dirty="0" smtClean="0"/>
              <a:t> Windsor: NFER-Nelson</a:t>
            </a:r>
          </a:p>
          <a:p>
            <a:pPr marL="0" indent="0" eaLnBrk="1" hangingPunct="1">
              <a:buNone/>
            </a:pPr>
            <a:r>
              <a:rPr lang="en-GB" altLang="en-US" sz="3300" b="1" dirty="0" smtClean="0">
                <a:solidFill>
                  <a:srgbClr val="FF0000"/>
                </a:solidFill>
              </a:rPr>
              <a:t>2</a:t>
            </a:r>
            <a:r>
              <a:rPr lang="en-GB" altLang="en-US" sz="3300" b="1" baseline="30000" dirty="0" smtClean="0">
                <a:solidFill>
                  <a:srgbClr val="FF0000"/>
                </a:solidFill>
              </a:rPr>
              <a:t>nd</a:t>
            </a:r>
            <a:r>
              <a:rPr lang="en-GB" altLang="en-US" sz="3300" b="1" dirty="0" smtClean="0">
                <a:solidFill>
                  <a:srgbClr val="FF0000"/>
                </a:solidFill>
              </a:rPr>
              <a:t> edition</a:t>
            </a:r>
          </a:p>
          <a:p>
            <a:r>
              <a:rPr lang="en-GB" altLang="en-US" sz="3300" dirty="0" smtClean="0"/>
              <a:t>Laver-Fawcett AJ, </a:t>
            </a:r>
            <a:r>
              <a:rPr lang="en-GB" altLang="en-US" sz="3300" dirty="0" err="1" smtClean="0"/>
              <a:t>Marrison</a:t>
            </a:r>
            <a:r>
              <a:rPr lang="en-GB" altLang="en-US" sz="3300" dirty="0" smtClean="0"/>
              <a:t>, E (</a:t>
            </a:r>
            <a:r>
              <a:rPr lang="en-GB" altLang="en-US" sz="3300" dirty="0"/>
              <a:t>2016) </a:t>
            </a:r>
            <a:r>
              <a:rPr lang="en-GB" altLang="en-US" sz="3300" b="1" dirty="0"/>
              <a:t>Structured Observational test of Function (SOTOF).</a:t>
            </a:r>
            <a:r>
              <a:rPr lang="en-GB" altLang="en-US" sz="3300" dirty="0"/>
              <a:t> </a:t>
            </a:r>
            <a:r>
              <a:rPr lang="en-GB" altLang="en-US" sz="3300" b="1" dirty="0" smtClean="0"/>
              <a:t>2</a:t>
            </a:r>
            <a:r>
              <a:rPr lang="en-GB" altLang="en-US" sz="3300" b="1" baseline="30000" dirty="0" smtClean="0"/>
              <a:t>nd</a:t>
            </a:r>
            <a:r>
              <a:rPr lang="en-GB" altLang="en-US" sz="3300" b="1" dirty="0" smtClean="0"/>
              <a:t> edition</a:t>
            </a:r>
            <a:r>
              <a:rPr lang="en-GB" altLang="en-US" sz="3300" dirty="0" smtClean="0"/>
              <a:t>. York: York St John University</a:t>
            </a:r>
            <a:endParaRPr lang="en-GB" altLang="en-US" sz="3300" b="1" dirty="0" smtClean="0"/>
          </a:p>
          <a:p>
            <a:pPr eaLnBrk="1" hangingPunct="1">
              <a:buFont typeface="Wingdings" pitchFamily="2" charset="2"/>
              <a:buNone/>
            </a:pPr>
            <a:r>
              <a:rPr lang="en-GB" altLang="en-US" sz="3300" b="1" dirty="0" smtClean="0">
                <a:solidFill>
                  <a:srgbClr val="C00000"/>
                </a:solidFill>
              </a:rPr>
              <a:t>How to get a copy:</a:t>
            </a:r>
          </a:p>
          <a:p>
            <a:pPr eaLnBrk="1" hangingPunct="1"/>
            <a:r>
              <a:rPr lang="en-GB" altLang="en-US" sz="3300" dirty="0" smtClean="0"/>
              <a:t>Please contact Alison at: </a:t>
            </a:r>
            <a:r>
              <a:rPr lang="en-GB" altLang="en-US" sz="3300" dirty="0" smtClean="0">
                <a:hlinkClick r:id="rId3"/>
              </a:rPr>
              <a:t>a.laverfawcett@yorksj.ac.uk</a:t>
            </a:r>
            <a:endParaRPr lang="en-GB" altLang="en-US" sz="3300" dirty="0" smtClean="0"/>
          </a:p>
          <a:p>
            <a:pPr eaLnBrk="1" hangingPunct="1"/>
            <a:endParaRPr lang="en-GB" altLang="en-US" sz="3300" dirty="0" smtClean="0"/>
          </a:p>
          <a:p>
            <a:pPr eaLnBrk="1" hangingPunct="1">
              <a:buFont typeface="Wingdings" pitchFamily="2" charset="2"/>
              <a:buNone/>
            </a:pPr>
            <a:endParaRPr lang="en-GB" altLang="en-US" sz="3300" dirty="0" smtClean="0"/>
          </a:p>
        </p:txBody>
      </p:sp>
      <p:pic>
        <p:nvPicPr>
          <p:cNvPr id="3074" name="Picture 2" descr="C:\Users\a.laverfawcett\AppData\Local\Microsoft\Windows\Temporary Internet Files\Content.IE5\GCMMFBXM\phoenix_series_4_by_darkheroic-d5jihgn[1].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781800" y="188640"/>
            <a:ext cx="2362200" cy="1905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539240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rrowheads="1"/>
          </p:cNvSpPr>
          <p:nvPr>
            <p:ph type="title"/>
          </p:nvPr>
        </p:nvSpPr>
        <p:spPr/>
        <p:txBody>
          <a:bodyPr/>
          <a:lstStyle/>
          <a:p>
            <a:pPr eaLnBrk="1" fontAlgn="auto" hangingPunct="1">
              <a:spcAft>
                <a:spcPts val="0"/>
              </a:spcAft>
              <a:defRPr/>
            </a:pPr>
            <a:r>
              <a:rPr lang="en-GB" altLang="en-US" b="1" dirty="0" smtClean="0">
                <a:solidFill>
                  <a:srgbClr val="0303F9"/>
                </a:solidFill>
              </a:rPr>
              <a:t>Diagnostic reasoning</a:t>
            </a:r>
          </a:p>
        </p:txBody>
      </p:sp>
      <p:sp>
        <p:nvSpPr>
          <p:cNvPr id="73731" name="Rectangle 3"/>
          <p:cNvSpPr>
            <a:spLocks noGrp="1" noRot="1" noChangeArrowheads="1"/>
          </p:cNvSpPr>
          <p:nvPr>
            <p:ph idx="1"/>
          </p:nvPr>
        </p:nvSpPr>
        <p:spPr>
          <a:xfrm>
            <a:off x="323528" y="1412776"/>
            <a:ext cx="8210872" cy="4895949"/>
          </a:xfrm>
        </p:spPr>
        <p:txBody>
          <a:bodyPr>
            <a:normAutofit fontScale="92500" lnSpcReduction="20000"/>
          </a:bodyPr>
          <a:lstStyle/>
          <a:p>
            <a:pPr marL="365760" indent="-283464" eaLnBrk="1" fontAlgn="auto" hangingPunct="1">
              <a:lnSpc>
                <a:spcPct val="150000"/>
              </a:lnSpc>
              <a:spcAft>
                <a:spcPts val="0"/>
              </a:spcAft>
              <a:buFont typeface="Wingdings 2"/>
              <a:buChar char=""/>
              <a:defRPr/>
            </a:pPr>
            <a:r>
              <a:rPr lang="en-GB" sz="2400" dirty="0" smtClean="0"/>
              <a:t>Diagnostic reasoning involves the creating a clinical image of the person through cue acquisition, hypothesis generation, cue interpretation and hypothesis evaluation (Rogers &amp; Holm, 1991) </a:t>
            </a:r>
          </a:p>
          <a:p>
            <a:pPr marL="365760" indent="-283464" eaLnBrk="1" fontAlgn="auto" hangingPunct="1">
              <a:lnSpc>
                <a:spcPct val="150000"/>
              </a:lnSpc>
              <a:spcAft>
                <a:spcPts val="0"/>
              </a:spcAft>
              <a:buFont typeface="Wingdings 2"/>
              <a:buChar char=""/>
              <a:defRPr/>
            </a:pPr>
            <a:r>
              <a:rPr lang="en-GB" sz="2400" dirty="0" smtClean="0"/>
              <a:t>Diagnostic reasoning ‘is concerned with clinical problem sensing and problem definition’ (Schell, 1998, p. 93). </a:t>
            </a:r>
          </a:p>
          <a:p>
            <a:pPr marL="365760" indent="-283464" eaLnBrk="1" fontAlgn="auto" hangingPunct="1">
              <a:lnSpc>
                <a:spcPct val="150000"/>
              </a:lnSpc>
              <a:spcAft>
                <a:spcPts val="0"/>
              </a:spcAft>
              <a:buFont typeface="Wingdings 2"/>
              <a:buChar char=""/>
              <a:defRPr/>
            </a:pPr>
            <a:r>
              <a:rPr lang="en-GB" sz="2400" dirty="0" smtClean="0"/>
              <a:t>Diagnostic reasoning ‘is applied to profession-specific concepts… such as occupational performance’ and ‘as diagnosticians, therapists seek to learn about a patient's functional performance and to describe it so that intervention can be initiated’ (Rogers and Holm, 1989, p. 8-9). </a:t>
            </a:r>
          </a:p>
        </p:txBody>
      </p:sp>
    </p:spTree>
    <p:extLst>
      <p:ext uri="{BB962C8B-B14F-4D97-AF65-F5344CB8AC3E}">
        <p14:creationId xmlns:p14="http://schemas.microsoft.com/office/powerpoint/2010/main" xmlns="" val="8845494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A </a:t>
            </a:r>
            <a:r>
              <a:rPr lang="en-GB" b="1" dirty="0" smtClean="0"/>
              <a:t>hypothesis</a:t>
            </a:r>
            <a:r>
              <a:rPr lang="en-GB" dirty="0" smtClean="0"/>
              <a:t> has been defined as a tentative explanation of the cause(s) of observed dysfunction (Rogers &amp; Holm, 1991). </a:t>
            </a:r>
          </a:p>
          <a:p>
            <a:r>
              <a:rPr lang="en-GB" dirty="0" smtClean="0"/>
              <a:t>The delineation of the problem as a hypothesis involves the acquisition and interpretation of cues drawn from the assessment data. </a:t>
            </a:r>
            <a:endParaRPr lang="en-US" dirty="0" smtClean="0"/>
          </a:p>
          <a:p>
            <a:endParaRPr lang="en-US" dirty="0"/>
          </a:p>
        </p:txBody>
      </p:sp>
      <p:sp>
        <p:nvSpPr>
          <p:cNvPr id="3" name="Title 2"/>
          <p:cNvSpPr>
            <a:spLocks noGrp="1"/>
          </p:cNvSpPr>
          <p:nvPr>
            <p:ph type="title"/>
          </p:nvPr>
        </p:nvSpPr>
        <p:spPr/>
        <p:txBody>
          <a:bodyPr/>
          <a:lstStyle/>
          <a:p>
            <a:r>
              <a:rPr lang="en-GB" dirty="0" smtClean="0"/>
              <a:t>OT hypotheses</a:t>
            </a:r>
            <a:endParaRPr lang="en-US" dirty="0"/>
          </a:p>
        </p:txBody>
      </p:sp>
    </p:spTree>
    <p:extLst>
      <p:ext uri="{BB962C8B-B14F-4D97-AF65-F5344CB8AC3E}">
        <p14:creationId xmlns:p14="http://schemas.microsoft.com/office/powerpoint/2010/main" xmlns="" val="485507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Hypothesis testing</a:t>
            </a:r>
          </a:p>
        </p:txBody>
      </p:sp>
      <p:sp>
        <p:nvSpPr>
          <p:cNvPr id="3" name="Content Placeholder 2"/>
          <p:cNvSpPr>
            <a:spLocks noGrp="1"/>
          </p:cNvSpPr>
          <p:nvPr>
            <p:ph idx="1"/>
          </p:nvPr>
        </p:nvSpPr>
        <p:spPr/>
        <p:txBody>
          <a:bodyPr/>
          <a:lstStyle/>
          <a:p>
            <a:pPr>
              <a:lnSpc>
                <a:spcPct val="120000"/>
              </a:lnSpc>
            </a:pPr>
            <a:r>
              <a:rPr lang="en-GB" sz="3600" dirty="0" smtClean="0"/>
              <a:t>‘It </a:t>
            </a:r>
            <a:r>
              <a:rPr lang="en-GB" sz="3600" dirty="0"/>
              <a:t>is a structured procedure involving the process of generating and testing hypotheses during the assessment</a:t>
            </a:r>
            <a:r>
              <a:rPr lang="en-GB" sz="3600" dirty="0" smtClean="0"/>
              <a:t>.’</a:t>
            </a:r>
          </a:p>
          <a:p>
            <a:pPr lvl="1" algn="r">
              <a:lnSpc>
                <a:spcPct val="120000"/>
              </a:lnSpc>
            </a:pPr>
            <a:r>
              <a:rPr lang="en-GB" dirty="0" err="1" smtClean="0"/>
              <a:t>Missiuna</a:t>
            </a:r>
            <a:r>
              <a:rPr lang="en-GB" dirty="0" smtClean="0"/>
              <a:t> </a:t>
            </a:r>
            <a:r>
              <a:rPr lang="en-GB" dirty="0"/>
              <a:t>(1987)</a:t>
            </a:r>
          </a:p>
          <a:p>
            <a:endParaRPr lang="en-GB" dirty="0"/>
          </a:p>
        </p:txBody>
      </p:sp>
    </p:spTree>
    <p:extLst>
      <p:ext uri="{BB962C8B-B14F-4D97-AF65-F5344CB8AC3E}">
        <p14:creationId xmlns:p14="http://schemas.microsoft.com/office/powerpoint/2010/main" xmlns="" val="25040322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GB" dirty="0" smtClean="0"/>
              <a:t>Hypothesis testing</a:t>
            </a:r>
          </a:p>
        </p:txBody>
      </p:sp>
      <p:sp>
        <p:nvSpPr>
          <p:cNvPr id="47107" name="Rectangle 3"/>
          <p:cNvSpPr>
            <a:spLocks noGrp="1" noChangeArrowheads="1"/>
          </p:cNvSpPr>
          <p:nvPr>
            <p:ph idx="1"/>
          </p:nvPr>
        </p:nvSpPr>
        <p:spPr>
          <a:xfrm>
            <a:off x="539750" y="1773238"/>
            <a:ext cx="8229600" cy="4687887"/>
          </a:xfrm>
        </p:spPr>
        <p:txBody>
          <a:bodyPr/>
          <a:lstStyle/>
          <a:p>
            <a:r>
              <a:rPr lang="en-GB" dirty="0" smtClean="0"/>
              <a:t>‘This process is not a </a:t>
            </a:r>
            <a:r>
              <a:rPr lang="en-GB" b="1" dirty="0" smtClean="0">
                <a:solidFill>
                  <a:srgbClr val="C00000"/>
                </a:solidFill>
              </a:rPr>
              <a:t>haphazard re-administration of items </a:t>
            </a:r>
            <a:r>
              <a:rPr lang="en-GB" dirty="0" smtClean="0"/>
              <a:t>using a hodgepodge of modified procedures. The therapist must make some </a:t>
            </a:r>
            <a:r>
              <a:rPr lang="en-GB" b="1" dirty="0" smtClean="0">
                <a:solidFill>
                  <a:srgbClr val="C00000"/>
                </a:solidFill>
              </a:rPr>
              <a:t>initial hypotheses</a:t>
            </a:r>
            <a:r>
              <a:rPr lang="en-GB" dirty="0" smtClean="0">
                <a:solidFill>
                  <a:srgbClr val="C00000"/>
                </a:solidFill>
              </a:rPr>
              <a:t> </a:t>
            </a:r>
            <a:r>
              <a:rPr lang="en-GB" dirty="0" smtClean="0"/>
              <a:t>concerning the cognitive capacity the child might be able to demonstrate with appropriate adult support’</a:t>
            </a:r>
          </a:p>
          <a:p>
            <a:pPr algn="r" eaLnBrk="1" hangingPunct="1"/>
            <a:r>
              <a:rPr lang="en-GB" dirty="0" smtClean="0"/>
              <a:t>Greenberg Lyons (1984 p. 446-451).</a:t>
            </a:r>
          </a:p>
        </p:txBody>
      </p:sp>
    </p:spTree>
    <p:extLst>
      <p:ext uri="{BB962C8B-B14F-4D97-AF65-F5344CB8AC3E}">
        <p14:creationId xmlns:p14="http://schemas.microsoft.com/office/powerpoint/2010/main" xmlns="" val="32111350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fontAlgn="auto" hangingPunct="1">
              <a:spcAft>
                <a:spcPts val="0"/>
              </a:spcAft>
              <a:defRPr/>
            </a:pPr>
            <a:r>
              <a:rPr lang="en-GB" altLang="en-US" sz="3600" dirty="0" smtClean="0">
                <a:solidFill>
                  <a:schemeClr val="tx2">
                    <a:satMod val="130000"/>
                  </a:schemeClr>
                </a:solidFill>
              </a:rPr>
              <a:t>Background to development of SOTOF</a:t>
            </a:r>
          </a:p>
        </p:txBody>
      </p:sp>
      <p:sp>
        <p:nvSpPr>
          <p:cNvPr id="3" name="Content Placeholder 2"/>
          <p:cNvSpPr>
            <a:spLocks noGrp="1"/>
          </p:cNvSpPr>
          <p:nvPr>
            <p:ph idx="1"/>
          </p:nvPr>
        </p:nvSpPr>
        <p:spPr/>
        <p:txBody>
          <a:bodyPr>
            <a:normAutofit fontScale="92500" lnSpcReduction="20000"/>
          </a:bodyPr>
          <a:lstStyle/>
          <a:p>
            <a:pPr marL="365760" indent="-283464" eaLnBrk="1" fontAlgn="auto" hangingPunct="1">
              <a:lnSpc>
                <a:spcPct val="120000"/>
              </a:lnSpc>
              <a:spcAft>
                <a:spcPts val="0"/>
              </a:spcAft>
              <a:buFont typeface="Wingdings 2"/>
              <a:buChar char=""/>
              <a:defRPr/>
            </a:pPr>
            <a:r>
              <a:rPr lang="en-GB" dirty="0" smtClean="0"/>
              <a:t>Survey of occupational therapists to review current assessment practice and the need and scope for a new assessment</a:t>
            </a:r>
          </a:p>
          <a:p>
            <a:pPr marL="365760" indent="-283464" eaLnBrk="1" fontAlgn="auto" hangingPunct="1">
              <a:lnSpc>
                <a:spcPct val="120000"/>
              </a:lnSpc>
              <a:spcAft>
                <a:spcPts val="0"/>
              </a:spcAft>
              <a:buFont typeface="Wingdings 2"/>
              <a:buChar char=""/>
              <a:defRPr/>
            </a:pPr>
            <a:r>
              <a:rPr lang="en-GB" dirty="0" smtClean="0"/>
              <a:t>Initial content and construct validity work included: literature review, results of critiques of current assessments, consultation with expert OTs, results from clinician OT survey</a:t>
            </a:r>
          </a:p>
          <a:p>
            <a:pPr marL="365760" indent="-283464" eaLnBrk="1" fontAlgn="auto" hangingPunct="1">
              <a:lnSpc>
                <a:spcPct val="120000"/>
              </a:lnSpc>
              <a:spcAft>
                <a:spcPts val="0"/>
              </a:spcAft>
              <a:buFont typeface="Wingdings 2"/>
              <a:buChar char=""/>
              <a:defRPr/>
            </a:pPr>
            <a:r>
              <a:rPr lang="en-GB" dirty="0" smtClean="0"/>
              <a:t>Developed 1</a:t>
            </a:r>
            <a:r>
              <a:rPr lang="en-GB" baseline="30000" dirty="0" smtClean="0"/>
              <a:t>st</a:t>
            </a:r>
            <a:r>
              <a:rPr lang="en-GB" dirty="0" smtClean="0"/>
              <a:t> version of test and piloted with a sample of people with stroke</a:t>
            </a:r>
          </a:p>
        </p:txBody>
      </p:sp>
      <p:pic>
        <p:nvPicPr>
          <p:cNvPr id="34820" name="Picture 2" descr="C:\Users\Alison Fawcett\Pictures\SOTOF manual cover.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885523">
            <a:off x="7798845" y="5597089"/>
            <a:ext cx="796509" cy="11277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2467947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9495"/>
            <a:ext cx="8229600" cy="1143000"/>
          </a:xfrm>
        </p:spPr>
        <p:txBody>
          <a:bodyPr/>
          <a:lstStyle/>
          <a:p>
            <a:pPr eaLnBrk="1" fontAlgn="auto" hangingPunct="1">
              <a:spcAft>
                <a:spcPts val="0"/>
              </a:spcAft>
              <a:defRPr/>
            </a:pPr>
            <a:r>
              <a:rPr lang="en-GB" dirty="0" smtClean="0">
                <a:solidFill>
                  <a:schemeClr val="tx2">
                    <a:satMod val="130000"/>
                  </a:schemeClr>
                </a:solidFill>
              </a:rPr>
              <a:t>SOTOF – test development</a:t>
            </a:r>
            <a:endParaRPr lang="en-GB" dirty="0">
              <a:solidFill>
                <a:schemeClr val="tx2">
                  <a:satMod val="130000"/>
                </a:schemeClr>
              </a:solidFill>
            </a:endParaRPr>
          </a:p>
        </p:txBody>
      </p:sp>
      <p:pic>
        <p:nvPicPr>
          <p:cNvPr id="33795" name="Picture 2" descr="C:\Users\Alison Fawcett\Pictures\SOTOF manual cover.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a:xfrm>
            <a:off x="3276600" y="1916113"/>
            <a:ext cx="2246313" cy="3181350"/>
          </a:xfrm>
          <a:noFill/>
        </p:spPr>
      </p:pic>
      <p:sp>
        <p:nvSpPr>
          <p:cNvPr id="5" name="Rectangle 4"/>
          <p:cNvSpPr/>
          <p:nvPr/>
        </p:nvSpPr>
        <p:spPr>
          <a:xfrm>
            <a:off x="5391150" y="1724025"/>
            <a:ext cx="1871663" cy="7699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effectLst>
                  <a:outerShdw blurRad="38100" dist="38100" dir="2700000" algn="tl">
                    <a:srgbClr val="000000">
                      <a:alpha val="43137"/>
                    </a:srgbClr>
                  </a:outerShdw>
                </a:effectLst>
              </a:rPr>
              <a:t>Test retest reliability study</a:t>
            </a:r>
          </a:p>
        </p:txBody>
      </p:sp>
      <p:sp>
        <p:nvSpPr>
          <p:cNvPr id="6" name="Rectangle 5"/>
          <p:cNvSpPr/>
          <p:nvPr/>
        </p:nvSpPr>
        <p:spPr>
          <a:xfrm>
            <a:off x="6600825" y="2443163"/>
            <a:ext cx="158432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effectLst>
                  <a:outerShdw blurRad="38100" dist="38100" dir="2700000" algn="tl">
                    <a:srgbClr val="000000">
                      <a:alpha val="43137"/>
                    </a:srgbClr>
                  </a:outerShdw>
                </a:effectLst>
              </a:rPr>
              <a:t>Inter-rater reliability study</a:t>
            </a:r>
          </a:p>
        </p:txBody>
      </p:sp>
      <p:sp>
        <p:nvSpPr>
          <p:cNvPr id="7" name="Rectangle 6"/>
          <p:cNvSpPr/>
          <p:nvPr/>
        </p:nvSpPr>
        <p:spPr>
          <a:xfrm>
            <a:off x="5391150" y="3228975"/>
            <a:ext cx="157321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effectLst>
                  <a:outerShdw blurRad="38100" dist="38100" dir="2700000" algn="tl">
                    <a:srgbClr val="000000">
                      <a:alpha val="43137"/>
                    </a:srgbClr>
                  </a:outerShdw>
                </a:effectLst>
              </a:rPr>
              <a:t>Internal consistency</a:t>
            </a:r>
          </a:p>
        </p:txBody>
      </p:sp>
      <p:sp>
        <p:nvSpPr>
          <p:cNvPr id="8" name="Rectangle 7"/>
          <p:cNvSpPr/>
          <p:nvPr/>
        </p:nvSpPr>
        <p:spPr>
          <a:xfrm>
            <a:off x="5257800" y="4899025"/>
            <a:ext cx="144145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effectLst>
                  <a:outerShdw blurRad="38100" dist="38100" dir="2700000" algn="tl">
                    <a:srgbClr val="000000">
                      <a:alpha val="43137"/>
                    </a:srgbClr>
                  </a:outerShdw>
                </a:effectLst>
              </a:rPr>
              <a:t>Normative data</a:t>
            </a:r>
          </a:p>
        </p:txBody>
      </p:sp>
      <p:sp>
        <p:nvSpPr>
          <p:cNvPr id="9" name="Rectangle 8"/>
          <p:cNvSpPr/>
          <p:nvPr/>
        </p:nvSpPr>
        <p:spPr>
          <a:xfrm>
            <a:off x="6151563" y="4143375"/>
            <a:ext cx="1441450" cy="869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effectLst>
                  <a:outerShdw blurRad="38100" dist="38100" dir="2700000" algn="tl">
                    <a:srgbClr val="000000">
                      <a:alpha val="43137"/>
                    </a:srgbClr>
                  </a:outerShdw>
                </a:effectLst>
              </a:rPr>
              <a:t>Concurrent validity</a:t>
            </a:r>
          </a:p>
        </p:txBody>
      </p:sp>
      <p:sp>
        <p:nvSpPr>
          <p:cNvPr id="10" name="Oval 9"/>
          <p:cNvSpPr/>
          <p:nvPr/>
        </p:nvSpPr>
        <p:spPr>
          <a:xfrm>
            <a:off x="2864644" y="1076325"/>
            <a:ext cx="1973262" cy="12954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600" b="1" dirty="0">
                <a:effectLst>
                  <a:outerShdw blurRad="38100" dist="38100" dir="2700000" algn="tl">
                    <a:srgbClr val="000000">
                      <a:alpha val="43137"/>
                    </a:srgbClr>
                  </a:outerShdw>
                </a:effectLst>
              </a:rPr>
              <a:t>Face validity study</a:t>
            </a:r>
          </a:p>
        </p:txBody>
      </p:sp>
      <p:sp>
        <p:nvSpPr>
          <p:cNvPr id="11" name="Oval 10"/>
          <p:cNvSpPr/>
          <p:nvPr/>
        </p:nvSpPr>
        <p:spPr>
          <a:xfrm>
            <a:off x="1042988" y="1557338"/>
            <a:ext cx="2089150" cy="146685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600" b="1" dirty="0">
                <a:effectLst>
                  <a:outerShdw blurRad="38100" dist="38100" dir="2700000" algn="tl">
                    <a:srgbClr val="000000">
                      <a:alpha val="43137"/>
                    </a:srgbClr>
                  </a:outerShdw>
                </a:effectLst>
              </a:rPr>
              <a:t>Clinical utility study</a:t>
            </a:r>
          </a:p>
        </p:txBody>
      </p:sp>
      <p:sp>
        <p:nvSpPr>
          <p:cNvPr id="12" name="Oval 11"/>
          <p:cNvSpPr/>
          <p:nvPr/>
        </p:nvSpPr>
        <p:spPr>
          <a:xfrm>
            <a:off x="539750" y="2924175"/>
            <a:ext cx="2376488" cy="1296988"/>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effectLst>
                  <a:outerShdw blurRad="38100" dist="38100" dir="2700000" algn="tl">
                    <a:srgbClr val="000000">
                      <a:alpha val="43137"/>
                    </a:srgbClr>
                  </a:outerShdw>
                </a:effectLst>
              </a:rPr>
              <a:t>Survey of existing assessment practice</a:t>
            </a:r>
          </a:p>
        </p:txBody>
      </p:sp>
      <p:sp>
        <p:nvSpPr>
          <p:cNvPr id="13" name="Isosceles Triangle 12"/>
          <p:cNvSpPr/>
          <p:nvPr/>
        </p:nvSpPr>
        <p:spPr>
          <a:xfrm>
            <a:off x="1619250" y="5046663"/>
            <a:ext cx="2232025" cy="1041400"/>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effectLst>
                  <a:outerShdw blurRad="38100" dist="38100" dir="2700000" algn="tl">
                    <a:srgbClr val="000000">
                      <a:alpha val="43137"/>
                    </a:srgbClr>
                  </a:outerShdw>
                </a:effectLst>
              </a:rPr>
              <a:t>Content validity</a:t>
            </a:r>
          </a:p>
        </p:txBody>
      </p:sp>
      <p:sp>
        <p:nvSpPr>
          <p:cNvPr id="14" name="Isosceles Triangle 13"/>
          <p:cNvSpPr/>
          <p:nvPr/>
        </p:nvSpPr>
        <p:spPr>
          <a:xfrm>
            <a:off x="2954338" y="5181600"/>
            <a:ext cx="2303462" cy="1154113"/>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effectLst>
                  <a:outerShdw blurRad="38100" dist="38100" dir="2700000" algn="tl">
                    <a:srgbClr val="000000">
                      <a:alpha val="43137"/>
                    </a:srgbClr>
                  </a:outerShdw>
                </a:effectLst>
              </a:rPr>
              <a:t>Construct validity</a:t>
            </a:r>
          </a:p>
        </p:txBody>
      </p:sp>
      <p:sp>
        <p:nvSpPr>
          <p:cNvPr id="33806" name="TextBox 14"/>
          <p:cNvSpPr txBox="1">
            <a:spLocks noChangeArrowheads="1"/>
          </p:cNvSpPr>
          <p:nvPr/>
        </p:nvSpPr>
        <p:spPr bwMode="auto">
          <a:xfrm>
            <a:off x="6454775" y="1228725"/>
            <a:ext cx="258275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eaLnBrk="1" hangingPunct="1"/>
            <a:r>
              <a:rPr lang="en-GB" altLang="en-US" b="1" dirty="0">
                <a:solidFill>
                  <a:srgbClr val="0070C0"/>
                </a:solidFill>
              </a:rPr>
              <a:t>Quantitative elements</a:t>
            </a:r>
          </a:p>
        </p:txBody>
      </p:sp>
      <p:sp>
        <p:nvSpPr>
          <p:cNvPr id="33807" name="TextBox 15"/>
          <p:cNvSpPr txBox="1">
            <a:spLocks noChangeArrowheads="1"/>
          </p:cNvSpPr>
          <p:nvPr/>
        </p:nvSpPr>
        <p:spPr bwMode="auto">
          <a:xfrm>
            <a:off x="323850" y="1125538"/>
            <a:ext cx="242887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eaLnBrk="1" hangingPunct="1"/>
            <a:r>
              <a:rPr lang="en-GB" altLang="en-US" b="1" dirty="0">
                <a:solidFill>
                  <a:srgbClr val="00B050"/>
                </a:solidFill>
              </a:rPr>
              <a:t>Qualitative elements</a:t>
            </a:r>
          </a:p>
        </p:txBody>
      </p:sp>
      <p:sp>
        <p:nvSpPr>
          <p:cNvPr id="17" name="Oval 16"/>
          <p:cNvSpPr/>
          <p:nvPr/>
        </p:nvSpPr>
        <p:spPr>
          <a:xfrm>
            <a:off x="1258888" y="4143375"/>
            <a:ext cx="2305050" cy="127635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600" b="1" dirty="0">
                <a:effectLst>
                  <a:outerShdw blurRad="38100" dist="38100" dir="2700000" algn="tl">
                    <a:srgbClr val="000000">
                      <a:alpha val="43137"/>
                    </a:srgbClr>
                  </a:outerShdw>
                </a:effectLst>
              </a:rPr>
              <a:t>Content and construct validity</a:t>
            </a:r>
          </a:p>
        </p:txBody>
      </p:sp>
      <p:sp>
        <p:nvSpPr>
          <p:cNvPr id="18" name="Isosceles Triangle 17"/>
          <p:cNvSpPr/>
          <p:nvPr/>
        </p:nvSpPr>
        <p:spPr>
          <a:xfrm>
            <a:off x="-36513" y="4032250"/>
            <a:ext cx="2232026" cy="2636838"/>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effectLst>
                  <a:outerShdw blurRad="38100" dist="38100" dir="2700000" algn="tl">
                    <a:srgbClr val="000000">
                      <a:alpha val="43137"/>
                    </a:srgbClr>
                  </a:outerShdw>
                </a:effectLst>
              </a:rPr>
              <a:t>Critical appraisal of existing measures</a:t>
            </a:r>
          </a:p>
        </p:txBody>
      </p:sp>
      <p:sp>
        <p:nvSpPr>
          <p:cNvPr id="33810" name="TextBox 18"/>
          <p:cNvSpPr txBox="1">
            <a:spLocks noChangeArrowheads="1"/>
          </p:cNvSpPr>
          <p:nvPr/>
        </p:nvSpPr>
        <p:spPr bwMode="auto">
          <a:xfrm>
            <a:off x="2201863" y="6423025"/>
            <a:ext cx="439094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Osaka"/>
                <a:cs typeface="Osaka"/>
              </a:defRPr>
            </a:lvl1pPr>
            <a:lvl2pPr marL="742950" indent="-285750" eaLnBrk="0" hangingPunct="0">
              <a:defRPr>
                <a:solidFill>
                  <a:schemeClr val="tx1"/>
                </a:solidFill>
                <a:latin typeface="Arial" pitchFamily="34" charset="0"/>
                <a:ea typeface="Osaka"/>
                <a:cs typeface="Osaka"/>
              </a:defRPr>
            </a:lvl2pPr>
            <a:lvl3pPr marL="1143000" indent="-228600" eaLnBrk="0" hangingPunct="0">
              <a:defRPr>
                <a:solidFill>
                  <a:schemeClr val="tx1"/>
                </a:solidFill>
                <a:latin typeface="Arial" pitchFamily="34" charset="0"/>
                <a:ea typeface="Osaka"/>
                <a:cs typeface="Osaka"/>
              </a:defRPr>
            </a:lvl3pPr>
            <a:lvl4pPr marL="1600200" indent="-228600" eaLnBrk="0" hangingPunct="0">
              <a:defRPr>
                <a:solidFill>
                  <a:schemeClr val="tx1"/>
                </a:solidFill>
                <a:latin typeface="Arial" pitchFamily="34" charset="0"/>
                <a:ea typeface="Osaka"/>
                <a:cs typeface="Osaka"/>
              </a:defRPr>
            </a:lvl4pPr>
            <a:lvl5pPr marL="2057400" indent="-228600" eaLnBrk="0" hangingPunct="0">
              <a:defRPr>
                <a:solidFill>
                  <a:schemeClr val="tx1"/>
                </a:solidFill>
                <a:latin typeface="Arial" pitchFamily="34" charset="0"/>
                <a:ea typeface="Osaka"/>
                <a:cs typeface="Osaka"/>
              </a:defRPr>
            </a:lvl5pPr>
            <a:lvl6pPr marL="2514600" indent="-228600" eaLnBrk="0" fontAlgn="base" hangingPunct="0">
              <a:spcBef>
                <a:spcPct val="0"/>
              </a:spcBef>
              <a:spcAft>
                <a:spcPct val="0"/>
              </a:spcAft>
              <a:defRPr>
                <a:solidFill>
                  <a:schemeClr val="tx1"/>
                </a:solidFill>
                <a:latin typeface="Arial" pitchFamily="34" charset="0"/>
                <a:ea typeface="Osaka"/>
                <a:cs typeface="Osaka"/>
              </a:defRPr>
            </a:lvl6pPr>
            <a:lvl7pPr marL="2971800" indent="-228600" eaLnBrk="0" fontAlgn="base" hangingPunct="0">
              <a:spcBef>
                <a:spcPct val="0"/>
              </a:spcBef>
              <a:spcAft>
                <a:spcPct val="0"/>
              </a:spcAft>
              <a:defRPr>
                <a:solidFill>
                  <a:schemeClr val="tx1"/>
                </a:solidFill>
                <a:latin typeface="Arial" pitchFamily="34" charset="0"/>
                <a:ea typeface="Osaka"/>
                <a:cs typeface="Osaka"/>
              </a:defRPr>
            </a:lvl7pPr>
            <a:lvl8pPr marL="3429000" indent="-228600" eaLnBrk="0" fontAlgn="base" hangingPunct="0">
              <a:spcBef>
                <a:spcPct val="0"/>
              </a:spcBef>
              <a:spcAft>
                <a:spcPct val="0"/>
              </a:spcAft>
              <a:defRPr>
                <a:solidFill>
                  <a:schemeClr val="tx1"/>
                </a:solidFill>
                <a:latin typeface="Arial" pitchFamily="34" charset="0"/>
                <a:ea typeface="Osaka"/>
                <a:cs typeface="Osaka"/>
              </a:defRPr>
            </a:lvl8pPr>
            <a:lvl9pPr marL="3886200" indent="-228600" eaLnBrk="0" fontAlgn="base" hangingPunct="0">
              <a:spcBef>
                <a:spcPct val="0"/>
              </a:spcBef>
              <a:spcAft>
                <a:spcPct val="0"/>
              </a:spcAft>
              <a:defRPr>
                <a:solidFill>
                  <a:schemeClr val="tx1"/>
                </a:solidFill>
                <a:latin typeface="Arial" pitchFamily="34" charset="0"/>
                <a:ea typeface="Osaka"/>
                <a:cs typeface="Osaka"/>
              </a:defRPr>
            </a:lvl9pPr>
          </a:lstStyle>
          <a:p>
            <a:pPr eaLnBrk="1" hangingPunct="1"/>
            <a:r>
              <a:rPr lang="en-GB" altLang="en-US" b="1" dirty="0">
                <a:solidFill>
                  <a:srgbClr val="7030A0"/>
                </a:solidFill>
              </a:rPr>
              <a:t>Literature review and critical appraisal</a:t>
            </a:r>
          </a:p>
        </p:txBody>
      </p:sp>
      <p:sp>
        <p:nvSpPr>
          <p:cNvPr id="20" name="Rectangle 19"/>
          <p:cNvSpPr/>
          <p:nvPr/>
        </p:nvSpPr>
        <p:spPr>
          <a:xfrm>
            <a:off x="3851275" y="1844824"/>
            <a:ext cx="609600" cy="3381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400" dirty="0"/>
              <a:t>quan</a:t>
            </a:r>
          </a:p>
        </p:txBody>
      </p:sp>
      <p:sp>
        <p:nvSpPr>
          <p:cNvPr id="21" name="Rectangle 20"/>
          <p:cNvSpPr/>
          <p:nvPr/>
        </p:nvSpPr>
        <p:spPr>
          <a:xfrm>
            <a:off x="2087563" y="2433569"/>
            <a:ext cx="647699" cy="409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400" dirty="0"/>
              <a:t>quan</a:t>
            </a:r>
          </a:p>
        </p:txBody>
      </p:sp>
      <p:sp>
        <p:nvSpPr>
          <p:cNvPr id="22" name="Rectangle 21"/>
          <p:cNvSpPr/>
          <p:nvPr/>
        </p:nvSpPr>
        <p:spPr>
          <a:xfrm>
            <a:off x="2700338" y="4797425"/>
            <a:ext cx="576262" cy="338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400" dirty="0"/>
              <a:t>quan</a:t>
            </a:r>
          </a:p>
        </p:txBody>
      </p:sp>
    </p:spTree>
    <p:extLst>
      <p:ext uri="{BB962C8B-B14F-4D97-AF65-F5344CB8AC3E}">
        <p14:creationId xmlns:p14="http://schemas.microsoft.com/office/powerpoint/2010/main" xmlns="" val="38168806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2">
                                            <p:bg/>
                                          </p:spTgt>
                                        </p:tgtEl>
                                        <p:attrNameLst>
                                          <p:attrName>style.visibility</p:attrName>
                                        </p:attrNameLst>
                                      </p:cBhvr>
                                      <p:to>
                                        <p:strVal val="visible"/>
                                      </p:to>
                                    </p:set>
                                    <p:anim calcmode="lin" valueType="num">
                                      <p:cBhvr additive="base">
                                        <p:cTn id="37" dur="500" fill="hold"/>
                                        <p:tgtEl>
                                          <p:spTgt spid="22">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22">
                                            <p:bg/>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2">
                                            <p:txEl>
                                              <p:pRg st="0" end="0"/>
                                            </p:txEl>
                                          </p:spTgt>
                                        </p:tgtEl>
                                        <p:attrNameLst>
                                          <p:attrName>style.visibility</p:attrName>
                                        </p:attrNameLst>
                                      </p:cBhvr>
                                      <p:to>
                                        <p:strVal val="visible"/>
                                      </p:to>
                                    </p:set>
                                    <p:anim calcmode="lin" valueType="num">
                                      <p:cBhvr additive="base">
                                        <p:cTn id="4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additive="base">
                                        <p:cTn id="67" dur="500" fill="hold"/>
                                        <p:tgtEl>
                                          <p:spTgt spid="9"/>
                                        </p:tgtEl>
                                        <p:attrNameLst>
                                          <p:attrName>ppt_x</p:attrName>
                                        </p:attrNameLst>
                                      </p:cBhvr>
                                      <p:tavLst>
                                        <p:tav tm="0">
                                          <p:val>
                                            <p:strVal val="#ppt_x"/>
                                          </p:val>
                                        </p:tav>
                                        <p:tav tm="100000">
                                          <p:val>
                                            <p:strVal val="#ppt_x"/>
                                          </p:val>
                                        </p:tav>
                                      </p:tavLst>
                                    </p:anim>
                                    <p:anim calcmode="lin" valueType="num">
                                      <p:cBhvr additive="base">
                                        <p:cTn id="6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500" fill="hold"/>
                                        <p:tgtEl>
                                          <p:spTgt spid="10"/>
                                        </p:tgtEl>
                                        <p:attrNameLst>
                                          <p:attrName>ppt_x</p:attrName>
                                        </p:attrNameLst>
                                      </p:cBhvr>
                                      <p:tavLst>
                                        <p:tav tm="0">
                                          <p:val>
                                            <p:strVal val="#ppt_x"/>
                                          </p:val>
                                        </p:tav>
                                        <p:tav tm="100000">
                                          <p:val>
                                            <p:strVal val="#ppt_x"/>
                                          </p:val>
                                        </p:tav>
                                      </p:tavLst>
                                    </p:anim>
                                    <p:anim calcmode="lin" valueType="num">
                                      <p:cBhvr additive="base">
                                        <p:cTn id="7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0">
                                            <p:bg/>
                                          </p:spTgt>
                                        </p:tgtEl>
                                        <p:attrNameLst>
                                          <p:attrName>style.visibility</p:attrName>
                                        </p:attrNameLst>
                                      </p:cBhvr>
                                      <p:to>
                                        <p:strVal val="visible"/>
                                      </p:to>
                                    </p:set>
                                    <p:anim calcmode="lin" valueType="num">
                                      <p:cBhvr additive="base">
                                        <p:cTn id="79" dur="500" fill="hold"/>
                                        <p:tgtEl>
                                          <p:spTgt spid="20">
                                            <p:bg/>
                                          </p:spTgt>
                                        </p:tgtEl>
                                        <p:attrNameLst>
                                          <p:attrName>ppt_x</p:attrName>
                                        </p:attrNameLst>
                                      </p:cBhvr>
                                      <p:tavLst>
                                        <p:tav tm="0">
                                          <p:val>
                                            <p:strVal val="#ppt_x"/>
                                          </p:val>
                                        </p:tav>
                                        <p:tav tm="100000">
                                          <p:val>
                                            <p:strVal val="#ppt_x"/>
                                          </p:val>
                                        </p:tav>
                                      </p:tavLst>
                                    </p:anim>
                                    <p:anim calcmode="lin" valueType="num">
                                      <p:cBhvr additive="base">
                                        <p:cTn id="80" dur="500" fill="hold"/>
                                        <p:tgtEl>
                                          <p:spTgt spid="20">
                                            <p:bg/>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0">
                                            <p:txEl>
                                              <p:pRg st="0" end="0"/>
                                            </p:txEl>
                                          </p:spTgt>
                                        </p:tgtEl>
                                        <p:attrNameLst>
                                          <p:attrName>style.visibility</p:attrName>
                                        </p:attrNameLst>
                                      </p:cBhvr>
                                      <p:to>
                                        <p:strVal val="visible"/>
                                      </p:to>
                                    </p:set>
                                    <p:anim calcmode="lin" valueType="num">
                                      <p:cBhvr additive="base">
                                        <p:cTn id="8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11"/>
                                        </p:tgtEl>
                                        <p:attrNameLst>
                                          <p:attrName>style.visibility</p:attrName>
                                        </p:attrNameLst>
                                      </p:cBhvr>
                                      <p:to>
                                        <p:strVal val="visible"/>
                                      </p:to>
                                    </p:set>
                                    <p:anim calcmode="lin" valueType="num">
                                      <p:cBhvr additive="base">
                                        <p:cTn id="89" dur="500" fill="hold"/>
                                        <p:tgtEl>
                                          <p:spTgt spid="11"/>
                                        </p:tgtEl>
                                        <p:attrNameLst>
                                          <p:attrName>ppt_x</p:attrName>
                                        </p:attrNameLst>
                                      </p:cBhvr>
                                      <p:tavLst>
                                        <p:tav tm="0">
                                          <p:val>
                                            <p:strVal val="#ppt_x"/>
                                          </p:val>
                                        </p:tav>
                                        <p:tav tm="100000">
                                          <p:val>
                                            <p:strVal val="#ppt_x"/>
                                          </p:val>
                                        </p:tav>
                                      </p:tavLst>
                                    </p:anim>
                                    <p:anim calcmode="lin" valueType="num">
                                      <p:cBhvr additive="base">
                                        <p:cTn id="9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21">
                                            <p:bg/>
                                          </p:spTgt>
                                        </p:tgtEl>
                                        <p:attrNameLst>
                                          <p:attrName>style.visibility</p:attrName>
                                        </p:attrNameLst>
                                      </p:cBhvr>
                                      <p:to>
                                        <p:strVal val="visible"/>
                                      </p:to>
                                    </p:set>
                                    <p:anim calcmode="lin" valueType="num">
                                      <p:cBhvr additive="base">
                                        <p:cTn id="95" dur="500" fill="hold"/>
                                        <p:tgtEl>
                                          <p:spTgt spid="21">
                                            <p:bg/>
                                          </p:spTgt>
                                        </p:tgtEl>
                                        <p:attrNameLst>
                                          <p:attrName>ppt_x</p:attrName>
                                        </p:attrNameLst>
                                      </p:cBhvr>
                                      <p:tavLst>
                                        <p:tav tm="0">
                                          <p:val>
                                            <p:strVal val="#ppt_x"/>
                                          </p:val>
                                        </p:tav>
                                        <p:tav tm="100000">
                                          <p:val>
                                            <p:strVal val="#ppt_x"/>
                                          </p:val>
                                        </p:tav>
                                      </p:tavLst>
                                    </p:anim>
                                    <p:anim calcmode="lin" valueType="num">
                                      <p:cBhvr additive="base">
                                        <p:cTn id="96" dur="500" fill="hold"/>
                                        <p:tgtEl>
                                          <p:spTgt spid="21">
                                            <p:bg/>
                                          </p:spTgt>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21">
                                            <p:txEl>
                                              <p:pRg st="0" end="0"/>
                                            </p:txEl>
                                          </p:spTgt>
                                        </p:tgtEl>
                                        <p:attrNameLst>
                                          <p:attrName>style.visibility</p:attrName>
                                        </p:attrNameLst>
                                      </p:cBhvr>
                                      <p:to>
                                        <p:strVal val="visible"/>
                                      </p:to>
                                    </p:set>
                                    <p:anim calcmode="lin" valueType="num">
                                      <p:cBhvr additive="base">
                                        <p:cTn id="99"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8"/>
                                        </p:tgtEl>
                                        <p:attrNameLst>
                                          <p:attrName>style.visibility</p:attrName>
                                        </p:attrNameLst>
                                      </p:cBhvr>
                                      <p:to>
                                        <p:strVal val="visible"/>
                                      </p:to>
                                    </p:set>
                                    <p:anim calcmode="lin" valueType="num">
                                      <p:cBhvr additive="base">
                                        <p:cTn id="105" dur="500" fill="hold"/>
                                        <p:tgtEl>
                                          <p:spTgt spid="8"/>
                                        </p:tgtEl>
                                        <p:attrNameLst>
                                          <p:attrName>ppt_x</p:attrName>
                                        </p:attrNameLst>
                                      </p:cBhvr>
                                      <p:tavLst>
                                        <p:tav tm="0">
                                          <p:val>
                                            <p:strVal val="#ppt_x"/>
                                          </p:val>
                                        </p:tav>
                                        <p:tav tm="100000">
                                          <p:val>
                                            <p:strVal val="#ppt_x"/>
                                          </p:val>
                                        </p:tav>
                                      </p:tavLst>
                                    </p:anim>
                                    <p:anim calcmode="lin" valueType="num">
                                      <p:cBhvr additive="base">
                                        <p:cTn id="10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7" grpId="0" animBg="1"/>
      <p:bldP spid="18" grpId="0" animBg="1"/>
      <p:bldP spid="20" grpId="0" build="allAtOnce" animBg="1"/>
      <p:bldP spid="21" grpId="0" build="allAtOnce" animBg="1"/>
      <p:bldP spid="2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Recent study to enhance the dynamic assessment component</a:t>
            </a:r>
            <a:endParaRPr lang="en-GB" dirty="0"/>
          </a:p>
        </p:txBody>
      </p:sp>
      <p:sp>
        <p:nvSpPr>
          <p:cNvPr id="3" name="Content Placeholder 2"/>
          <p:cNvSpPr>
            <a:spLocks noGrp="1"/>
          </p:cNvSpPr>
          <p:nvPr>
            <p:ph idx="1"/>
          </p:nvPr>
        </p:nvSpPr>
        <p:spPr/>
        <p:txBody>
          <a:bodyPr>
            <a:normAutofit fontScale="70000" lnSpcReduction="20000"/>
          </a:bodyPr>
          <a:lstStyle/>
          <a:p>
            <a:pPr>
              <a:lnSpc>
                <a:spcPct val="120000"/>
              </a:lnSpc>
            </a:pPr>
            <a:r>
              <a:rPr lang="en-GB" dirty="0" smtClean="0"/>
              <a:t>Eden </a:t>
            </a:r>
            <a:r>
              <a:rPr lang="en-GB" dirty="0" err="1" smtClean="0"/>
              <a:t>Marrison</a:t>
            </a:r>
            <a:r>
              <a:rPr lang="en-GB" dirty="0" smtClean="0"/>
              <a:t> is a 3</a:t>
            </a:r>
            <a:r>
              <a:rPr lang="en-GB" baseline="30000" dirty="0" smtClean="0"/>
              <a:t>rd</a:t>
            </a:r>
            <a:r>
              <a:rPr lang="en-GB" dirty="0" smtClean="0"/>
              <a:t> </a:t>
            </a:r>
            <a:r>
              <a:rPr lang="en-GB" dirty="0"/>
              <a:t>year </a:t>
            </a:r>
            <a:r>
              <a:rPr lang="en-GB" dirty="0" err="1"/>
              <a:t>BHSc</a:t>
            </a:r>
            <a:r>
              <a:rPr lang="en-GB" dirty="0"/>
              <a:t>(Hons) Occupational Therapy </a:t>
            </a:r>
            <a:r>
              <a:rPr lang="en-GB" dirty="0" smtClean="0"/>
              <a:t>student who collaborated </a:t>
            </a:r>
            <a:r>
              <a:rPr lang="en-GB" dirty="0"/>
              <a:t>in this study for </a:t>
            </a:r>
            <a:r>
              <a:rPr lang="en-GB" dirty="0" smtClean="0"/>
              <a:t>her </a:t>
            </a:r>
            <a:r>
              <a:rPr lang="en-GB" dirty="0"/>
              <a:t>final year project</a:t>
            </a:r>
          </a:p>
          <a:p>
            <a:pPr marL="0" lvl="0" indent="0">
              <a:buNone/>
            </a:pPr>
            <a:endParaRPr lang="en-GB" b="1" dirty="0"/>
          </a:p>
          <a:p>
            <a:pPr lvl="0"/>
            <a:r>
              <a:rPr lang="en-GB" b="1" dirty="0" smtClean="0"/>
              <a:t>Aim</a:t>
            </a:r>
            <a:r>
              <a:rPr lang="en-GB" dirty="0" smtClean="0"/>
              <a:t> </a:t>
            </a:r>
            <a:r>
              <a:rPr lang="en-GB" dirty="0"/>
              <a:t>– to contribute to the improvement of the dynamic aspect of the SOTOF</a:t>
            </a:r>
          </a:p>
          <a:p>
            <a:pPr lvl="0"/>
            <a:r>
              <a:rPr lang="en-GB" b="1" dirty="0"/>
              <a:t>Objectives</a:t>
            </a:r>
            <a:r>
              <a:rPr lang="en-GB" dirty="0"/>
              <a:t> </a:t>
            </a:r>
          </a:p>
          <a:p>
            <a:pPr lvl="0"/>
            <a:r>
              <a:rPr lang="en-GB" dirty="0"/>
              <a:t>To critically evaluate how the dynamic concept is used within occupational therapy practice and other assessments.</a:t>
            </a:r>
          </a:p>
          <a:p>
            <a:pPr lvl="0"/>
            <a:r>
              <a:rPr lang="en-GB" dirty="0"/>
              <a:t>To develop an additional part to the SOTOF record form for cues/prompts section, to develop examples in the instruction cards and add a section in the SOTOF manual to explain how the dynamic element is assessed and reported.</a:t>
            </a:r>
          </a:p>
        </p:txBody>
      </p:sp>
      <p:pic>
        <p:nvPicPr>
          <p:cNvPr id="4" name="Picture 3" descr="C:\Users\a.laverfawcett\AppData\Local\Microsoft\Windows\Temporary Internet Files\Content.IE5\CMNZZXIP\dynamic_logo_vector_by_zuccherofilato-d38pwbv[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380312" y="5229200"/>
            <a:ext cx="1556792" cy="15567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9012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2800" b="1" dirty="0" smtClean="0"/>
              <a:t>Study to enhance the dynamic aspect of the SOTOF: Eden </a:t>
            </a:r>
            <a:r>
              <a:rPr lang="en-GB" sz="2800" b="1" dirty="0" err="1" smtClean="0"/>
              <a:t>Marrison</a:t>
            </a:r>
            <a:r>
              <a:rPr lang="en-GB" sz="2800" b="1" dirty="0" smtClean="0"/>
              <a:t> (2016)</a:t>
            </a:r>
            <a:endParaRPr lang="en-GB" sz="2800" dirty="0"/>
          </a:p>
        </p:txBody>
      </p:sp>
      <p:sp>
        <p:nvSpPr>
          <p:cNvPr id="5" name="Content Placeholder 4"/>
          <p:cNvSpPr>
            <a:spLocks noGrp="1"/>
          </p:cNvSpPr>
          <p:nvPr>
            <p:ph idx="1"/>
          </p:nvPr>
        </p:nvSpPr>
        <p:spPr/>
        <p:txBody>
          <a:bodyPr>
            <a:normAutofit fontScale="70000" lnSpcReduction="20000"/>
          </a:bodyPr>
          <a:lstStyle/>
          <a:p>
            <a:r>
              <a:rPr lang="en-GB" dirty="0" smtClean="0"/>
              <a:t>Given </a:t>
            </a:r>
            <a:r>
              <a:rPr lang="en-GB" dirty="0"/>
              <a:t>the advances in dynamic assessments and the appreciation of the value of dynamic assessment for occupational therapy practice since the SOTOF was developed, this study aimed to contribute to the improvement of the dynamic aspect of the SOTOF.  </a:t>
            </a:r>
          </a:p>
          <a:p>
            <a:r>
              <a:rPr lang="en-GB" dirty="0" smtClean="0"/>
              <a:t>The </a:t>
            </a:r>
            <a:r>
              <a:rPr lang="en-GB" dirty="0"/>
              <a:t>project was a test-development study. </a:t>
            </a:r>
            <a:endParaRPr lang="en-GB" dirty="0" smtClean="0"/>
          </a:p>
          <a:p>
            <a:r>
              <a:rPr lang="en-GB" dirty="0" smtClean="0"/>
              <a:t>Three </a:t>
            </a:r>
            <a:r>
              <a:rPr lang="en-GB" dirty="0"/>
              <a:t>separate literature searches were used focusing on the dynamic concept, occupational therapists’ use of the dynamic concept and specific dynamic assessments. </a:t>
            </a:r>
            <a:endParaRPr lang="en-GB" dirty="0" smtClean="0"/>
          </a:p>
          <a:p>
            <a:r>
              <a:rPr lang="en-GB" dirty="0" smtClean="0"/>
              <a:t>Other </a:t>
            </a:r>
            <a:r>
              <a:rPr lang="en-GB" dirty="0"/>
              <a:t>dynamic assessments and their manuals were reviewed to identify their dynamic elements, in order to develop recommendations and ideas for the SOTOF. </a:t>
            </a:r>
            <a:endParaRPr lang="en-GB" dirty="0" smtClean="0"/>
          </a:p>
          <a:p>
            <a:r>
              <a:rPr lang="en-GB" dirty="0" smtClean="0"/>
              <a:t>Owing </a:t>
            </a:r>
            <a:r>
              <a:rPr lang="en-GB" dirty="0"/>
              <a:t>to the nature of this study the data analysis used a narrative approach to analyse and interpret the data.</a:t>
            </a:r>
          </a:p>
        </p:txBody>
      </p:sp>
      <p:pic>
        <p:nvPicPr>
          <p:cNvPr id="6" name="Picture 3" descr="C:\Users\a.laverfawcett\AppData\Local\Microsoft\Windows\Temporary Internet Files\Content.IE5\CMNZZXIP\dynamic_logo_vector_by_zuccherofilato-d38pwbv[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96336" y="5373216"/>
            <a:ext cx="1268760" cy="126876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39713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t>Study to enhance the </a:t>
            </a:r>
            <a:r>
              <a:rPr lang="en-GB" sz="2800" b="1" dirty="0"/>
              <a:t>dynamic aspect of the </a:t>
            </a:r>
            <a:r>
              <a:rPr lang="en-GB" sz="2800" b="1" dirty="0" smtClean="0"/>
              <a:t>SOTOF: Eden </a:t>
            </a:r>
            <a:r>
              <a:rPr lang="en-GB" sz="2800" b="1" dirty="0" err="1" smtClean="0"/>
              <a:t>Marrison</a:t>
            </a:r>
            <a:r>
              <a:rPr lang="en-GB" sz="2800" b="1" dirty="0" smtClean="0"/>
              <a:t> (2016)</a:t>
            </a:r>
            <a:endParaRPr lang="en-GB" sz="2800" dirty="0"/>
          </a:p>
        </p:txBody>
      </p:sp>
      <p:sp>
        <p:nvSpPr>
          <p:cNvPr id="3" name="Content Placeholder 2"/>
          <p:cNvSpPr>
            <a:spLocks noGrp="1"/>
          </p:cNvSpPr>
          <p:nvPr>
            <p:ph idx="1"/>
          </p:nvPr>
        </p:nvSpPr>
        <p:spPr>
          <a:xfrm>
            <a:off x="457200" y="1600200"/>
            <a:ext cx="8229600" cy="4853136"/>
          </a:xfrm>
        </p:spPr>
        <p:txBody>
          <a:bodyPr>
            <a:normAutofit fontScale="92500" lnSpcReduction="20000"/>
          </a:bodyPr>
          <a:lstStyle/>
          <a:p>
            <a:pPr marL="0" indent="0">
              <a:buNone/>
            </a:pPr>
            <a:r>
              <a:rPr lang="en-GB" b="1" dirty="0"/>
              <a:t>Results:</a:t>
            </a:r>
            <a:r>
              <a:rPr lang="en-GB" dirty="0"/>
              <a:t> </a:t>
            </a:r>
            <a:endParaRPr lang="en-GB" dirty="0" smtClean="0"/>
          </a:p>
          <a:p>
            <a:r>
              <a:rPr lang="en-GB" dirty="0" smtClean="0"/>
              <a:t>Occupational </a:t>
            </a:r>
            <a:r>
              <a:rPr lang="en-GB" dirty="0"/>
              <a:t>therapists have skills and knowledge surrounding the dynamic concept. </a:t>
            </a:r>
            <a:endParaRPr lang="en-GB" dirty="0" smtClean="0"/>
          </a:p>
          <a:p>
            <a:r>
              <a:rPr lang="en-GB" dirty="0" smtClean="0"/>
              <a:t>Dynamic </a:t>
            </a:r>
            <a:r>
              <a:rPr lang="en-GB" dirty="0"/>
              <a:t>assessments provide an in-depth analysis of an individual’s abilities and document how this can change owing to some form of prompt or guidance. </a:t>
            </a:r>
            <a:endParaRPr lang="en-GB" dirty="0" smtClean="0"/>
          </a:p>
          <a:p>
            <a:r>
              <a:rPr lang="en-GB" dirty="0" smtClean="0"/>
              <a:t>The </a:t>
            </a:r>
            <a:r>
              <a:rPr lang="en-GB" dirty="0"/>
              <a:t>SOTOF can remain standardised whilst introducing a more dynamic aspect, therefore, drawing on identified literature and test manuals, aspects of the SOTOF have been further developed to enhance the dynamic element.  </a:t>
            </a:r>
          </a:p>
        </p:txBody>
      </p:sp>
      <p:pic>
        <p:nvPicPr>
          <p:cNvPr id="4" name="Picture 3" descr="C:\Users\a.laverfawcett\AppData\Local\Microsoft\Windows\Temporary Internet Files\Content.IE5\CMNZZXIP\dynamic_logo_vector_by_zuccherofilato-d38pwbv[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56376" y="5733256"/>
            <a:ext cx="908720" cy="9087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0050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t>Study to enhance the </a:t>
            </a:r>
            <a:r>
              <a:rPr lang="en-GB" sz="2800" b="1" dirty="0"/>
              <a:t>dynamic aspect of the </a:t>
            </a:r>
            <a:r>
              <a:rPr lang="en-GB" sz="2800" b="1" dirty="0" smtClean="0"/>
              <a:t>SOTOF: Eden </a:t>
            </a:r>
            <a:r>
              <a:rPr lang="en-GB" sz="2800" b="1" dirty="0" err="1" smtClean="0"/>
              <a:t>Marrison</a:t>
            </a:r>
            <a:r>
              <a:rPr lang="en-GB" sz="2800" b="1" dirty="0" smtClean="0"/>
              <a:t> (2016)</a:t>
            </a:r>
            <a:endParaRPr lang="en-GB" sz="2800" dirty="0"/>
          </a:p>
        </p:txBody>
      </p:sp>
      <p:sp>
        <p:nvSpPr>
          <p:cNvPr id="3" name="Content Placeholder 2"/>
          <p:cNvSpPr>
            <a:spLocks noGrp="1"/>
          </p:cNvSpPr>
          <p:nvPr>
            <p:ph idx="1"/>
          </p:nvPr>
        </p:nvSpPr>
        <p:spPr>
          <a:xfrm>
            <a:off x="457200" y="1600200"/>
            <a:ext cx="8229600" cy="4853136"/>
          </a:xfrm>
        </p:spPr>
        <p:txBody>
          <a:bodyPr>
            <a:normAutofit lnSpcReduction="10000"/>
          </a:bodyPr>
          <a:lstStyle/>
          <a:p>
            <a:pPr marL="0" indent="0">
              <a:buNone/>
            </a:pPr>
            <a:r>
              <a:rPr lang="en-GB" b="1" smtClean="0"/>
              <a:t>Conclusion</a:t>
            </a:r>
            <a:r>
              <a:rPr lang="en-GB" b="1" dirty="0"/>
              <a:t>:</a:t>
            </a:r>
            <a:r>
              <a:rPr lang="en-GB" dirty="0"/>
              <a:t> </a:t>
            </a:r>
            <a:endParaRPr lang="en-GB" dirty="0" smtClean="0"/>
          </a:p>
          <a:p>
            <a:r>
              <a:rPr lang="en-GB" dirty="0" smtClean="0"/>
              <a:t>It </a:t>
            </a:r>
            <a:r>
              <a:rPr lang="en-GB" dirty="0"/>
              <a:t>is evident from the findings that dynamic assessments are valuable tools and occupational therapists have the unique skills to practice the concepts of dynamic </a:t>
            </a:r>
            <a:r>
              <a:rPr lang="en-GB" dirty="0" smtClean="0"/>
              <a:t>assessment.</a:t>
            </a:r>
          </a:p>
          <a:p>
            <a:r>
              <a:rPr lang="en-GB" dirty="0" smtClean="0"/>
              <a:t>This </a:t>
            </a:r>
            <a:r>
              <a:rPr lang="en-GB" dirty="0"/>
              <a:t>study </a:t>
            </a:r>
            <a:r>
              <a:rPr lang="en-GB" dirty="0" smtClean="0"/>
              <a:t>contributed </a:t>
            </a:r>
            <a:r>
              <a:rPr lang="en-GB" dirty="0"/>
              <a:t>to providing occupational therapists with an updated dynamic assessment tool to use for adult clients with neurological impairment. </a:t>
            </a:r>
          </a:p>
          <a:p>
            <a:pPr marL="0" indent="0">
              <a:buNone/>
            </a:pPr>
            <a:endParaRPr lang="en-GB" dirty="0"/>
          </a:p>
        </p:txBody>
      </p:sp>
      <p:pic>
        <p:nvPicPr>
          <p:cNvPr id="4" name="Picture 3" descr="C:\Users\a.laverfawcett\AppData\Local\Microsoft\Windows\Temporary Internet Files\Content.IE5\CMNZZXIP\dynamic_logo_vector_by_zuccherofilato-d38pwbv[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56376" y="5733256"/>
            <a:ext cx="908720" cy="9087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23731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ltLang="en-US" b="1" dirty="0" smtClean="0">
                <a:solidFill>
                  <a:srgbClr val="002060"/>
                </a:solidFill>
              </a:rPr>
              <a:t>Structured Observational test of Function (SOTOF)</a:t>
            </a:r>
            <a:endParaRPr lang="en-GB" dirty="0">
              <a:solidFill>
                <a:srgbClr val="002060"/>
              </a:solidFill>
            </a:endParaRPr>
          </a:p>
        </p:txBody>
      </p:sp>
      <p:sp>
        <p:nvSpPr>
          <p:cNvPr id="3" name="Content Placeholder 2"/>
          <p:cNvSpPr>
            <a:spLocks noGrp="1"/>
          </p:cNvSpPr>
          <p:nvPr>
            <p:ph idx="1"/>
          </p:nvPr>
        </p:nvSpPr>
        <p:spPr/>
        <p:txBody>
          <a:bodyPr>
            <a:normAutofit fontScale="92500" lnSpcReduction="10000"/>
          </a:bodyPr>
          <a:lstStyle/>
          <a:p>
            <a:r>
              <a:rPr lang="en-GB" altLang="en-US" dirty="0" smtClean="0"/>
              <a:t>A structured assessment tool used in OT practice that uses elements of a dynamic (“interactive”) approach to assess ADL skills</a:t>
            </a:r>
          </a:p>
          <a:p>
            <a:r>
              <a:rPr lang="en-GB" altLang="en-US" dirty="0" smtClean="0"/>
              <a:t>Developed to provide a detailed description of functional status and associated neuropsychological deficits within a structured evaluation of ADL</a:t>
            </a:r>
          </a:p>
          <a:p>
            <a:r>
              <a:rPr lang="en-GB" dirty="0" smtClean="0"/>
              <a:t>Aims to evaluate performance of activities of daily living and provides detailed information on neurological function. </a:t>
            </a:r>
          </a:p>
          <a:p>
            <a:endParaRPr lang="en-GB" dirty="0"/>
          </a:p>
        </p:txBody>
      </p:sp>
    </p:spTree>
    <p:extLst>
      <p:ext uri="{BB962C8B-B14F-4D97-AF65-F5344CB8AC3E}">
        <p14:creationId xmlns:p14="http://schemas.microsoft.com/office/powerpoint/2010/main" xmlns="" val="1575307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fontAlgn="auto" hangingPunct="1">
              <a:spcAft>
                <a:spcPts val="0"/>
              </a:spcAft>
              <a:defRPr/>
            </a:pPr>
            <a:r>
              <a:rPr lang="en-GB" altLang="en-US" sz="3600" b="1" dirty="0" smtClean="0">
                <a:solidFill>
                  <a:srgbClr val="C00000"/>
                </a:solidFill>
              </a:rPr>
              <a:t>Psychometric studies: SOTOF</a:t>
            </a:r>
          </a:p>
        </p:txBody>
      </p:sp>
      <p:sp>
        <p:nvSpPr>
          <p:cNvPr id="35843" name="Content Placeholder 2"/>
          <p:cNvSpPr>
            <a:spLocks noGrp="1"/>
          </p:cNvSpPr>
          <p:nvPr>
            <p:ph idx="1"/>
          </p:nvPr>
        </p:nvSpPr>
        <p:spPr/>
        <p:txBody>
          <a:bodyPr/>
          <a:lstStyle/>
          <a:p>
            <a:pPr eaLnBrk="1" hangingPunct="1">
              <a:buFont typeface="Wingdings" pitchFamily="2" charset="2"/>
              <a:buNone/>
            </a:pPr>
            <a:r>
              <a:rPr lang="en-GB" altLang="en-US" b="1" dirty="0" smtClean="0">
                <a:solidFill>
                  <a:srgbClr val="C00000"/>
                </a:solidFill>
              </a:rPr>
              <a:t>Inter-</a:t>
            </a:r>
            <a:r>
              <a:rPr lang="en-GB" altLang="en-US" b="1" dirty="0" err="1" smtClean="0">
                <a:solidFill>
                  <a:srgbClr val="C00000"/>
                </a:solidFill>
              </a:rPr>
              <a:t>rater</a:t>
            </a:r>
            <a:r>
              <a:rPr lang="en-GB" altLang="en-US" b="1" dirty="0" smtClean="0">
                <a:solidFill>
                  <a:srgbClr val="C00000"/>
                </a:solidFill>
              </a:rPr>
              <a:t> and test retest reliability: </a:t>
            </a:r>
          </a:p>
          <a:p>
            <a:pPr eaLnBrk="1" hangingPunct="1"/>
            <a:r>
              <a:rPr lang="en-GB" altLang="en-US" sz="2400" dirty="0" smtClean="0"/>
              <a:t>A study with 32 occupational therapists and 37 participants (of which 15 had dementia). Percentage agreement calculated.</a:t>
            </a:r>
          </a:p>
        </p:txBody>
      </p:sp>
      <p:graphicFrame>
        <p:nvGraphicFramePr>
          <p:cNvPr id="2" name="Table 1"/>
          <p:cNvGraphicFramePr>
            <a:graphicFrameLocks noGrp="1"/>
          </p:cNvGraphicFramePr>
          <p:nvPr>
            <p:extLst>
              <p:ext uri="{D42A27DB-BD31-4B8C-83A1-F6EECF244321}">
                <p14:modId xmlns:p14="http://schemas.microsoft.com/office/powerpoint/2010/main" xmlns="" val="3251119427"/>
              </p:ext>
            </p:extLst>
          </p:nvPr>
        </p:nvGraphicFramePr>
        <p:xfrm>
          <a:off x="971600" y="3501008"/>
          <a:ext cx="7032625" cy="2776927"/>
        </p:xfrm>
        <a:graphic>
          <a:graphicData uri="http://schemas.openxmlformats.org/drawingml/2006/table">
            <a:tbl>
              <a:tblPr firstRow="1" bandRow="1">
                <a:tableStyleId>{5C22544A-7EE6-4342-B048-85BDC9FD1C3A}</a:tableStyleId>
              </a:tblPr>
              <a:tblGrid>
                <a:gridCol w="2952546"/>
                <a:gridCol w="2016373"/>
                <a:gridCol w="2063706"/>
              </a:tblGrid>
              <a:tr h="582083">
                <a:tc>
                  <a:txBody>
                    <a:bodyPr/>
                    <a:lstStyle/>
                    <a:p>
                      <a:pPr algn="ctr"/>
                      <a:endParaRPr lang="en-GB" sz="1800" dirty="0"/>
                    </a:p>
                  </a:txBody>
                  <a:tcPr marL="91447" marR="91447" marT="45744" marB="45744"/>
                </a:tc>
                <a:tc>
                  <a:txBody>
                    <a:bodyPr/>
                    <a:lstStyle/>
                    <a:p>
                      <a:pPr algn="ctr"/>
                      <a:r>
                        <a:rPr lang="en-GB" sz="1800" dirty="0" smtClean="0"/>
                        <a:t>Test-retest</a:t>
                      </a:r>
                      <a:endParaRPr lang="en-GB" sz="1800" dirty="0"/>
                    </a:p>
                  </a:txBody>
                  <a:tcPr marL="91447" marR="91447" marT="45744" marB="45744"/>
                </a:tc>
                <a:tc>
                  <a:txBody>
                    <a:bodyPr/>
                    <a:lstStyle/>
                    <a:p>
                      <a:pPr algn="ctr"/>
                      <a:r>
                        <a:rPr lang="en-GB" sz="1800" dirty="0" smtClean="0"/>
                        <a:t>Inter-rater</a:t>
                      </a:r>
                      <a:endParaRPr lang="en-GB" sz="1800" dirty="0"/>
                    </a:p>
                  </a:txBody>
                  <a:tcPr marL="91447" marR="91447" marT="45744" marB="45744"/>
                </a:tc>
              </a:tr>
              <a:tr h="365948">
                <a:tc>
                  <a:txBody>
                    <a:bodyPr/>
                    <a:lstStyle/>
                    <a:p>
                      <a:pPr algn="ctr"/>
                      <a:r>
                        <a:rPr lang="en-GB" sz="1800" dirty="0" smtClean="0"/>
                        <a:t>Screening assessment </a:t>
                      </a:r>
                      <a:endParaRPr lang="en-GB" sz="1800" dirty="0"/>
                    </a:p>
                  </a:txBody>
                  <a:tcPr marL="91447" marR="91447" marT="45744" marB="45744"/>
                </a:tc>
                <a:tc>
                  <a:txBody>
                    <a:bodyPr/>
                    <a:lstStyle/>
                    <a:p>
                      <a:pPr algn="ctr"/>
                      <a:r>
                        <a:rPr lang="en-GB" sz="1800" dirty="0" smtClean="0"/>
                        <a:t>97.7%</a:t>
                      </a:r>
                      <a:endParaRPr lang="en-GB" sz="1800" dirty="0"/>
                    </a:p>
                  </a:txBody>
                  <a:tcPr marL="91447" marR="91447" marT="45744" marB="45744"/>
                </a:tc>
                <a:tc>
                  <a:txBody>
                    <a:bodyPr/>
                    <a:lstStyle/>
                    <a:p>
                      <a:pPr algn="ctr"/>
                      <a:r>
                        <a:rPr lang="en-GB" sz="1800" dirty="0" smtClean="0"/>
                        <a:t>97.5%</a:t>
                      </a:r>
                      <a:endParaRPr lang="en-GB" sz="1800" dirty="0"/>
                    </a:p>
                  </a:txBody>
                  <a:tcPr marL="91447" marR="91447" marT="45744" marB="45744"/>
                </a:tc>
              </a:tr>
              <a:tr h="640409">
                <a:tc>
                  <a:txBody>
                    <a:bodyPr/>
                    <a:lstStyle/>
                    <a:p>
                      <a:pPr algn="ctr"/>
                      <a:r>
                        <a:rPr lang="en-GB" sz="1800" dirty="0" smtClean="0"/>
                        <a:t>Average values for the 4 ADL scales</a:t>
                      </a:r>
                      <a:endParaRPr lang="en-GB" sz="1800" dirty="0"/>
                    </a:p>
                  </a:txBody>
                  <a:tcPr marL="91447" marR="91447" marT="45744" marB="45744"/>
                </a:tc>
                <a:tc>
                  <a:txBody>
                    <a:bodyPr/>
                    <a:lstStyle/>
                    <a:p>
                      <a:pPr algn="ctr"/>
                      <a:r>
                        <a:rPr lang="en-GB" sz="1800" dirty="0" smtClean="0"/>
                        <a:t>90.3 - 93.8%</a:t>
                      </a:r>
                      <a:br>
                        <a:rPr lang="en-GB" sz="1800" dirty="0" smtClean="0"/>
                      </a:br>
                      <a:endParaRPr lang="en-GB" sz="1800" dirty="0" smtClean="0"/>
                    </a:p>
                    <a:p>
                      <a:pPr algn="ctr"/>
                      <a:r>
                        <a:rPr lang="en-GB" sz="1800" dirty="0" smtClean="0"/>
                        <a:t>(Kappa: 0.5-0.77)</a:t>
                      </a:r>
                      <a:endParaRPr lang="en-GB" sz="1800" dirty="0"/>
                    </a:p>
                  </a:txBody>
                  <a:tcPr marL="91447" marR="91447" marT="45744" marB="45744"/>
                </a:tc>
                <a:tc>
                  <a:txBody>
                    <a:bodyPr/>
                    <a:lstStyle/>
                    <a:p>
                      <a:pPr algn="ctr"/>
                      <a:r>
                        <a:rPr lang="en-GB" sz="1800" dirty="0" smtClean="0"/>
                        <a:t>89.5 - 91.6%</a:t>
                      </a:r>
                    </a:p>
                    <a:p>
                      <a:pPr algn="ctr"/>
                      <a:endParaRPr lang="en-GB" sz="1800" dirty="0" smtClean="0"/>
                    </a:p>
                    <a:p>
                      <a:pPr algn="ctr"/>
                      <a:r>
                        <a:rPr lang="en-GB" sz="1800" dirty="0" smtClean="0"/>
                        <a:t>(Kappa: 0.37-0.67)</a:t>
                      </a:r>
                      <a:endParaRPr lang="en-GB" sz="1800" dirty="0"/>
                    </a:p>
                  </a:txBody>
                  <a:tcPr marL="91447" marR="91447" marT="45744" marB="45744"/>
                </a:tc>
              </a:tr>
              <a:tr h="640409">
                <a:tc>
                  <a:txBody>
                    <a:bodyPr/>
                    <a:lstStyle/>
                    <a:p>
                      <a:pPr algn="ctr"/>
                      <a:r>
                        <a:rPr lang="en-GB" sz="1800" dirty="0" smtClean="0"/>
                        <a:t>Neuropsychological checklist</a:t>
                      </a:r>
                      <a:endParaRPr lang="en-GB" sz="1800" dirty="0"/>
                    </a:p>
                  </a:txBody>
                  <a:tcPr marL="91447" marR="91447" marT="45744" marB="45744"/>
                </a:tc>
                <a:tc>
                  <a:txBody>
                    <a:bodyPr/>
                    <a:lstStyle/>
                    <a:p>
                      <a:pPr algn="ctr"/>
                      <a:r>
                        <a:rPr lang="en-GB" sz="1800" dirty="0" smtClean="0"/>
                        <a:t>95.2%</a:t>
                      </a:r>
                      <a:br>
                        <a:rPr lang="en-GB" sz="1800" dirty="0" smtClean="0"/>
                      </a:br>
                      <a:endParaRPr lang="en-GB" sz="1800" dirty="0" smtClean="0"/>
                    </a:p>
                    <a:p>
                      <a:pPr algn="ctr"/>
                      <a:r>
                        <a:rPr lang="en-GB" sz="1800" dirty="0" smtClean="0"/>
                        <a:t>(Kappa: 0.55)</a:t>
                      </a:r>
                      <a:endParaRPr lang="en-GB" sz="1800" dirty="0"/>
                    </a:p>
                  </a:txBody>
                  <a:tcPr marL="91447" marR="91447" marT="45744" marB="45744"/>
                </a:tc>
                <a:tc>
                  <a:txBody>
                    <a:bodyPr/>
                    <a:lstStyle/>
                    <a:p>
                      <a:pPr algn="ctr"/>
                      <a:r>
                        <a:rPr lang="en-GB" sz="1800" dirty="0" smtClean="0"/>
                        <a:t>95.2%</a:t>
                      </a:r>
                    </a:p>
                    <a:p>
                      <a:pPr algn="ctr"/>
                      <a:endParaRPr lang="en-GB" sz="1800" dirty="0" smtClean="0"/>
                    </a:p>
                    <a:p>
                      <a:pPr algn="ctr"/>
                      <a:r>
                        <a:rPr lang="en-GB" sz="1800" dirty="0" smtClean="0"/>
                        <a:t>(Kappa:</a:t>
                      </a:r>
                      <a:r>
                        <a:rPr lang="en-GB" sz="1800" baseline="0" dirty="0" smtClean="0"/>
                        <a:t> </a:t>
                      </a:r>
                      <a:r>
                        <a:rPr lang="en-GB" sz="1800" dirty="0" smtClean="0"/>
                        <a:t>0.54)</a:t>
                      </a:r>
                      <a:endParaRPr lang="en-GB" sz="1800" dirty="0"/>
                    </a:p>
                  </a:txBody>
                  <a:tcPr marL="91447" marR="91447" marT="45744" marB="45744"/>
                </a:tc>
              </a:tr>
            </a:tbl>
          </a:graphicData>
        </a:graphic>
      </p:graphicFrame>
      <p:pic>
        <p:nvPicPr>
          <p:cNvPr id="35866" name="Picture 2" descr="C:\Users\Alison Fawcett\Pictures\SOTOF manual cover.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288" y="304800"/>
            <a:ext cx="923925" cy="1308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4996518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Construct and Concurrent validity</a:t>
            </a:r>
            <a:endParaRPr lang="en-GB" b="1" dirty="0"/>
          </a:p>
        </p:txBody>
      </p:sp>
      <p:sp>
        <p:nvSpPr>
          <p:cNvPr id="3" name="Content Placeholder 2"/>
          <p:cNvSpPr>
            <a:spLocks noGrp="1"/>
          </p:cNvSpPr>
          <p:nvPr>
            <p:ph idx="1"/>
          </p:nvPr>
        </p:nvSpPr>
        <p:spPr/>
        <p:txBody>
          <a:bodyPr>
            <a:normAutofit fontScale="85000" lnSpcReduction="10000"/>
          </a:bodyPr>
          <a:lstStyle/>
          <a:p>
            <a:r>
              <a:rPr lang="en-GB" b="1" dirty="0"/>
              <a:t>Concurrent validity:</a:t>
            </a:r>
            <a:r>
              <a:rPr lang="en-GB" dirty="0"/>
              <a:t>  is “the extent to which the test results agree with other measures of the same or similar traits and behaviours” </a:t>
            </a:r>
            <a:r>
              <a:rPr lang="en-GB" dirty="0" smtClean="0"/>
              <a:t/>
            </a:r>
            <a:br>
              <a:rPr lang="en-GB" dirty="0" smtClean="0"/>
            </a:br>
            <a:r>
              <a:rPr lang="en-GB" dirty="0" smtClean="0"/>
              <a:t>					(</a:t>
            </a:r>
            <a:r>
              <a:rPr lang="en-GB" dirty="0"/>
              <a:t>Asher, 1996, p. xxx</a:t>
            </a:r>
            <a:r>
              <a:rPr lang="en-GB" dirty="0" smtClean="0"/>
              <a:t>)	 </a:t>
            </a:r>
          </a:p>
          <a:p>
            <a:r>
              <a:rPr lang="en-GB" dirty="0" smtClean="0"/>
              <a:t>Note</a:t>
            </a:r>
            <a:r>
              <a:rPr lang="en-GB" dirty="0"/>
              <a:t>: also sometimes referred to as </a:t>
            </a:r>
            <a:r>
              <a:rPr lang="en-GB" b="1" dirty="0"/>
              <a:t>congruent </a:t>
            </a:r>
            <a:r>
              <a:rPr lang="en-GB" dirty="0"/>
              <a:t>validity.</a:t>
            </a:r>
          </a:p>
          <a:p>
            <a:endParaRPr lang="en-GB" dirty="0"/>
          </a:p>
          <a:p>
            <a:r>
              <a:rPr lang="en-GB" b="1" dirty="0"/>
              <a:t>Construct:</a:t>
            </a:r>
            <a:r>
              <a:rPr lang="en-GB" dirty="0"/>
              <a:t> “a product of scientific imagination, an idea developed to permit categorization and description of some directly observable behaviour” </a:t>
            </a:r>
            <a:r>
              <a:rPr lang="en-GB" dirty="0" smtClean="0"/>
              <a:t/>
            </a:r>
            <a:br>
              <a:rPr lang="en-GB" dirty="0" smtClean="0"/>
            </a:br>
            <a:r>
              <a:rPr lang="en-GB" dirty="0" smtClean="0"/>
              <a:t>			(</a:t>
            </a:r>
            <a:r>
              <a:rPr lang="en-GB" dirty="0"/>
              <a:t>Crocker and </a:t>
            </a:r>
            <a:r>
              <a:rPr lang="en-GB" dirty="0" err="1"/>
              <a:t>Algina</a:t>
            </a:r>
            <a:r>
              <a:rPr lang="en-GB" dirty="0"/>
              <a:t>, 1986, p. 230)</a:t>
            </a:r>
          </a:p>
        </p:txBody>
      </p:sp>
    </p:spTree>
    <p:extLst>
      <p:ext uri="{BB962C8B-B14F-4D97-AF65-F5344CB8AC3E}">
        <p14:creationId xmlns:p14="http://schemas.microsoft.com/office/powerpoint/2010/main" xmlns="" val="22461261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fontAlgn="auto" hangingPunct="1">
              <a:spcAft>
                <a:spcPts val="0"/>
              </a:spcAft>
              <a:defRPr/>
            </a:pPr>
            <a:r>
              <a:rPr lang="en-GB" altLang="en-US" sz="3600" b="1" dirty="0" smtClean="0">
                <a:solidFill>
                  <a:srgbClr val="C00000"/>
                </a:solidFill>
              </a:rPr>
              <a:t>Psychometric studies: SOTOF</a:t>
            </a:r>
          </a:p>
        </p:txBody>
      </p:sp>
      <p:sp>
        <p:nvSpPr>
          <p:cNvPr id="3" name="Content Placeholder 2"/>
          <p:cNvSpPr>
            <a:spLocks noGrp="1"/>
          </p:cNvSpPr>
          <p:nvPr>
            <p:ph idx="1"/>
          </p:nvPr>
        </p:nvSpPr>
        <p:spPr>
          <a:xfrm>
            <a:off x="457200" y="1600200"/>
            <a:ext cx="8229600" cy="4925144"/>
          </a:xfrm>
        </p:spPr>
        <p:txBody>
          <a:bodyPr>
            <a:normAutofit fontScale="70000" lnSpcReduction="20000"/>
          </a:bodyPr>
          <a:lstStyle/>
          <a:p>
            <a:pPr marL="365760" indent="-283464" eaLnBrk="1" fontAlgn="auto" hangingPunct="1">
              <a:lnSpc>
                <a:spcPct val="110000"/>
              </a:lnSpc>
              <a:spcAft>
                <a:spcPts val="0"/>
              </a:spcAft>
              <a:buFont typeface="Wingdings" pitchFamily="2" charset="2"/>
              <a:buNone/>
              <a:defRPr/>
            </a:pPr>
            <a:r>
              <a:rPr lang="en-GB" b="1" dirty="0" smtClean="0">
                <a:solidFill>
                  <a:srgbClr val="C00000"/>
                </a:solidFill>
              </a:rPr>
              <a:t>Construct and criterion-related validity: </a:t>
            </a:r>
          </a:p>
          <a:p>
            <a:pPr marL="365760" indent="-283464" eaLnBrk="1" fontAlgn="auto" hangingPunct="1">
              <a:lnSpc>
                <a:spcPct val="110000"/>
              </a:lnSpc>
              <a:spcAft>
                <a:spcPts val="0"/>
              </a:spcAft>
              <a:buFont typeface="Wingdings 2"/>
              <a:buChar char=""/>
              <a:defRPr/>
            </a:pPr>
            <a:r>
              <a:rPr lang="en-GB" dirty="0" smtClean="0"/>
              <a:t>This study examined matched items of SOTOF with other published measures including: MEAMS, RPAB, COTNAB, RADL for stroke, NART</a:t>
            </a:r>
          </a:p>
          <a:p>
            <a:pPr marL="365760" indent="-283464" eaLnBrk="1" fontAlgn="auto" hangingPunct="1">
              <a:lnSpc>
                <a:spcPct val="110000"/>
              </a:lnSpc>
              <a:spcAft>
                <a:spcPts val="0"/>
              </a:spcAft>
              <a:buFont typeface="Wingdings 2"/>
              <a:buChar char=""/>
              <a:defRPr/>
            </a:pPr>
            <a:r>
              <a:rPr lang="en-GB" dirty="0" smtClean="0"/>
              <a:t>Also examined SOTOF ADL independence scores with results from an ADL interview schedule</a:t>
            </a:r>
          </a:p>
          <a:p>
            <a:pPr marL="365760" indent="-283464" eaLnBrk="1" fontAlgn="auto" hangingPunct="1">
              <a:lnSpc>
                <a:spcPct val="110000"/>
              </a:lnSpc>
              <a:spcAft>
                <a:spcPts val="0"/>
              </a:spcAft>
              <a:buFont typeface="Wingdings 2"/>
              <a:buChar char=""/>
              <a:defRPr/>
            </a:pPr>
            <a:r>
              <a:rPr lang="en-GB" dirty="0" smtClean="0"/>
              <a:t>Sample = 22 people with a primary diagnosis of stroke age 62 – 92 years</a:t>
            </a:r>
          </a:p>
          <a:p>
            <a:pPr marL="365760" indent="-283464" eaLnBrk="1" fontAlgn="auto" hangingPunct="1">
              <a:lnSpc>
                <a:spcPct val="110000"/>
              </a:lnSpc>
              <a:spcAft>
                <a:spcPts val="0"/>
              </a:spcAft>
              <a:buFont typeface="Wingdings 2"/>
              <a:buChar char=""/>
              <a:defRPr/>
            </a:pPr>
            <a:r>
              <a:rPr lang="en-GB" dirty="0" smtClean="0"/>
              <a:t>Overall dysfunction in ADL performance and identification of neuropsychological deficits was mirrored by the identification of dysfunction and deficits on the other matched items from other tests. </a:t>
            </a:r>
          </a:p>
          <a:p>
            <a:pPr marL="365760" lvl="1" indent="-283464">
              <a:lnSpc>
                <a:spcPct val="110000"/>
              </a:lnSpc>
              <a:buFont typeface="Wingdings 2"/>
              <a:buChar char=""/>
              <a:defRPr/>
            </a:pPr>
            <a:r>
              <a:rPr lang="en-GB" dirty="0" smtClean="0"/>
              <a:t>SOTOF related highly (p&lt;0.05) to measures of ADL and some matched items from other neuropsychological (cognitive and perceptual tests)</a:t>
            </a:r>
            <a:br>
              <a:rPr lang="en-GB" dirty="0" smtClean="0"/>
            </a:br>
            <a:r>
              <a:rPr lang="en-GB" dirty="0" smtClean="0"/>
              <a:t/>
            </a:r>
            <a:br>
              <a:rPr lang="en-GB" dirty="0" smtClean="0"/>
            </a:br>
            <a:r>
              <a:rPr lang="en-GB" altLang="en-US" dirty="0"/>
              <a:t>(Laver, 1994; Laver and Powell, 1995)</a:t>
            </a:r>
          </a:p>
          <a:p>
            <a:pPr marL="365760" indent="-283464" eaLnBrk="1" fontAlgn="auto" hangingPunct="1">
              <a:lnSpc>
                <a:spcPct val="110000"/>
              </a:lnSpc>
              <a:spcAft>
                <a:spcPts val="0"/>
              </a:spcAft>
              <a:buFont typeface="Wingdings 2"/>
              <a:buChar char=""/>
              <a:defRPr/>
            </a:pPr>
            <a:endParaRPr lang="en-GB" dirty="0" smtClean="0"/>
          </a:p>
          <a:p>
            <a:pPr marL="365760" indent="-283464" eaLnBrk="1" fontAlgn="auto" hangingPunct="1">
              <a:lnSpc>
                <a:spcPct val="110000"/>
              </a:lnSpc>
              <a:spcAft>
                <a:spcPts val="0"/>
              </a:spcAft>
              <a:buFont typeface="Wingdings 2"/>
              <a:buChar char=""/>
              <a:defRPr/>
            </a:pPr>
            <a:endParaRPr lang="en-GB" dirty="0" smtClean="0"/>
          </a:p>
        </p:txBody>
      </p:sp>
      <p:pic>
        <p:nvPicPr>
          <p:cNvPr id="36868" name="Picture 2" descr="C:\Users\Alison Fawcett\Pictures\SOTOF manual cover.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288" y="188913"/>
            <a:ext cx="923925" cy="1308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367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Internal consistency</a:t>
            </a:r>
          </a:p>
        </p:txBody>
      </p:sp>
      <p:sp>
        <p:nvSpPr>
          <p:cNvPr id="3" name="Content Placeholder 2"/>
          <p:cNvSpPr>
            <a:spLocks noGrp="1"/>
          </p:cNvSpPr>
          <p:nvPr>
            <p:ph idx="1"/>
          </p:nvPr>
        </p:nvSpPr>
        <p:spPr/>
        <p:txBody>
          <a:bodyPr/>
          <a:lstStyle/>
          <a:p>
            <a:pPr lvl="0"/>
            <a:r>
              <a:rPr lang="en-US" dirty="0" smtClean="0"/>
              <a:t>‘</a:t>
            </a:r>
            <a:r>
              <a:rPr lang="en-US" dirty="0"/>
              <a:t>The degree to which test items all measure the same </a:t>
            </a:r>
            <a:r>
              <a:rPr lang="en-US" dirty="0" err="1"/>
              <a:t>behaviour</a:t>
            </a:r>
            <a:r>
              <a:rPr lang="en-US" dirty="0"/>
              <a:t> or construct’ </a:t>
            </a:r>
            <a:endParaRPr lang="en-US" dirty="0" smtClean="0"/>
          </a:p>
          <a:p>
            <a:pPr lvl="2"/>
            <a:r>
              <a:rPr lang="en-US" dirty="0" smtClean="0"/>
              <a:t>(</a:t>
            </a:r>
            <a:r>
              <a:rPr lang="en-US" dirty="0"/>
              <a:t>Laver-Fawcett, 2007, p.422</a:t>
            </a:r>
            <a:r>
              <a:rPr lang="en-US" dirty="0" smtClean="0"/>
              <a:t>)</a:t>
            </a:r>
            <a:endParaRPr lang="en-GB" dirty="0"/>
          </a:p>
          <a:p>
            <a:r>
              <a:rPr lang="en-GB" dirty="0"/>
              <a:t>Internal consistency studies explore if test items are measuring the same construct or trait and whether test items vary in difficulty</a:t>
            </a:r>
          </a:p>
        </p:txBody>
      </p:sp>
    </p:spTree>
    <p:extLst>
      <p:ext uri="{BB962C8B-B14F-4D97-AF65-F5344CB8AC3E}">
        <p14:creationId xmlns:p14="http://schemas.microsoft.com/office/powerpoint/2010/main" xmlns="" val="11074639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fontAlgn="auto" hangingPunct="1">
              <a:spcAft>
                <a:spcPts val="0"/>
              </a:spcAft>
              <a:defRPr/>
            </a:pPr>
            <a:r>
              <a:rPr lang="en-GB" altLang="en-US" sz="3600" b="1" dirty="0" smtClean="0">
                <a:solidFill>
                  <a:srgbClr val="C00000"/>
                </a:solidFill>
              </a:rPr>
              <a:t>Psychometric studies: SOTOF</a:t>
            </a:r>
            <a:endParaRPr lang="en-GB" altLang="en-US" sz="3600" dirty="0" smtClean="0">
              <a:solidFill>
                <a:schemeClr val="tx2">
                  <a:satMod val="130000"/>
                </a:schemeClr>
              </a:solidFill>
            </a:endParaRPr>
          </a:p>
        </p:txBody>
      </p:sp>
      <p:sp>
        <p:nvSpPr>
          <p:cNvPr id="37891" name="Content Placeholder 2"/>
          <p:cNvSpPr>
            <a:spLocks noGrp="1"/>
          </p:cNvSpPr>
          <p:nvPr>
            <p:ph idx="1"/>
          </p:nvPr>
        </p:nvSpPr>
        <p:spPr/>
        <p:txBody>
          <a:bodyPr>
            <a:normAutofit fontScale="62500" lnSpcReduction="20000"/>
          </a:bodyPr>
          <a:lstStyle/>
          <a:p>
            <a:pPr marL="0" indent="0" eaLnBrk="1" hangingPunct="1">
              <a:buNone/>
            </a:pPr>
            <a:r>
              <a:rPr lang="en-GB" altLang="en-US" b="1" dirty="0" smtClean="0">
                <a:solidFill>
                  <a:srgbClr val="C00000"/>
                </a:solidFill>
              </a:rPr>
              <a:t>Internal consistency</a:t>
            </a:r>
            <a:endParaRPr lang="en-GB" altLang="en-US" dirty="0"/>
          </a:p>
          <a:p>
            <a:pPr eaLnBrk="1" hangingPunct="1"/>
            <a:r>
              <a:rPr lang="en-GB" altLang="en-US" dirty="0" smtClean="0"/>
              <a:t>37 participants with primary diagnosis of stroke</a:t>
            </a:r>
          </a:p>
          <a:p>
            <a:pPr eaLnBrk="1" hangingPunct="1"/>
            <a:r>
              <a:rPr lang="en-GB" altLang="en-US" dirty="0" smtClean="0"/>
              <a:t>Statistical analysis of matched items with Fisher’s exact probability test.</a:t>
            </a:r>
          </a:p>
          <a:p>
            <a:pPr eaLnBrk="1" hangingPunct="1"/>
            <a:r>
              <a:rPr lang="en-GB" altLang="en-US" dirty="0" smtClean="0"/>
              <a:t>Majority of matched items on the SOTOF neuropsychological checklist were significantly related (p&lt;0.05)</a:t>
            </a:r>
          </a:p>
          <a:p>
            <a:r>
              <a:rPr lang="en-GB" altLang="en-US" dirty="0" smtClean="0"/>
              <a:t>Some matched items for the $ ADL tasks </a:t>
            </a:r>
            <a:r>
              <a:rPr lang="en-GB" altLang="en-US" dirty="0"/>
              <a:t>were significantly related (p&lt;0.05</a:t>
            </a:r>
            <a:r>
              <a:rPr lang="en-GB" altLang="en-US" dirty="0" smtClean="0"/>
              <a:t>)</a:t>
            </a:r>
          </a:p>
          <a:p>
            <a:r>
              <a:rPr lang="en-GB" altLang="en-US" dirty="0" smtClean="0"/>
              <a:t>Established internal consistency across the whole test.</a:t>
            </a:r>
          </a:p>
          <a:p>
            <a:r>
              <a:rPr lang="en-GB" altLang="en-US" dirty="0" smtClean="0"/>
              <a:t>Variability across the 4 ADL tasks indicates that all tasks should be administered.</a:t>
            </a:r>
          </a:p>
          <a:p>
            <a:r>
              <a:rPr lang="en-GB" altLang="en-US" dirty="0" smtClean="0"/>
              <a:t>But some items in tasks 3 and 4 can be removed if client’s ability is clearly established in Tasks 1 and 2: e.g. right and left and position in space items; colour identification; naming objects; identifying objects through touch.</a:t>
            </a:r>
            <a:br>
              <a:rPr lang="en-GB" altLang="en-US" dirty="0" smtClean="0"/>
            </a:br>
            <a:endParaRPr lang="en-GB" altLang="en-US" dirty="0"/>
          </a:p>
          <a:p>
            <a:pPr marL="0" lvl="1" indent="0">
              <a:buNone/>
            </a:pPr>
            <a:r>
              <a:rPr lang="en-GB" altLang="en-US" dirty="0" smtClean="0"/>
              <a:t>		(</a:t>
            </a:r>
            <a:r>
              <a:rPr lang="en-GB" altLang="en-US" dirty="0"/>
              <a:t>Laver, 1994; Laver and Powell, 1995)</a:t>
            </a:r>
          </a:p>
          <a:p>
            <a:pPr eaLnBrk="1" hangingPunct="1"/>
            <a:endParaRPr lang="en-GB" altLang="en-US" dirty="0" smtClean="0"/>
          </a:p>
        </p:txBody>
      </p:sp>
      <p:pic>
        <p:nvPicPr>
          <p:cNvPr id="37892" name="Picture 2" descr="C:\Users\Alison Fawcett\Pictures\SOTOF manual cover.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288" y="188913"/>
            <a:ext cx="923925" cy="1308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37841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8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8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8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789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789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789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7891">
                                            <p:txEl>
                                              <p:pRg st="7" end="7"/>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789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fontAlgn="auto" hangingPunct="1">
              <a:spcAft>
                <a:spcPts val="0"/>
              </a:spcAft>
              <a:defRPr/>
            </a:pPr>
            <a:r>
              <a:rPr lang="en-GB" altLang="en-US" sz="3600" b="1" dirty="0" smtClean="0">
                <a:solidFill>
                  <a:srgbClr val="C00000"/>
                </a:solidFill>
              </a:rPr>
              <a:t>Psychometric studies: SOTOF</a:t>
            </a:r>
            <a:endParaRPr lang="en-GB" altLang="en-US" sz="3600" dirty="0" smtClean="0">
              <a:solidFill>
                <a:schemeClr val="tx2">
                  <a:satMod val="130000"/>
                </a:schemeClr>
              </a:solidFill>
            </a:endParaRPr>
          </a:p>
        </p:txBody>
      </p:sp>
      <p:sp>
        <p:nvSpPr>
          <p:cNvPr id="37891" name="Content Placeholder 2"/>
          <p:cNvSpPr>
            <a:spLocks noGrp="1"/>
          </p:cNvSpPr>
          <p:nvPr>
            <p:ph idx="1"/>
          </p:nvPr>
        </p:nvSpPr>
        <p:spPr>
          <a:xfrm>
            <a:off x="457200" y="1600200"/>
            <a:ext cx="8229600" cy="4781128"/>
          </a:xfrm>
        </p:spPr>
        <p:txBody>
          <a:bodyPr>
            <a:normAutofit fontScale="77500" lnSpcReduction="20000"/>
          </a:bodyPr>
          <a:lstStyle/>
          <a:p>
            <a:pPr eaLnBrk="1" hangingPunct="1"/>
            <a:r>
              <a:rPr lang="en-GB" altLang="en-US" b="1" dirty="0" smtClean="0">
                <a:solidFill>
                  <a:srgbClr val="C00000"/>
                </a:solidFill>
              </a:rPr>
              <a:t>Face validity</a:t>
            </a:r>
            <a:endParaRPr lang="en-GB" altLang="en-US" dirty="0"/>
          </a:p>
          <a:p>
            <a:pPr eaLnBrk="1" hangingPunct="1"/>
            <a:r>
              <a:rPr lang="en-GB" altLang="en-US" dirty="0" smtClean="0"/>
              <a:t>Interviews with people following SOTOF test administration with  44 participants with primary diagnosis of stroke.</a:t>
            </a:r>
          </a:p>
          <a:p>
            <a:r>
              <a:rPr lang="en-GB" altLang="en-US" dirty="0"/>
              <a:t>95% of clients felt the SOTOF tasks represented activities they would normally do</a:t>
            </a:r>
            <a:r>
              <a:rPr lang="en-GB" altLang="en-US" dirty="0" smtClean="0"/>
              <a:t>.</a:t>
            </a:r>
          </a:p>
          <a:p>
            <a:r>
              <a:rPr lang="en-GB" altLang="en-US" dirty="0" smtClean="0"/>
              <a:t>None </a:t>
            </a:r>
            <a:r>
              <a:rPr lang="en-GB" altLang="en-US" dirty="0"/>
              <a:t>minded being asked to do the tasks. </a:t>
            </a:r>
            <a:endParaRPr lang="en-GB" altLang="en-US" dirty="0" smtClean="0"/>
          </a:p>
          <a:p>
            <a:r>
              <a:rPr lang="en-GB" altLang="en-US" dirty="0" smtClean="0"/>
              <a:t>The </a:t>
            </a:r>
            <a:r>
              <a:rPr lang="en-GB" altLang="en-US" dirty="0"/>
              <a:t>majority found the SOTOF to </a:t>
            </a:r>
            <a:r>
              <a:rPr lang="en-GB" altLang="en-US" dirty="0" smtClean="0"/>
              <a:t>be:</a:t>
            </a:r>
          </a:p>
          <a:p>
            <a:pPr lvl="1"/>
            <a:r>
              <a:rPr lang="en-GB" altLang="en-US" dirty="0" smtClean="0"/>
              <a:t>interesting </a:t>
            </a:r>
            <a:r>
              <a:rPr lang="en-GB" altLang="en-US" dirty="0"/>
              <a:t>(87.5%) </a:t>
            </a:r>
            <a:endParaRPr lang="en-GB" altLang="en-US" dirty="0" smtClean="0"/>
          </a:p>
          <a:p>
            <a:pPr lvl="1"/>
            <a:r>
              <a:rPr lang="en-GB" altLang="en-US" dirty="0" smtClean="0"/>
              <a:t>useful </a:t>
            </a:r>
            <a:r>
              <a:rPr lang="en-GB" altLang="en-US" dirty="0"/>
              <a:t>(87.5%) </a:t>
            </a:r>
            <a:endParaRPr lang="en-GB" altLang="en-US" dirty="0" smtClean="0"/>
          </a:p>
          <a:p>
            <a:pPr lvl="1"/>
            <a:r>
              <a:rPr lang="en-GB" altLang="en-US" dirty="0" smtClean="0"/>
              <a:t>enjoyable </a:t>
            </a:r>
            <a:r>
              <a:rPr lang="en-GB" altLang="en-US" dirty="0"/>
              <a:t>(85</a:t>
            </a:r>
            <a:r>
              <a:rPr lang="en-GB" altLang="en-US" dirty="0" smtClean="0"/>
              <a:t>%) </a:t>
            </a:r>
          </a:p>
          <a:p>
            <a:r>
              <a:rPr lang="en-GB" altLang="en-US" dirty="0" smtClean="0"/>
              <a:t>12.5</a:t>
            </a:r>
            <a:r>
              <a:rPr lang="en-GB" altLang="en-US" dirty="0"/>
              <a:t>% reported finding the test stressful. </a:t>
            </a:r>
            <a:r>
              <a:rPr lang="en-GB" altLang="en-US" dirty="0" smtClean="0"/>
              <a:t/>
            </a:r>
            <a:br>
              <a:rPr lang="en-GB" altLang="en-US" dirty="0" smtClean="0"/>
            </a:br>
            <a:endParaRPr lang="en-GB" altLang="en-US" dirty="0"/>
          </a:p>
          <a:p>
            <a:pPr lvl="2"/>
            <a:r>
              <a:rPr lang="en-GB" altLang="en-US" dirty="0" smtClean="0"/>
              <a:t>(Laver, 1994; Laver and Powell, 1995)</a:t>
            </a:r>
          </a:p>
        </p:txBody>
      </p:sp>
      <p:pic>
        <p:nvPicPr>
          <p:cNvPr id="37892" name="Picture 2" descr="C:\Users\Alison Fawcett\Pictures\SOTOF manual cover.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288" y="188913"/>
            <a:ext cx="923925" cy="1308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085423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8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8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8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7891">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7891">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891">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891">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7891">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789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fontAlgn="auto" hangingPunct="1">
              <a:spcAft>
                <a:spcPts val="0"/>
              </a:spcAft>
              <a:defRPr/>
            </a:pPr>
            <a:r>
              <a:rPr lang="en-GB" altLang="en-US" sz="3600" b="1" dirty="0" smtClean="0">
                <a:solidFill>
                  <a:srgbClr val="C00000"/>
                </a:solidFill>
              </a:rPr>
              <a:t>Psychometric studies: SOTOF</a:t>
            </a:r>
            <a:endParaRPr lang="en-GB" altLang="en-US" sz="3600" dirty="0" smtClean="0">
              <a:solidFill>
                <a:schemeClr val="tx2">
                  <a:satMod val="130000"/>
                </a:schemeClr>
              </a:solidFill>
            </a:endParaRPr>
          </a:p>
        </p:txBody>
      </p:sp>
      <p:sp>
        <p:nvSpPr>
          <p:cNvPr id="37891" name="Content Placeholder 2"/>
          <p:cNvSpPr>
            <a:spLocks noGrp="1"/>
          </p:cNvSpPr>
          <p:nvPr>
            <p:ph idx="1"/>
          </p:nvPr>
        </p:nvSpPr>
        <p:spPr/>
        <p:txBody>
          <a:bodyPr>
            <a:normAutofit lnSpcReduction="10000"/>
          </a:bodyPr>
          <a:lstStyle/>
          <a:p>
            <a:pPr marL="0" indent="0" eaLnBrk="1" hangingPunct="1">
              <a:buNone/>
            </a:pPr>
            <a:r>
              <a:rPr lang="en-GB" altLang="en-US" b="1" dirty="0" smtClean="0">
                <a:solidFill>
                  <a:srgbClr val="C00000"/>
                </a:solidFill>
              </a:rPr>
              <a:t>Clinical utility</a:t>
            </a:r>
            <a:endParaRPr lang="en-GB" altLang="en-US" dirty="0"/>
          </a:p>
          <a:p>
            <a:pPr eaLnBrk="1" hangingPunct="1"/>
            <a:r>
              <a:rPr lang="en-GB" altLang="en-US" dirty="0" smtClean="0"/>
              <a:t>Survey of occupational therapists piloting SOTOF. 44 OTs who administered SOTOF to 48 people with stroke (UK, Ireland and Belgium)</a:t>
            </a:r>
          </a:p>
          <a:p>
            <a:pPr eaLnBrk="1" hangingPunct="1"/>
            <a:r>
              <a:rPr lang="en-GB" altLang="en-US" dirty="0" smtClean="0"/>
              <a:t>SOTOF was; easily understood and administered; relatively quick to administer compared to other standardised batteries; relevant for clients; not unduly stressful for clients; suitable for use by all qualified OTs.</a:t>
            </a:r>
          </a:p>
        </p:txBody>
      </p:sp>
      <p:pic>
        <p:nvPicPr>
          <p:cNvPr id="37892" name="Picture 2" descr="C:\Users\Alison Fawcett\Pictures\SOTOF manual cover.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288" y="188913"/>
            <a:ext cx="923925" cy="1308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3866956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Norm-referenced test</a:t>
            </a:r>
            <a:endParaRPr lang="en-GB" dirty="0"/>
          </a:p>
        </p:txBody>
      </p:sp>
      <p:sp>
        <p:nvSpPr>
          <p:cNvPr id="3" name="Content Placeholder 2"/>
          <p:cNvSpPr>
            <a:spLocks noGrp="1"/>
          </p:cNvSpPr>
          <p:nvPr>
            <p:ph idx="1"/>
          </p:nvPr>
        </p:nvSpPr>
        <p:spPr>
          <a:xfrm>
            <a:off x="457200" y="1600200"/>
            <a:ext cx="8229600" cy="4925144"/>
          </a:xfrm>
        </p:spPr>
        <p:txBody>
          <a:bodyPr>
            <a:normAutofit fontScale="77500" lnSpcReduction="20000"/>
          </a:bodyPr>
          <a:lstStyle/>
          <a:p>
            <a:pPr>
              <a:lnSpc>
                <a:spcPct val="120000"/>
              </a:lnSpc>
            </a:pPr>
            <a:r>
              <a:rPr lang="en-GB" dirty="0" smtClean="0"/>
              <a:t>A test that is used to evaluate performance against the scores of a peer group whose performance has been described using a normative sample.</a:t>
            </a:r>
          </a:p>
          <a:p>
            <a:pPr>
              <a:lnSpc>
                <a:spcPct val="120000"/>
              </a:lnSpc>
              <a:buNone/>
            </a:pPr>
            <a:endParaRPr lang="en-GB" b="1" dirty="0" smtClean="0"/>
          </a:p>
          <a:p>
            <a:pPr>
              <a:lnSpc>
                <a:spcPct val="120000"/>
              </a:lnSpc>
            </a:pPr>
            <a:r>
              <a:rPr lang="en-GB" b="1" dirty="0" smtClean="0">
                <a:solidFill>
                  <a:srgbClr val="002060"/>
                </a:solidFill>
              </a:rPr>
              <a:t>Norms: </a:t>
            </a:r>
            <a:r>
              <a:rPr lang="en-GB" dirty="0" smtClean="0"/>
              <a:t>Norms are sets of scores from clearly defined samples of a population (Kline, 1990)</a:t>
            </a:r>
            <a:r>
              <a:rPr lang="en-GB" b="1" dirty="0" smtClean="0"/>
              <a:t> </a:t>
            </a:r>
          </a:p>
          <a:p>
            <a:pPr>
              <a:lnSpc>
                <a:spcPct val="120000"/>
              </a:lnSpc>
            </a:pPr>
            <a:r>
              <a:rPr lang="en-GB" dirty="0" smtClean="0"/>
              <a:t>A wider definition refers to norms as “a standard, a model, or pattern for a specific group; an expected type of performance or behaviour for a particular reference group of persons” </a:t>
            </a:r>
            <a:br>
              <a:rPr lang="en-GB" dirty="0" smtClean="0"/>
            </a:br>
            <a:r>
              <a:rPr lang="en-GB" sz="2600" dirty="0" smtClean="0"/>
              <a:t>(American Occupational Therapy Association, as cited in Hopkins and Smith, 1993, p.914)</a:t>
            </a:r>
          </a:p>
          <a:p>
            <a:pPr>
              <a:buNone/>
            </a:pPr>
            <a:endParaRPr lang="en-GB" dirty="0" smtClean="0"/>
          </a:p>
          <a:p>
            <a:endParaRPr lang="en-GB" dirty="0"/>
          </a:p>
        </p:txBody>
      </p:sp>
    </p:spTree>
    <p:extLst>
      <p:ext uri="{BB962C8B-B14F-4D97-AF65-F5344CB8AC3E}">
        <p14:creationId xmlns:p14="http://schemas.microsoft.com/office/powerpoint/2010/main" xmlns="" val="12076325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Norm-referenced test</a:t>
            </a:r>
            <a:endParaRPr lang="en-GB" dirty="0"/>
          </a:p>
        </p:txBody>
      </p:sp>
      <p:sp>
        <p:nvSpPr>
          <p:cNvPr id="3" name="Content Placeholder 2"/>
          <p:cNvSpPr>
            <a:spLocks noGrp="1"/>
          </p:cNvSpPr>
          <p:nvPr>
            <p:ph idx="1"/>
          </p:nvPr>
        </p:nvSpPr>
        <p:spPr/>
        <p:txBody>
          <a:bodyPr/>
          <a:lstStyle/>
          <a:p>
            <a:r>
              <a:rPr lang="en-GB" dirty="0"/>
              <a:t>If it is a norm-referenced test, is the normative sample well described?  </a:t>
            </a:r>
          </a:p>
          <a:p>
            <a:r>
              <a:rPr lang="en-GB" dirty="0"/>
              <a:t>Are there norm-tables from which you can compare a client’s score with the distribution of scores obtained by the normative group</a:t>
            </a:r>
            <a:r>
              <a:rPr lang="en-GB" dirty="0" smtClean="0"/>
              <a:t>?</a:t>
            </a:r>
          </a:p>
          <a:p>
            <a:r>
              <a:rPr lang="en-GB" dirty="0"/>
              <a:t>If you are using a normative assessment – look carefully at the sample used and consider generalisability</a:t>
            </a:r>
          </a:p>
          <a:p>
            <a:pPr marL="0" indent="0">
              <a:buNone/>
            </a:pPr>
            <a:endParaRPr lang="en-GB" dirty="0"/>
          </a:p>
        </p:txBody>
      </p:sp>
    </p:spTree>
    <p:extLst>
      <p:ext uri="{BB962C8B-B14F-4D97-AF65-F5344CB8AC3E}">
        <p14:creationId xmlns:p14="http://schemas.microsoft.com/office/powerpoint/2010/main" xmlns="" val="10814650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371600" y="457200"/>
            <a:ext cx="7772400" cy="1371600"/>
          </a:xfrm>
        </p:spPr>
        <p:txBody>
          <a:bodyPr/>
          <a:lstStyle/>
          <a:p>
            <a:pPr eaLnBrk="1" fontAlgn="auto" hangingPunct="1">
              <a:spcAft>
                <a:spcPts val="0"/>
              </a:spcAft>
              <a:defRPr/>
            </a:pPr>
            <a:r>
              <a:rPr lang="en-GB" altLang="en-US" sz="4000" b="1" dirty="0">
                <a:solidFill>
                  <a:srgbClr val="C00000"/>
                </a:solidFill>
              </a:rPr>
              <a:t>Psychometric studies: SOTOF</a:t>
            </a:r>
            <a:endParaRPr lang="en-GB" altLang="en-US" sz="3800" b="1" dirty="0" smtClean="0">
              <a:solidFill>
                <a:schemeClr val="hlink"/>
              </a:solidFill>
            </a:endParaRPr>
          </a:p>
        </p:txBody>
      </p:sp>
      <p:sp>
        <p:nvSpPr>
          <p:cNvPr id="280579" name="Rectangle 3"/>
          <p:cNvSpPr>
            <a:spLocks noGrp="1" noChangeArrowheads="1"/>
          </p:cNvSpPr>
          <p:nvPr>
            <p:ph type="body" idx="4294967295"/>
          </p:nvPr>
        </p:nvSpPr>
        <p:spPr>
          <a:xfrm>
            <a:off x="467544" y="1989138"/>
            <a:ext cx="8676456" cy="4679950"/>
          </a:xfrm>
        </p:spPr>
        <p:txBody>
          <a:bodyPr>
            <a:normAutofit fontScale="70000" lnSpcReduction="20000"/>
          </a:bodyPr>
          <a:lstStyle/>
          <a:p>
            <a:pPr eaLnBrk="1" hangingPunct="1"/>
            <a:r>
              <a:rPr lang="en-GB" altLang="en-US" dirty="0" smtClean="0"/>
              <a:t>Normative data collected based on sample of 86 adults 60-97 without neurological deficits in the UK. </a:t>
            </a:r>
          </a:p>
          <a:p>
            <a:pPr eaLnBrk="1" hangingPunct="1"/>
            <a:r>
              <a:rPr lang="en-GB" altLang="en-US" dirty="0" smtClean="0"/>
              <a:t>Established normative standards for performance on SOTOF (time and ability)</a:t>
            </a:r>
          </a:p>
          <a:p>
            <a:pPr eaLnBrk="1" hangingPunct="1"/>
            <a:r>
              <a:rPr lang="en-GB" altLang="en-US" dirty="0" smtClean="0"/>
              <a:t>SOTOF found to discriminate between patients with neurological damage and adults for both ability and time taken to complete the four tasks.</a:t>
            </a:r>
          </a:p>
          <a:p>
            <a:pPr eaLnBrk="1" hangingPunct="1"/>
            <a:r>
              <a:rPr lang="en-GB" altLang="en-US" dirty="0" smtClean="0"/>
              <a:t>Established normative standards for descriptive responses.</a:t>
            </a:r>
            <a:br>
              <a:rPr lang="en-GB" altLang="en-US" dirty="0" smtClean="0"/>
            </a:br>
            <a:endParaRPr lang="en-GB" altLang="en-US" dirty="0" smtClean="0"/>
          </a:p>
          <a:p>
            <a:pPr eaLnBrk="1" hangingPunct="1"/>
            <a:r>
              <a:rPr lang="en-GB" altLang="en-US" dirty="0" smtClean="0"/>
              <a:t>Additional normative study undertaken in Canada.</a:t>
            </a:r>
          </a:p>
          <a:p>
            <a:pPr eaLnBrk="1" hangingPunct="1"/>
            <a:r>
              <a:rPr lang="en-GB" altLang="en-US" dirty="0" smtClean="0"/>
              <a:t>Also pilot work for 2 IADL SOTOF sub-scales was undertaken in Canada:</a:t>
            </a:r>
          </a:p>
          <a:p>
            <a:pPr lvl="1" eaLnBrk="1" hangingPunct="1"/>
            <a:r>
              <a:rPr lang="en-GB" altLang="en-US" dirty="0" smtClean="0"/>
              <a:t>Telephone use</a:t>
            </a:r>
          </a:p>
          <a:p>
            <a:pPr lvl="1" eaLnBrk="1" hangingPunct="1"/>
            <a:r>
              <a:rPr lang="en-GB" altLang="en-US" dirty="0" smtClean="0"/>
              <a:t>Paying a bill by writing a cheque</a:t>
            </a:r>
          </a:p>
        </p:txBody>
      </p:sp>
      <p:pic>
        <p:nvPicPr>
          <p:cNvPr id="38916" name="Picture 2" descr="C:\Users\Alison Fawcett\Pictures\SOTOF manual cover.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28600" y="304800"/>
            <a:ext cx="923925" cy="1308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6604552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0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05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05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057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057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0579">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0579">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05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579" grpId="0" build="p" bldLvl="5"/>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2060"/>
                </a:solidFill>
              </a:rPr>
              <a:t>SOTOF</a:t>
            </a:r>
            <a:endParaRPr lang="en-GB" b="1" dirty="0">
              <a:solidFill>
                <a:srgbClr val="002060"/>
              </a:solidFill>
            </a:endParaRPr>
          </a:p>
        </p:txBody>
      </p:sp>
      <p:sp>
        <p:nvSpPr>
          <p:cNvPr id="3" name="Content Placeholder 2"/>
          <p:cNvSpPr>
            <a:spLocks noGrp="1"/>
          </p:cNvSpPr>
          <p:nvPr>
            <p:ph idx="1"/>
          </p:nvPr>
        </p:nvSpPr>
        <p:spPr/>
        <p:txBody>
          <a:bodyPr/>
          <a:lstStyle/>
          <a:p>
            <a:r>
              <a:rPr lang="en-GB" dirty="0" smtClean="0"/>
              <a:t>Recognised as a useful assessment </a:t>
            </a:r>
            <a:r>
              <a:rPr lang="en-GB" dirty="0"/>
              <a:t>of body function and structure for occupational therapists specifically within neurology and for older people </a:t>
            </a:r>
            <a:endParaRPr lang="en-GB" dirty="0" smtClean="0"/>
          </a:p>
          <a:p>
            <a:r>
              <a:rPr lang="en-GB" dirty="0" smtClean="0"/>
              <a:t>(</a:t>
            </a:r>
            <a:r>
              <a:rPr lang="en-GB" dirty="0"/>
              <a:t>College of Occupational </a:t>
            </a:r>
            <a:r>
              <a:rPr lang="en-GB" dirty="0" smtClean="0"/>
              <a:t>Therapists, </a:t>
            </a:r>
            <a:r>
              <a:rPr lang="en-GB" dirty="0"/>
              <a:t>2003; 2004; Clarke et al., 2001). </a:t>
            </a:r>
          </a:p>
        </p:txBody>
      </p:sp>
      <p:pic>
        <p:nvPicPr>
          <p:cNvPr id="4100" name="Picture 4" descr="C:\Users\a.laverfawcett\AppData\Local\Microsoft\Windows\Temporary Internet Files\Content.IE5\GCMMFBXM\phoenix_series_4_by_darkheroic-d5jihgn[1].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300192" y="4797152"/>
            <a:ext cx="2362200" cy="1905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729803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097053405"/>
              </p:ext>
            </p:extLst>
          </p:nvPr>
        </p:nvGraphicFramePr>
        <p:xfrm>
          <a:off x="323528" y="188640"/>
          <a:ext cx="8208912" cy="6541366"/>
        </p:xfrm>
        <a:graphic>
          <a:graphicData uri="http://schemas.openxmlformats.org/drawingml/2006/table">
            <a:tbl>
              <a:tblPr firstRow="1" firstCol="1" bandRow="1">
                <a:tableStyleId>{5C22544A-7EE6-4342-B048-85BDC9FD1C3A}</a:tableStyleId>
              </a:tblPr>
              <a:tblGrid>
                <a:gridCol w="1799291"/>
                <a:gridCol w="1858702"/>
                <a:gridCol w="2534695"/>
                <a:gridCol w="2016224"/>
              </a:tblGrid>
              <a:tr h="738559">
                <a:tc>
                  <a:txBody>
                    <a:bodyPr/>
                    <a:lstStyle/>
                    <a:p>
                      <a:pPr marR="63500" algn="ctr">
                        <a:lnSpc>
                          <a:spcPct val="115000"/>
                        </a:lnSpc>
                        <a:spcBef>
                          <a:spcPts val="900"/>
                        </a:spcBef>
                        <a:spcAft>
                          <a:spcPts val="300"/>
                        </a:spcAft>
                      </a:pPr>
                      <a:r>
                        <a:rPr lang="en-GB" sz="1600" dirty="0">
                          <a:effectLst/>
                        </a:rPr>
                        <a:t>Sub-test</a:t>
                      </a:r>
                      <a:endParaRPr lang="en-GB" sz="1600" dirty="0">
                        <a:effectLst/>
                        <a:latin typeface="Calibri"/>
                        <a:ea typeface="Calibri"/>
                        <a:cs typeface="Times New Roman"/>
                      </a:endParaRPr>
                    </a:p>
                  </a:txBody>
                  <a:tcPr marL="49804" marR="49804" marT="0" marB="0"/>
                </a:tc>
                <a:tc>
                  <a:txBody>
                    <a:bodyPr/>
                    <a:lstStyle/>
                    <a:p>
                      <a:pPr marR="63500" algn="ctr">
                        <a:lnSpc>
                          <a:spcPct val="115000"/>
                        </a:lnSpc>
                        <a:spcBef>
                          <a:spcPts val="900"/>
                        </a:spcBef>
                        <a:spcAft>
                          <a:spcPts val="300"/>
                        </a:spcAft>
                      </a:pPr>
                      <a:r>
                        <a:rPr lang="en-GB" sz="1600">
                          <a:effectLst/>
                        </a:rPr>
                        <a:t>Furniture</a:t>
                      </a:r>
                      <a:endParaRPr lang="en-GB" sz="1600">
                        <a:effectLst/>
                        <a:latin typeface="Calibri"/>
                        <a:ea typeface="Calibri"/>
                        <a:cs typeface="Times New Roman"/>
                      </a:endParaRPr>
                    </a:p>
                  </a:txBody>
                  <a:tcPr marL="49804" marR="49804" marT="0" marB="0"/>
                </a:tc>
                <a:tc>
                  <a:txBody>
                    <a:bodyPr/>
                    <a:lstStyle/>
                    <a:p>
                      <a:pPr marL="342900" marR="63500" lvl="0" indent="-342900" algn="ctr">
                        <a:lnSpc>
                          <a:spcPct val="115000"/>
                        </a:lnSpc>
                        <a:spcBef>
                          <a:spcPts val="900"/>
                        </a:spcBef>
                        <a:spcAft>
                          <a:spcPts val="300"/>
                        </a:spcAft>
                        <a:buFont typeface="Symbol"/>
                        <a:buChar char=""/>
                      </a:pPr>
                      <a:r>
                        <a:rPr lang="en-GB" sz="1600" dirty="0" smtClean="0">
                          <a:effectLst/>
                        </a:rPr>
                        <a:t>Equipment</a:t>
                      </a:r>
                      <a:r>
                        <a:rPr lang="en-GB" sz="1600" dirty="0">
                          <a:effectLst/>
                        </a:rPr>
                        <a:t> </a:t>
                      </a:r>
                      <a:endParaRPr lang="en-GB" sz="1600" dirty="0">
                        <a:effectLst/>
                        <a:latin typeface="Calibri"/>
                        <a:ea typeface="Calibri"/>
                        <a:cs typeface="Times New Roman"/>
                      </a:endParaRPr>
                    </a:p>
                  </a:txBody>
                  <a:tcPr marL="49804" marR="49804" marT="0" marB="0"/>
                </a:tc>
                <a:tc>
                  <a:txBody>
                    <a:bodyPr/>
                    <a:lstStyle/>
                    <a:p>
                      <a:pPr marL="342900" marR="63500" lvl="0" indent="-342900" algn="ctr">
                        <a:lnSpc>
                          <a:spcPct val="115000"/>
                        </a:lnSpc>
                        <a:spcBef>
                          <a:spcPts val="900"/>
                        </a:spcBef>
                        <a:spcAft>
                          <a:spcPts val="300"/>
                        </a:spcAft>
                        <a:buFont typeface="Symbol"/>
                        <a:buChar char=""/>
                      </a:pPr>
                      <a:r>
                        <a:rPr lang="en-GB" sz="1600" dirty="0" smtClean="0">
                          <a:effectLst/>
                        </a:rPr>
                        <a:t>Materials &amp; (</a:t>
                      </a:r>
                      <a:r>
                        <a:rPr lang="en-GB" sz="1600" dirty="0">
                          <a:effectLst/>
                        </a:rPr>
                        <a:t>consumables)</a:t>
                      </a:r>
                      <a:endParaRPr lang="en-GB" sz="1600" dirty="0">
                        <a:effectLst/>
                        <a:latin typeface="Calibri"/>
                        <a:ea typeface="Calibri"/>
                        <a:cs typeface="Times New Roman"/>
                      </a:endParaRPr>
                    </a:p>
                  </a:txBody>
                  <a:tcPr marL="49804" marR="49804" marT="0" marB="0"/>
                </a:tc>
              </a:tr>
              <a:tr h="590727">
                <a:tc>
                  <a:txBody>
                    <a:bodyPr/>
                    <a:lstStyle/>
                    <a:p>
                      <a:pPr marR="63500">
                        <a:lnSpc>
                          <a:spcPct val="115000"/>
                        </a:lnSpc>
                        <a:spcBef>
                          <a:spcPts val="900"/>
                        </a:spcBef>
                        <a:spcAft>
                          <a:spcPts val="300"/>
                        </a:spcAft>
                      </a:pPr>
                      <a:r>
                        <a:rPr lang="en-GB" sz="1600" dirty="0">
                          <a:effectLst/>
                        </a:rPr>
                        <a:t>Screening Assessment</a:t>
                      </a:r>
                      <a:endParaRPr lang="en-GB" sz="1600" dirty="0">
                        <a:effectLst/>
                        <a:latin typeface="Calibri"/>
                        <a:ea typeface="Calibri"/>
                        <a:cs typeface="Times New Roman"/>
                      </a:endParaRPr>
                    </a:p>
                  </a:txBody>
                  <a:tcPr marL="49804" marR="49804" marT="0" marB="0"/>
                </a:tc>
                <a:tc>
                  <a:txBody>
                    <a:bodyPr/>
                    <a:lstStyle/>
                    <a:p>
                      <a:pPr marR="63500">
                        <a:lnSpc>
                          <a:spcPct val="115000"/>
                        </a:lnSpc>
                        <a:spcBef>
                          <a:spcPts val="900"/>
                        </a:spcBef>
                        <a:spcAft>
                          <a:spcPts val="300"/>
                        </a:spcAft>
                      </a:pPr>
                      <a:r>
                        <a:rPr lang="en-GB" sz="1600">
                          <a:effectLst/>
                        </a:rPr>
                        <a:t>Table and 2 chairs</a:t>
                      </a:r>
                      <a:endParaRPr lang="en-GB" sz="1600">
                        <a:effectLst/>
                        <a:latin typeface="Calibri"/>
                        <a:ea typeface="Calibri"/>
                        <a:cs typeface="Times New Roman"/>
                      </a:endParaRPr>
                    </a:p>
                  </a:txBody>
                  <a:tcPr marL="49804" marR="49804" marT="0" marB="0"/>
                </a:tc>
                <a:tc>
                  <a:txBody>
                    <a:bodyPr/>
                    <a:lstStyle/>
                    <a:p>
                      <a:pPr marL="342900" marR="63500" lvl="0" indent="-342900">
                        <a:lnSpc>
                          <a:spcPct val="100000"/>
                        </a:lnSpc>
                        <a:spcBef>
                          <a:spcPts val="900"/>
                        </a:spcBef>
                        <a:spcAft>
                          <a:spcPts val="300"/>
                        </a:spcAft>
                        <a:buFont typeface="Symbol"/>
                        <a:buChar char=""/>
                      </a:pPr>
                      <a:r>
                        <a:rPr lang="en-GB" sz="1600" dirty="0">
                          <a:effectLst/>
                        </a:rPr>
                        <a:t>Cup</a:t>
                      </a:r>
                      <a:endParaRPr lang="en-GB" sz="1600" dirty="0">
                        <a:effectLst/>
                        <a:latin typeface="Calibri"/>
                        <a:ea typeface="Calibri"/>
                        <a:cs typeface="Times New Roman"/>
                      </a:endParaRPr>
                    </a:p>
                  </a:txBody>
                  <a:tcPr marL="49804" marR="49804" marT="0" marB="0"/>
                </a:tc>
                <a:tc>
                  <a:txBody>
                    <a:bodyPr/>
                    <a:lstStyle/>
                    <a:p>
                      <a:pPr marL="342900" marR="63500" lvl="0" indent="-342900">
                        <a:lnSpc>
                          <a:spcPct val="100000"/>
                        </a:lnSpc>
                        <a:spcBef>
                          <a:spcPts val="900"/>
                        </a:spcBef>
                        <a:spcAft>
                          <a:spcPts val="300"/>
                        </a:spcAft>
                        <a:buFont typeface="Symbol"/>
                        <a:buChar char=""/>
                      </a:pPr>
                      <a:r>
                        <a:rPr lang="en-GB" sz="1600">
                          <a:effectLst/>
                        </a:rPr>
                        <a:t>None required</a:t>
                      </a:r>
                      <a:endParaRPr lang="en-GB" sz="1600">
                        <a:effectLst/>
                        <a:latin typeface="Calibri"/>
                        <a:ea typeface="Calibri"/>
                        <a:cs typeface="Times New Roman"/>
                      </a:endParaRPr>
                    </a:p>
                  </a:txBody>
                  <a:tcPr marL="49804" marR="49804" marT="0" marB="0"/>
                </a:tc>
              </a:tr>
              <a:tr h="859471">
                <a:tc>
                  <a:txBody>
                    <a:bodyPr/>
                    <a:lstStyle/>
                    <a:p>
                      <a:pPr marR="63500">
                        <a:lnSpc>
                          <a:spcPct val="115000"/>
                        </a:lnSpc>
                        <a:spcBef>
                          <a:spcPts val="900"/>
                        </a:spcBef>
                        <a:spcAft>
                          <a:spcPts val="300"/>
                        </a:spcAft>
                      </a:pPr>
                      <a:r>
                        <a:rPr lang="en-GB" sz="1600" dirty="0">
                          <a:effectLst/>
                        </a:rPr>
                        <a:t>Eating task</a:t>
                      </a:r>
                      <a:endParaRPr lang="en-GB" sz="1600" dirty="0">
                        <a:effectLst/>
                        <a:latin typeface="Calibri"/>
                        <a:ea typeface="Calibri"/>
                        <a:cs typeface="Times New Roman"/>
                      </a:endParaRPr>
                    </a:p>
                  </a:txBody>
                  <a:tcPr marL="49804" marR="49804" marT="0" marB="0"/>
                </a:tc>
                <a:tc>
                  <a:txBody>
                    <a:bodyPr/>
                    <a:lstStyle/>
                    <a:p>
                      <a:pPr marR="63500">
                        <a:lnSpc>
                          <a:spcPct val="115000"/>
                        </a:lnSpc>
                        <a:spcBef>
                          <a:spcPts val="900"/>
                        </a:spcBef>
                        <a:spcAft>
                          <a:spcPts val="300"/>
                        </a:spcAft>
                      </a:pPr>
                      <a:r>
                        <a:rPr lang="en-GB" sz="1600" dirty="0">
                          <a:effectLst/>
                        </a:rPr>
                        <a:t>Table and 2 chairs</a:t>
                      </a:r>
                      <a:endParaRPr lang="en-GB" sz="1600" dirty="0">
                        <a:effectLst/>
                        <a:latin typeface="Calibri"/>
                        <a:ea typeface="Calibri"/>
                        <a:cs typeface="Times New Roman"/>
                      </a:endParaRPr>
                    </a:p>
                  </a:txBody>
                  <a:tcPr marL="49804" marR="49804" marT="0" marB="0"/>
                </a:tc>
                <a:tc>
                  <a:txBody>
                    <a:bodyPr/>
                    <a:lstStyle/>
                    <a:p>
                      <a:pPr marL="342900" marR="63500" lvl="0" indent="-342900">
                        <a:lnSpc>
                          <a:spcPct val="100000"/>
                        </a:lnSpc>
                        <a:spcBef>
                          <a:spcPts val="900"/>
                        </a:spcBef>
                        <a:spcAft>
                          <a:spcPts val="300"/>
                        </a:spcAft>
                        <a:buFont typeface="Symbol"/>
                        <a:buChar char=""/>
                      </a:pPr>
                      <a:r>
                        <a:rPr lang="en-GB" sz="1600" dirty="0" smtClean="0">
                          <a:effectLst/>
                        </a:rPr>
                        <a:t>Bowl</a:t>
                      </a:r>
                    </a:p>
                    <a:p>
                      <a:pPr marL="342900" marR="63500" lvl="0" indent="-342900">
                        <a:lnSpc>
                          <a:spcPct val="100000"/>
                        </a:lnSpc>
                        <a:spcBef>
                          <a:spcPts val="900"/>
                        </a:spcBef>
                        <a:spcAft>
                          <a:spcPts val="300"/>
                        </a:spcAft>
                        <a:buFont typeface="Symbol"/>
                        <a:buChar char=""/>
                      </a:pPr>
                      <a:r>
                        <a:rPr lang="en-GB" sz="1600" dirty="0" smtClean="0">
                          <a:effectLst/>
                        </a:rPr>
                        <a:t>Non-slip </a:t>
                      </a:r>
                      <a:r>
                        <a:rPr lang="en-GB" sz="1600" dirty="0">
                          <a:effectLst/>
                        </a:rPr>
                        <a:t>mat</a:t>
                      </a:r>
                    </a:p>
                    <a:p>
                      <a:pPr marL="342900" marR="63500" lvl="0" indent="-342900">
                        <a:lnSpc>
                          <a:spcPct val="100000"/>
                        </a:lnSpc>
                        <a:spcBef>
                          <a:spcPts val="900"/>
                        </a:spcBef>
                        <a:spcAft>
                          <a:spcPts val="300"/>
                        </a:spcAft>
                        <a:buFont typeface="Symbol"/>
                        <a:buChar char=""/>
                      </a:pPr>
                      <a:r>
                        <a:rPr lang="en-GB" sz="1600" dirty="0">
                          <a:effectLst/>
                        </a:rPr>
                        <a:t>Spoon</a:t>
                      </a:r>
                      <a:endParaRPr lang="en-GB" sz="1600" dirty="0">
                        <a:effectLst/>
                        <a:latin typeface="Calibri"/>
                        <a:ea typeface="Calibri"/>
                        <a:cs typeface="Times New Roman"/>
                      </a:endParaRPr>
                    </a:p>
                  </a:txBody>
                  <a:tcPr marL="49804" marR="49804" marT="0" marB="0"/>
                </a:tc>
                <a:tc>
                  <a:txBody>
                    <a:bodyPr/>
                    <a:lstStyle/>
                    <a:p>
                      <a:pPr marL="342900" marR="63500" lvl="0" indent="-342900">
                        <a:lnSpc>
                          <a:spcPct val="100000"/>
                        </a:lnSpc>
                        <a:spcBef>
                          <a:spcPts val="900"/>
                        </a:spcBef>
                        <a:spcAft>
                          <a:spcPts val="300"/>
                        </a:spcAft>
                        <a:buFont typeface="Symbol"/>
                        <a:buChar char=""/>
                      </a:pPr>
                      <a:r>
                        <a:rPr lang="en-GB" sz="1600">
                          <a:effectLst/>
                        </a:rPr>
                        <a:t>Food</a:t>
                      </a:r>
                      <a:endParaRPr lang="en-GB" sz="1600">
                        <a:effectLst/>
                        <a:latin typeface="Calibri"/>
                        <a:ea typeface="Calibri"/>
                        <a:cs typeface="Times New Roman"/>
                      </a:endParaRPr>
                    </a:p>
                  </a:txBody>
                  <a:tcPr marL="49804" marR="49804" marT="0" marB="0"/>
                </a:tc>
              </a:tr>
              <a:tr h="859471">
                <a:tc>
                  <a:txBody>
                    <a:bodyPr/>
                    <a:lstStyle/>
                    <a:p>
                      <a:pPr marR="63500">
                        <a:lnSpc>
                          <a:spcPct val="115000"/>
                        </a:lnSpc>
                        <a:spcBef>
                          <a:spcPts val="900"/>
                        </a:spcBef>
                        <a:spcAft>
                          <a:spcPts val="300"/>
                        </a:spcAft>
                      </a:pPr>
                      <a:r>
                        <a:rPr lang="en-GB" sz="1600">
                          <a:effectLst/>
                        </a:rPr>
                        <a:t>Washing task</a:t>
                      </a:r>
                      <a:endParaRPr lang="en-GB" sz="1600">
                        <a:effectLst/>
                        <a:latin typeface="Calibri"/>
                        <a:ea typeface="Calibri"/>
                        <a:cs typeface="Times New Roman"/>
                      </a:endParaRPr>
                    </a:p>
                  </a:txBody>
                  <a:tcPr marL="49804" marR="49804" marT="0" marB="0"/>
                </a:tc>
                <a:tc>
                  <a:txBody>
                    <a:bodyPr/>
                    <a:lstStyle/>
                    <a:p>
                      <a:pPr marR="63500">
                        <a:lnSpc>
                          <a:spcPct val="115000"/>
                        </a:lnSpc>
                        <a:spcBef>
                          <a:spcPts val="900"/>
                        </a:spcBef>
                        <a:spcAft>
                          <a:spcPts val="300"/>
                        </a:spcAft>
                      </a:pPr>
                      <a:r>
                        <a:rPr lang="en-GB" sz="1600" dirty="0">
                          <a:effectLst/>
                        </a:rPr>
                        <a:t>Table and 2 chairs</a:t>
                      </a:r>
                      <a:endParaRPr lang="en-GB" sz="1600" dirty="0">
                        <a:effectLst/>
                        <a:latin typeface="Calibri"/>
                        <a:ea typeface="Calibri"/>
                        <a:cs typeface="Times New Roman"/>
                      </a:endParaRPr>
                    </a:p>
                  </a:txBody>
                  <a:tcPr marL="49804" marR="49804" marT="0" marB="0"/>
                </a:tc>
                <a:tc>
                  <a:txBody>
                    <a:bodyPr/>
                    <a:lstStyle/>
                    <a:p>
                      <a:pPr marL="342900" marR="63500" lvl="0" indent="-342900">
                        <a:lnSpc>
                          <a:spcPct val="100000"/>
                        </a:lnSpc>
                        <a:spcBef>
                          <a:spcPts val="900"/>
                        </a:spcBef>
                        <a:spcAft>
                          <a:spcPts val="300"/>
                        </a:spcAft>
                        <a:buFont typeface="Symbol"/>
                        <a:buChar char=""/>
                      </a:pPr>
                      <a:r>
                        <a:rPr lang="en-GB" sz="1600" dirty="0">
                          <a:effectLst/>
                        </a:rPr>
                        <a:t>Washing bowl</a:t>
                      </a:r>
                    </a:p>
                    <a:p>
                      <a:pPr marL="342900" marR="63500" lvl="0" indent="-342900">
                        <a:lnSpc>
                          <a:spcPct val="100000"/>
                        </a:lnSpc>
                        <a:spcBef>
                          <a:spcPts val="900"/>
                        </a:spcBef>
                        <a:spcAft>
                          <a:spcPts val="300"/>
                        </a:spcAft>
                        <a:buFont typeface="Symbol"/>
                        <a:buChar char=""/>
                      </a:pPr>
                      <a:r>
                        <a:rPr lang="en-GB" sz="1600" dirty="0">
                          <a:effectLst/>
                        </a:rPr>
                        <a:t>Hand towel</a:t>
                      </a:r>
                    </a:p>
                    <a:p>
                      <a:pPr marL="342900" marR="63500" lvl="0" indent="-342900">
                        <a:lnSpc>
                          <a:spcPct val="100000"/>
                        </a:lnSpc>
                        <a:spcBef>
                          <a:spcPts val="900"/>
                        </a:spcBef>
                        <a:spcAft>
                          <a:spcPts val="300"/>
                        </a:spcAft>
                        <a:buFont typeface="Symbol"/>
                        <a:buChar char=""/>
                      </a:pPr>
                      <a:r>
                        <a:rPr lang="en-GB" sz="1600" dirty="0">
                          <a:effectLst/>
                        </a:rPr>
                        <a:t>Non-slip mat</a:t>
                      </a:r>
                      <a:endParaRPr lang="en-GB" sz="1600" dirty="0">
                        <a:effectLst/>
                        <a:latin typeface="Calibri"/>
                        <a:ea typeface="Calibri"/>
                        <a:cs typeface="Times New Roman"/>
                      </a:endParaRPr>
                    </a:p>
                  </a:txBody>
                  <a:tcPr marL="49804" marR="49804" marT="0" marB="0"/>
                </a:tc>
                <a:tc>
                  <a:txBody>
                    <a:bodyPr/>
                    <a:lstStyle/>
                    <a:p>
                      <a:pPr marL="342900" marR="63500" lvl="0" indent="-342900">
                        <a:lnSpc>
                          <a:spcPct val="100000"/>
                        </a:lnSpc>
                        <a:spcBef>
                          <a:spcPts val="900"/>
                        </a:spcBef>
                        <a:spcAft>
                          <a:spcPts val="300"/>
                        </a:spcAft>
                        <a:buFont typeface="Symbol"/>
                        <a:buChar char=""/>
                      </a:pPr>
                      <a:r>
                        <a:rPr lang="en-GB" sz="1600">
                          <a:effectLst/>
                        </a:rPr>
                        <a:t>Warm water to ¾ fill washing bowl</a:t>
                      </a:r>
                    </a:p>
                    <a:p>
                      <a:pPr marL="342900" marR="63500" lvl="0" indent="-342900">
                        <a:lnSpc>
                          <a:spcPct val="100000"/>
                        </a:lnSpc>
                        <a:spcBef>
                          <a:spcPts val="900"/>
                        </a:spcBef>
                        <a:spcAft>
                          <a:spcPts val="300"/>
                        </a:spcAft>
                        <a:buFont typeface="Symbol"/>
                        <a:buChar char=""/>
                      </a:pPr>
                      <a:r>
                        <a:rPr lang="en-GB" sz="1600">
                          <a:effectLst/>
                        </a:rPr>
                        <a:t>Soap</a:t>
                      </a:r>
                      <a:endParaRPr lang="en-GB" sz="1600">
                        <a:effectLst/>
                        <a:latin typeface="Calibri"/>
                        <a:ea typeface="Calibri"/>
                        <a:cs typeface="Times New Roman"/>
                      </a:endParaRPr>
                    </a:p>
                  </a:txBody>
                  <a:tcPr marL="49804" marR="49804" marT="0" marB="0"/>
                </a:tc>
              </a:tr>
              <a:tr h="859471">
                <a:tc>
                  <a:txBody>
                    <a:bodyPr/>
                    <a:lstStyle/>
                    <a:p>
                      <a:pPr marR="63500">
                        <a:lnSpc>
                          <a:spcPct val="115000"/>
                        </a:lnSpc>
                        <a:spcBef>
                          <a:spcPts val="900"/>
                        </a:spcBef>
                        <a:spcAft>
                          <a:spcPts val="300"/>
                        </a:spcAft>
                      </a:pPr>
                      <a:r>
                        <a:rPr lang="en-GB" sz="1600">
                          <a:effectLst/>
                        </a:rPr>
                        <a:t>Pouring and Drinking task</a:t>
                      </a:r>
                      <a:endParaRPr lang="en-GB" sz="1600">
                        <a:effectLst/>
                        <a:latin typeface="Calibri"/>
                        <a:ea typeface="Calibri"/>
                        <a:cs typeface="Times New Roman"/>
                      </a:endParaRPr>
                    </a:p>
                  </a:txBody>
                  <a:tcPr marL="49804" marR="49804" marT="0" marB="0"/>
                </a:tc>
                <a:tc>
                  <a:txBody>
                    <a:bodyPr/>
                    <a:lstStyle/>
                    <a:p>
                      <a:pPr marR="63500">
                        <a:lnSpc>
                          <a:spcPct val="115000"/>
                        </a:lnSpc>
                        <a:spcBef>
                          <a:spcPts val="900"/>
                        </a:spcBef>
                        <a:spcAft>
                          <a:spcPts val="300"/>
                        </a:spcAft>
                      </a:pPr>
                      <a:r>
                        <a:rPr lang="en-GB" sz="1600" dirty="0">
                          <a:effectLst/>
                        </a:rPr>
                        <a:t>Table and 2 chairs</a:t>
                      </a:r>
                      <a:endParaRPr lang="en-GB" sz="1600" dirty="0">
                        <a:effectLst/>
                        <a:latin typeface="Calibri"/>
                        <a:ea typeface="Calibri"/>
                        <a:cs typeface="Times New Roman"/>
                      </a:endParaRPr>
                    </a:p>
                  </a:txBody>
                  <a:tcPr marL="49804" marR="49804" marT="0" marB="0"/>
                </a:tc>
                <a:tc>
                  <a:txBody>
                    <a:bodyPr/>
                    <a:lstStyle/>
                    <a:p>
                      <a:pPr marL="342900" marR="63500" lvl="0" indent="-342900">
                        <a:lnSpc>
                          <a:spcPct val="100000"/>
                        </a:lnSpc>
                        <a:spcBef>
                          <a:spcPts val="900"/>
                        </a:spcBef>
                        <a:spcAft>
                          <a:spcPts val="300"/>
                        </a:spcAft>
                        <a:buFont typeface="Symbol"/>
                        <a:buChar char=""/>
                      </a:pPr>
                      <a:r>
                        <a:rPr lang="en-GB" sz="1600" dirty="0">
                          <a:effectLst/>
                        </a:rPr>
                        <a:t>Jug</a:t>
                      </a:r>
                    </a:p>
                    <a:p>
                      <a:pPr marL="342900" marR="63500" lvl="0" indent="-342900">
                        <a:lnSpc>
                          <a:spcPct val="100000"/>
                        </a:lnSpc>
                        <a:spcBef>
                          <a:spcPts val="900"/>
                        </a:spcBef>
                        <a:spcAft>
                          <a:spcPts val="300"/>
                        </a:spcAft>
                        <a:buFont typeface="Symbol"/>
                        <a:buChar char=""/>
                      </a:pPr>
                      <a:r>
                        <a:rPr lang="en-GB" sz="1600" dirty="0">
                          <a:effectLst/>
                        </a:rPr>
                        <a:t>Cup</a:t>
                      </a:r>
                    </a:p>
                    <a:p>
                      <a:pPr marL="342900" marR="63500" lvl="0" indent="-342900">
                        <a:lnSpc>
                          <a:spcPct val="100000"/>
                        </a:lnSpc>
                        <a:spcBef>
                          <a:spcPts val="900"/>
                        </a:spcBef>
                        <a:spcAft>
                          <a:spcPts val="300"/>
                        </a:spcAft>
                        <a:buFont typeface="Symbol"/>
                        <a:buChar char=""/>
                      </a:pPr>
                      <a:r>
                        <a:rPr lang="en-GB" sz="1600" dirty="0">
                          <a:effectLst/>
                        </a:rPr>
                        <a:t>Non-slip mat</a:t>
                      </a:r>
                      <a:endParaRPr lang="en-GB" sz="1600" dirty="0">
                        <a:effectLst/>
                        <a:latin typeface="Calibri"/>
                        <a:ea typeface="Calibri"/>
                        <a:cs typeface="Times New Roman"/>
                      </a:endParaRPr>
                    </a:p>
                  </a:txBody>
                  <a:tcPr marL="49804" marR="49804" marT="0" marB="0"/>
                </a:tc>
                <a:tc>
                  <a:txBody>
                    <a:bodyPr/>
                    <a:lstStyle/>
                    <a:p>
                      <a:pPr marL="342900" marR="63500" lvl="0" indent="-342900">
                        <a:lnSpc>
                          <a:spcPct val="100000"/>
                        </a:lnSpc>
                        <a:spcBef>
                          <a:spcPts val="900"/>
                        </a:spcBef>
                        <a:spcAft>
                          <a:spcPts val="300"/>
                        </a:spcAft>
                        <a:buFont typeface="Symbol"/>
                        <a:buChar char=""/>
                      </a:pPr>
                      <a:r>
                        <a:rPr lang="en-GB" sz="1600">
                          <a:effectLst/>
                        </a:rPr>
                        <a:t>Cold drink to ½ fill jug</a:t>
                      </a:r>
                      <a:endParaRPr lang="en-GB" sz="1600">
                        <a:effectLst/>
                        <a:latin typeface="Calibri"/>
                        <a:ea typeface="Calibri"/>
                        <a:cs typeface="Times New Roman"/>
                      </a:endParaRPr>
                    </a:p>
                  </a:txBody>
                  <a:tcPr marL="49804" marR="49804" marT="0" marB="0"/>
                </a:tc>
              </a:tr>
              <a:tr h="1852941">
                <a:tc>
                  <a:txBody>
                    <a:bodyPr/>
                    <a:lstStyle/>
                    <a:p>
                      <a:pPr marR="63500">
                        <a:lnSpc>
                          <a:spcPct val="115000"/>
                        </a:lnSpc>
                        <a:spcBef>
                          <a:spcPts val="900"/>
                        </a:spcBef>
                        <a:spcAft>
                          <a:spcPts val="300"/>
                        </a:spcAft>
                      </a:pPr>
                      <a:r>
                        <a:rPr lang="en-GB" sz="1600">
                          <a:effectLst/>
                        </a:rPr>
                        <a:t>Dressing task</a:t>
                      </a:r>
                      <a:endParaRPr lang="en-GB" sz="1600">
                        <a:effectLst/>
                        <a:latin typeface="Calibri"/>
                        <a:ea typeface="Calibri"/>
                        <a:cs typeface="Times New Roman"/>
                      </a:endParaRPr>
                    </a:p>
                  </a:txBody>
                  <a:tcPr marL="49804" marR="49804" marT="0" marB="0"/>
                </a:tc>
                <a:tc>
                  <a:txBody>
                    <a:bodyPr/>
                    <a:lstStyle/>
                    <a:p>
                      <a:pPr marR="63500">
                        <a:lnSpc>
                          <a:spcPct val="115000"/>
                        </a:lnSpc>
                        <a:spcBef>
                          <a:spcPts val="900"/>
                        </a:spcBef>
                        <a:spcAft>
                          <a:spcPts val="300"/>
                        </a:spcAft>
                      </a:pPr>
                      <a:r>
                        <a:rPr lang="en-GB" sz="1600" dirty="0">
                          <a:effectLst/>
                        </a:rPr>
                        <a:t>Table, chair for tester, bed, plinth or chair for client.</a:t>
                      </a:r>
                      <a:endParaRPr lang="en-GB" sz="1600" dirty="0">
                        <a:effectLst/>
                        <a:latin typeface="Calibri"/>
                        <a:ea typeface="Calibri"/>
                        <a:cs typeface="Times New Roman"/>
                      </a:endParaRPr>
                    </a:p>
                  </a:txBody>
                  <a:tcPr marL="49804" marR="49804" marT="0" marB="0"/>
                </a:tc>
                <a:tc>
                  <a:txBody>
                    <a:bodyPr/>
                    <a:lstStyle/>
                    <a:p>
                      <a:pPr marL="342900" marR="63500" lvl="0" indent="-342900">
                        <a:lnSpc>
                          <a:spcPct val="100000"/>
                        </a:lnSpc>
                        <a:spcBef>
                          <a:spcPts val="900"/>
                        </a:spcBef>
                        <a:spcAft>
                          <a:spcPts val="300"/>
                        </a:spcAft>
                        <a:buFont typeface="Symbol"/>
                        <a:buChar char=""/>
                      </a:pPr>
                      <a:r>
                        <a:rPr lang="en-GB" sz="1600" dirty="0">
                          <a:effectLst/>
                        </a:rPr>
                        <a:t>Front fastening (buttons or zip) long-sleeved garment such as a shirt, blouse, cardigan or jacket of suitable size and type for client.</a:t>
                      </a:r>
                    </a:p>
                    <a:p>
                      <a:pPr marL="342900" marR="63500" lvl="0" indent="-342900">
                        <a:lnSpc>
                          <a:spcPct val="100000"/>
                        </a:lnSpc>
                        <a:spcBef>
                          <a:spcPts val="900"/>
                        </a:spcBef>
                        <a:spcAft>
                          <a:spcPts val="300"/>
                        </a:spcAft>
                        <a:buFont typeface="Symbol"/>
                        <a:buChar char=""/>
                      </a:pPr>
                      <a:r>
                        <a:rPr lang="en-GB" sz="1600" dirty="0">
                          <a:effectLst/>
                        </a:rPr>
                        <a:t>Large bright coloured button.</a:t>
                      </a:r>
                      <a:endParaRPr lang="en-GB" sz="1600" dirty="0">
                        <a:effectLst/>
                        <a:latin typeface="Calibri"/>
                        <a:ea typeface="Calibri"/>
                        <a:cs typeface="Times New Roman"/>
                      </a:endParaRPr>
                    </a:p>
                  </a:txBody>
                  <a:tcPr marL="49804" marR="49804" marT="0" marB="0"/>
                </a:tc>
                <a:tc>
                  <a:txBody>
                    <a:bodyPr/>
                    <a:lstStyle/>
                    <a:p>
                      <a:pPr marL="342900" marR="63500" lvl="0" indent="-342900">
                        <a:lnSpc>
                          <a:spcPct val="100000"/>
                        </a:lnSpc>
                        <a:spcBef>
                          <a:spcPts val="900"/>
                        </a:spcBef>
                        <a:spcAft>
                          <a:spcPts val="300"/>
                        </a:spcAft>
                        <a:buFont typeface="Symbol"/>
                        <a:buChar char=""/>
                      </a:pPr>
                      <a:r>
                        <a:rPr lang="en-GB" sz="1600" dirty="0">
                          <a:effectLst/>
                        </a:rPr>
                        <a:t>None required</a:t>
                      </a:r>
                      <a:endParaRPr lang="en-GB" sz="1600" dirty="0">
                        <a:effectLst/>
                        <a:latin typeface="Calibri"/>
                        <a:ea typeface="Calibri"/>
                        <a:cs typeface="Times New Roman"/>
                      </a:endParaRPr>
                    </a:p>
                  </a:txBody>
                  <a:tcPr marL="49804" marR="49804" marT="0" marB="0"/>
                </a:tc>
              </a:tr>
            </a:tbl>
          </a:graphicData>
        </a:graphic>
      </p:graphicFrame>
    </p:spTree>
    <p:extLst>
      <p:ext uri="{BB962C8B-B14F-4D97-AF65-F5344CB8AC3E}">
        <p14:creationId xmlns:p14="http://schemas.microsoft.com/office/powerpoint/2010/main" xmlns="" val="14928969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971600" y="260648"/>
            <a:ext cx="7086600" cy="1156990"/>
          </a:xfrm>
        </p:spPr>
        <p:txBody>
          <a:bodyPr/>
          <a:lstStyle/>
          <a:p>
            <a:pPr eaLnBrk="1" fontAlgn="auto" hangingPunct="1">
              <a:spcAft>
                <a:spcPts val="0"/>
              </a:spcAft>
              <a:defRPr/>
            </a:pPr>
            <a:r>
              <a:rPr lang="en-GB" altLang="en-US" dirty="0" smtClean="0">
                <a:solidFill>
                  <a:schemeClr val="tx2">
                    <a:satMod val="130000"/>
                  </a:schemeClr>
                </a:solidFill>
              </a:rPr>
              <a:t>Administering the SOTOF</a:t>
            </a:r>
          </a:p>
        </p:txBody>
      </p:sp>
      <p:sp>
        <p:nvSpPr>
          <p:cNvPr id="36867" name="Rectangle 3"/>
          <p:cNvSpPr>
            <a:spLocks noGrp="1" noChangeArrowheads="1"/>
          </p:cNvSpPr>
          <p:nvPr>
            <p:ph type="body" idx="4294967295"/>
          </p:nvPr>
        </p:nvSpPr>
        <p:spPr>
          <a:xfrm>
            <a:off x="914400" y="1700213"/>
            <a:ext cx="8229600" cy="4752975"/>
          </a:xfrm>
        </p:spPr>
        <p:txBody>
          <a:bodyPr>
            <a:normAutofit fontScale="92500" lnSpcReduction="20000"/>
          </a:bodyPr>
          <a:lstStyle/>
          <a:p>
            <a:pPr marL="365760" indent="-283464" eaLnBrk="1" fontAlgn="auto" hangingPunct="1">
              <a:lnSpc>
                <a:spcPct val="110000"/>
              </a:lnSpc>
              <a:spcAft>
                <a:spcPts val="0"/>
              </a:spcAft>
              <a:buFont typeface="Wingdings 2"/>
              <a:buChar char=""/>
              <a:defRPr/>
            </a:pPr>
            <a:r>
              <a:rPr lang="en-GB" sz="2800" dirty="0" smtClean="0"/>
              <a:t>Screening test</a:t>
            </a:r>
          </a:p>
          <a:p>
            <a:pPr marL="365760" indent="-283464" eaLnBrk="1" fontAlgn="auto" hangingPunct="1">
              <a:lnSpc>
                <a:spcPct val="110000"/>
              </a:lnSpc>
              <a:spcAft>
                <a:spcPts val="0"/>
              </a:spcAft>
              <a:buFont typeface="Wingdings 2"/>
              <a:buChar char=""/>
              <a:defRPr/>
            </a:pPr>
            <a:r>
              <a:rPr lang="en-GB" sz="2800" dirty="0" smtClean="0"/>
              <a:t>4 subtests with an instruction card for each</a:t>
            </a:r>
          </a:p>
          <a:p>
            <a:pPr marL="640080" lvl="1" indent="-237744" eaLnBrk="1" fontAlgn="auto" hangingPunct="1">
              <a:lnSpc>
                <a:spcPct val="110000"/>
              </a:lnSpc>
              <a:spcAft>
                <a:spcPts val="0"/>
              </a:spcAft>
              <a:buFont typeface="Verdana"/>
              <a:buChar char="◦"/>
              <a:defRPr/>
            </a:pPr>
            <a:r>
              <a:rPr lang="en-GB" sz="2400" dirty="0" smtClean="0"/>
              <a:t>4 ADL subtasks and related a Neuropsychological checklist</a:t>
            </a:r>
          </a:p>
          <a:p>
            <a:pPr marL="365760" indent="-283464" eaLnBrk="1" fontAlgn="auto" hangingPunct="1">
              <a:lnSpc>
                <a:spcPct val="110000"/>
              </a:lnSpc>
              <a:spcAft>
                <a:spcPts val="0"/>
              </a:spcAft>
              <a:buFont typeface="Wingdings 2"/>
              <a:buChar char=""/>
              <a:defRPr/>
            </a:pPr>
            <a:r>
              <a:rPr lang="en-GB" sz="2800" dirty="0" smtClean="0"/>
              <a:t>Assessor observes person performing task (using familiar equipment/setting if possible) and asks questions about the tasks</a:t>
            </a:r>
          </a:p>
          <a:p>
            <a:pPr marL="365760" indent="-283464" eaLnBrk="1" fontAlgn="auto" hangingPunct="1">
              <a:lnSpc>
                <a:spcPct val="110000"/>
              </a:lnSpc>
              <a:spcAft>
                <a:spcPts val="0"/>
              </a:spcAft>
              <a:buFont typeface="Wingdings 2"/>
              <a:buChar char=""/>
              <a:defRPr/>
            </a:pPr>
            <a:r>
              <a:rPr lang="en-GB" sz="2800" dirty="0" smtClean="0"/>
              <a:t>Instruction cards guide assessment and provide </a:t>
            </a:r>
            <a:r>
              <a:rPr lang="en-GB" sz="2800" b="1" dirty="0" smtClean="0">
                <a:solidFill>
                  <a:schemeClr val="hlink"/>
                </a:solidFill>
              </a:rPr>
              <a:t>additional prompts and cues</a:t>
            </a:r>
            <a:r>
              <a:rPr lang="en-GB" sz="2800" dirty="0" smtClean="0"/>
              <a:t> to gain more information</a:t>
            </a:r>
          </a:p>
          <a:p>
            <a:pPr marL="640080" lvl="1" indent="-237744" eaLnBrk="1" fontAlgn="auto" hangingPunct="1">
              <a:lnSpc>
                <a:spcPct val="110000"/>
              </a:lnSpc>
              <a:spcAft>
                <a:spcPts val="0"/>
              </a:spcAft>
              <a:buFont typeface="Verdana"/>
              <a:buChar char="◦"/>
              <a:defRPr/>
            </a:pPr>
            <a:r>
              <a:rPr lang="en-GB" sz="2400" dirty="0" smtClean="0"/>
              <a:t>e.g. </a:t>
            </a:r>
            <a:r>
              <a:rPr lang="en-GB" sz="2400" b="1" dirty="0" smtClean="0"/>
              <a:t>ASK</a:t>
            </a:r>
            <a:r>
              <a:rPr lang="en-GB" sz="2400" dirty="0" smtClean="0"/>
              <a:t>: “What can you see on the table?”,        </a:t>
            </a:r>
            <a:r>
              <a:rPr lang="en-GB" sz="2400" b="1" dirty="0" smtClean="0"/>
              <a:t>ASK</a:t>
            </a:r>
            <a:r>
              <a:rPr lang="en-GB" sz="2400" dirty="0" smtClean="0"/>
              <a:t>: “Which is the jug, mug, cup?” </a:t>
            </a:r>
            <a:r>
              <a:rPr lang="en-GB" sz="2400" b="1" dirty="0" smtClean="0"/>
              <a:t>INSTRUCT</a:t>
            </a:r>
            <a:r>
              <a:rPr lang="en-GB" sz="2400" dirty="0" smtClean="0"/>
              <a:t>: “Put the cup on the table to the left of the jug”.</a:t>
            </a:r>
          </a:p>
          <a:p>
            <a:pPr marL="365760" indent="-283464" eaLnBrk="1" fontAlgn="auto" hangingPunct="1">
              <a:lnSpc>
                <a:spcPct val="110000"/>
              </a:lnSpc>
              <a:spcAft>
                <a:spcPts val="0"/>
              </a:spcAft>
              <a:buFont typeface="Wingdings 2"/>
              <a:buChar char=""/>
              <a:defRPr/>
            </a:pPr>
            <a:r>
              <a:rPr lang="en-GB" sz="2800" dirty="0" smtClean="0"/>
              <a:t>Takes 10-15 minutes to complete (for normative sample)</a:t>
            </a:r>
          </a:p>
          <a:p>
            <a:pPr marL="365760" indent="-283464" eaLnBrk="1" fontAlgn="auto" hangingPunct="1">
              <a:lnSpc>
                <a:spcPct val="80000"/>
              </a:lnSpc>
              <a:spcAft>
                <a:spcPts val="0"/>
              </a:spcAft>
              <a:buFont typeface="Wingdings 2"/>
              <a:buChar char=""/>
              <a:defRPr/>
            </a:pPr>
            <a:endParaRPr lang="en-GB" sz="2800" dirty="0" smtClean="0"/>
          </a:p>
          <a:p>
            <a:pPr marL="365760" indent="-283464" eaLnBrk="1" fontAlgn="auto" hangingPunct="1">
              <a:lnSpc>
                <a:spcPct val="80000"/>
              </a:lnSpc>
              <a:spcAft>
                <a:spcPts val="0"/>
              </a:spcAft>
              <a:buFont typeface="Wingdings 2"/>
              <a:buChar char=""/>
              <a:defRPr/>
            </a:pPr>
            <a:endParaRPr lang="en-GB" sz="2800" dirty="0" smtClean="0"/>
          </a:p>
        </p:txBody>
      </p:sp>
    </p:spTree>
    <p:extLst>
      <p:ext uri="{BB962C8B-B14F-4D97-AF65-F5344CB8AC3E}">
        <p14:creationId xmlns:p14="http://schemas.microsoft.com/office/powerpoint/2010/main" xmlns="" val="30146448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86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86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86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867">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8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bldLvl="5"/>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SOTOF Screening assessment</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smtClean="0"/>
              <a:t>Screening test used to assess if the client will be able to attempt the four SOTOF ADL tasks.</a:t>
            </a:r>
          </a:p>
          <a:p>
            <a:pPr marL="0" indent="0">
              <a:buNone/>
            </a:pPr>
            <a:r>
              <a:rPr lang="en-GB" dirty="0" smtClean="0"/>
              <a:t>The client should be able to:</a:t>
            </a:r>
          </a:p>
          <a:p>
            <a:r>
              <a:rPr lang="en-GB" dirty="0"/>
              <a:t>C</a:t>
            </a:r>
            <a:r>
              <a:rPr lang="en-GB" dirty="0" smtClean="0"/>
              <a:t>omprehend verbal, written or demonstrated instructions (use hearing aid if the client usually has this)</a:t>
            </a:r>
          </a:p>
          <a:p>
            <a:r>
              <a:rPr lang="en-GB" dirty="0" smtClean="0"/>
              <a:t>See objects placed on a table up to 45 inches from the client in the mid-line of his/her visual field (glasses should be worn if client has these)</a:t>
            </a:r>
          </a:p>
          <a:p>
            <a:r>
              <a:rPr lang="en-GB" dirty="0" smtClean="0"/>
              <a:t>Should have gross function use of one upper limb sufficient to lift and manipulate test materials</a:t>
            </a:r>
          </a:p>
          <a:p>
            <a:r>
              <a:rPr lang="en-GB" dirty="0" smtClean="0"/>
              <a:t>Be able to sit upright in a chair for the anticipated duration of the test (support cushioning may be used to assist sitting balance)</a:t>
            </a:r>
          </a:p>
          <a:p>
            <a:endParaRPr lang="en-GB" dirty="0"/>
          </a:p>
        </p:txBody>
      </p:sp>
    </p:spTree>
    <p:extLst>
      <p:ext uri="{BB962C8B-B14F-4D97-AF65-F5344CB8AC3E}">
        <p14:creationId xmlns:p14="http://schemas.microsoft.com/office/powerpoint/2010/main" xmlns="" val="1792745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3262975806"/>
              </p:ext>
            </p:extLst>
          </p:nvPr>
        </p:nvGraphicFramePr>
        <p:xfrm>
          <a:off x="179512" y="476671"/>
          <a:ext cx="8424935" cy="6283803"/>
        </p:xfrm>
        <a:graphic>
          <a:graphicData uri="http://schemas.openxmlformats.org/drawingml/2006/table">
            <a:tbl>
              <a:tblPr firstRow="1" firstCol="1" bandRow="1">
                <a:tableStyleId>{5C22544A-7EE6-4342-B048-85BDC9FD1C3A}</a:tableStyleId>
              </a:tblPr>
              <a:tblGrid>
                <a:gridCol w="467182"/>
                <a:gridCol w="1748650"/>
                <a:gridCol w="6209103"/>
              </a:tblGrid>
              <a:tr h="696230">
                <a:tc>
                  <a:txBody>
                    <a:bodyPr/>
                    <a:lstStyle/>
                    <a:p>
                      <a:pPr>
                        <a:lnSpc>
                          <a:spcPct val="107000"/>
                        </a:lnSpc>
                        <a:spcAft>
                          <a:spcPts val="0"/>
                        </a:spcAft>
                      </a:pPr>
                      <a:r>
                        <a:rPr lang="en-GB" sz="1400" dirty="0">
                          <a:effectLst/>
                        </a:rPr>
                        <a:t>0</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Independent</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The person is independent completing the task. No prompting or assistance is required from the clinician. </a:t>
                      </a:r>
                      <a:endParaRPr lang="en-GB" sz="1400" dirty="0">
                        <a:effectLst/>
                        <a:latin typeface="Calibri"/>
                        <a:ea typeface="Calibri"/>
                        <a:cs typeface="Times New Roman"/>
                      </a:endParaRPr>
                    </a:p>
                  </a:txBody>
                  <a:tcPr marL="52195" marR="52195" marT="0" marB="0"/>
                </a:tc>
              </a:tr>
              <a:tr h="957919">
                <a:tc>
                  <a:txBody>
                    <a:bodyPr/>
                    <a:lstStyle/>
                    <a:p>
                      <a:pPr>
                        <a:lnSpc>
                          <a:spcPct val="107000"/>
                        </a:lnSpc>
                        <a:spcAft>
                          <a:spcPts val="0"/>
                        </a:spcAft>
                      </a:pPr>
                      <a:r>
                        <a:rPr lang="en-GB" sz="1400" dirty="0">
                          <a:effectLst/>
                        </a:rPr>
                        <a:t>1</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General prompt</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This could be a statement (</a:t>
                      </a:r>
                      <a:r>
                        <a:rPr lang="en-US" sz="1400" dirty="0">
                          <a:effectLst/>
                        </a:rPr>
                        <a:t>Katz et al., 2011</a:t>
                      </a:r>
                      <a:r>
                        <a:rPr lang="en-GB" sz="1400" dirty="0">
                          <a:effectLst/>
                        </a:rPr>
                        <a:t>) e.g. ‘take your time’ or could be a general question e.g. ‘what do you think is the next step?’ or ‘what else might you need to complete this task?’ (Baum and Wolf, 2013 p.3). This is not an action or telling the person what to do.  </a:t>
                      </a:r>
                      <a:endParaRPr lang="en-GB" sz="1400" dirty="0">
                        <a:effectLst/>
                        <a:latin typeface="Calibri"/>
                        <a:ea typeface="Calibri"/>
                        <a:cs typeface="Times New Roman"/>
                      </a:endParaRPr>
                    </a:p>
                  </a:txBody>
                  <a:tcPr marL="52195" marR="52195" marT="0" marB="0"/>
                </a:tc>
              </a:tr>
              <a:tr h="1005520">
                <a:tc>
                  <a:txBody>
                    <a:bodyPr/>
                    <a:lstStyle/>
                    <a:p>
                      <a:pPr>
                        <a:lnSpc>
                          <a:spcPct val="107000"/>
                        </a:lnSpc>
                        <a:spcAft>
                          <a:spcPts val="0"/>
                        </a:spcAft>
                      </a:pPr>
                      <a:r>
                        <a:rPr lang="en-GB" sz="1400" dirty="0">
                          <a:effectLst/>
                        </a:rPr>
                        <a:t>2</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Gestural Cue</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This could be miming the action that is required to complete the particular task or a movement that may guide the participant.  This may include pointing to where they might find an item or pointing to equipment they may need to complete the task (Baum and Wolf, 2013).</a:t>
                      </a:r>
                      <a:endParaRPr lang="en-GB" sz="1400" dirty="0">
                        <a:effectLst/>
                        <a:latin typeface="Calibri"/>
                        <a:ea typeface="Calibri"/>
                        <a:cs typeface="Times New Roman"/>
                      </a:endParaRPr>
                    </a:p>
                  </a:txBody>
                  <a:tcPr marL="52195" marR="52195" marT="0" marB="0"/>
                </a:tc>
              </a:tr>
              <a:tr h="715762">
                <a:tc>
                  <a:txBody>
                    <a:bodyPr/>
                    <a:lstStyle/>
                    <a:p>
                      <a:pPr>
                        <a:lnSpc>
                          <a:spcPct val="107000"/>
                        </a:lnSpc>
                        <a:spcAft>
                          <a:spcPts val="0"/>
                        </a:spcAft>
                      </a:pPr>
                      <a:r>
                        <a:rPr lang="en-GB" sz="1400" dirty="0">
                          <a:effectLst/>
                        </a:rPr>
                        <a:t>3</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Specific feedback/cue</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This is a verbal cue.  It may be feedback (Katz et al., 2011) such as ‘there is a mistake, can you try and correct it’ or a command such as ‘pick up the cup’ (Baum and Wolf, 2013 p.3).</a:t>
                      </a:r>
                      <a:endParaRPr lang="en-GB" sz="1400" dirty="0">
                        <a:effectLst/>
                        <a:latin typeface="Calibri"/>
                        <a:ea typeface="Calibri"/>
                        <a:cs typeface="Times New Roman"/>
                      </a:endParaRPr>
                    </a:p>
                  </a:txBody>
                  <a:tcPr marL="52195" marR="52195" marT="0" marB="0"/>
                </a:tc>
              </a:tr>
              <a:tr h="2212142">
                <a:tc>
                  <a:txBody>
                    <a:bodyPr/>
                    <a:lstStyle/>
                    <a:p>
                      <a:pPr>
                        <a:lnSpc>
                          <a:spcPct val="107000"/>
                        </a:lnSpc>
                        <a:spcAft>
                          <a:spcPts val="0"/>
                        </a:spcAft>
                      </a:pPr>
                      <a:r>
                        <a:rPr lang="en-GB" sz="1400" dirty="0">
                          <a:effectLst/>
                        </a:rPr>
                        <a:t>4</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Physical assistance / Co-active assistance/</a:t>
                      </a:r>
                    </a:p>
                    <a:p>
                      <a:pPr>
                        <a:lnSpc>
                          <a:spcPct val="107000"/>
                        </a:lnSpc>
                        <a:spcAft>
                          <a:spcPts val="0"/>
                        </a:spcAft>
                      </a:pPr>
                      <a:r>
                        <a:rPr lang="en-GB" sz="1400" dirty="0">
                          <a:effectLst/>
                        </a:rPr>
                        <a:t>modifications</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This clinician physically supports the person to complete an action, e.g. hold the shirt whilst the person puts his / her first arm in the sleeve (Baum and Wolf, 2013). The clinician reduces the amount of stimuli or modifies the environment to reduce the task demand (e.g. changing the physical environment; </a:t>
                      </a:r>
                      <a:r>
                        <a:rPr lang="en-US" sz="1400" dirty="0">
                          <a:effectLst/>
                        </a:rPr>
                        <a:t>Katz et al., 2011</a:t>
                      </a:r>
                      <a:r>
                        <a:rPr lang="en-GB" sz="1400" dirty="0">
                          <a:effectLst/>
                        </a:rPr>
                        <a:t>). The clinician may also do the action in order for the person to copy (</a:t>
                      </a:r>
                      <a:r>
                        <a:rPr lang="en-US" sz="1400" dirty="0">
                          <a:effectLst/>
                        </a:rPr>
                        <a:t>Katz et al., 2011</a:t>
                      </a:r>
                      <a:r>
                        <a:rPr lang="en-GB" sz="1400" dirty="0">
                          <a:effectLst/>
                        </a:rPr>
                        <a:t>).  The person should still be attending to the task (Baum and Wolf, 2013).  The clinician physically guides the movement but allowing the person to lead and withdraws the physical assistance if the person takes over the movement (Sanderson and Gitsham, 1991).</a:t>
                      </a:r>
                      <a:endParaRPr lang="en-GB" sz="1400" dirty="0">
                        <a:effectLst/>
                        <a:latin typeface="Calibri"/>
                        <a:ea typeface="Calibri"/>
                        <a:cs typeface="Times New Roman"/>
                      </a:endParaRPr>
                    </a:p>
                  </a:txBody>
                  <a:tcPr marL="52195" marR="52195" marT="0" marB="0"/>
                </a:tc>
              </a:tr>
              <a:tr h="696230">
                <a:tc>
                  <a:txBody>
                    <a:bodyPr/>
                    <a:lstStyle/>
                    <a:p>
                      <a:pPr>
                        <a:lnSpc>
                          <a:spcPct val="107000"/>
                        </a:lnSpc>
                        <a:spcAft>
                          <a:spcPts val="0"/>
                        </a:spcAft>
                      </a:pPr>
                      <a:r>
                        <a:rPr lang="en-GB" sz="1400" dirty="0">
                          <a:effectLst/>
                        </a:rPr>
                        <a:t>5</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Do for the person</a:t>
                      </a:r>
                      <a:endParaRPr lang="en-GB" sz="1400" dirty="0">
                        <a:effectLst/>
                        <a:latin typeface="Calibri"/>
                        <a:ea typeface="Calibri"/>
                        <a:cs typeface="Times New Roman"/>
                      </a:endParaRPr>
                    </a:p>
                  </a:txBody>
                  <a:tcPr marL="52195" marR="52195" marT="0" marB="0"/>
                </a:tc>
                <a:tc>
                  <a:txBody>
                    <a:bodyPr/>
                    <a:lstStyle/>
                    <a:p>
                      <a:pPr>
                        <a:lnSpc>
                          <a:spcPct val="107000"/>
                        </a:lnSpc>
                        <a:spcAft>
                          <a:spcPts val="0"/>
                        </a:spcAft>
                      </a:pPr>
                      <a:r>
                        <a:rPr lang="en-GB" sz="1400" dirty="0">
                          <a:effectLst/>
                        </a:rPr>
                        <a:t>The person is unable to complete the task so the clinician completes the task, or the part of the task, for the person.</a:t>
                      </a:r>
                      <a:endParaRPr lang="en-GB" sz="1400" dirty="0">
                        <a:effectLst/>
                        <a:latin typeface="Calibri"/>
                        <a:ea typeface="Calibri"/>
                        <a:cs typeface="Times New Roman"/>
                      </a:endParaRPr>
                    </a:p>
                  </a:txBody>
                  <a:tcPr marL="52195" marR="52195" marT="0" marB="0"/>
                </a:tc>
              </a:tr>
            </a:tbl>
          </a:graphicData>
        </a:graphic>
      </p:graphicFrame>
      <p:sp>
        <p:nvSpPr>
          <p:cNvPr id="3" name="Rectangle 1"/>
          <p:cNvSpPr>
            <a:spLocks noChangeArrowheads="1"/>
          </p:cNvSpPr>
          <p:nvPr/>
        </p:nvSpPr>
        <p:spPr bwMode="auto">
          <a:xfrm>
            <a:off x="251520" y="73706"/>
            <a:ext cx="7416824"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SOTOF (2</a:t>
            </a:r>
            <a:r>
              <a:rPr kumimoji="0" lang="en-GB" altLang="en-US" sz="1400" b="1" i="0" u="none" strike="noStrike" cap="none" normalizeH="0" baseline="30000" dirty="0" smtClean="0">
                <a:ln>
                  <a:noFill/>
                </a:ln>
                <a:solidFill>
                  <a:schemeClr val="tx1"/>
                </a:solidFill>
                <a:effectLst/>
                <a:latin typeface="Arial" pitchFamily="34" charset="0"/>
                <a:ea typeface="Calibri" pitchFamily="34" charset="0"/>
                <a:cs typeface="Arial" pitchFamily="34" charset="0"/>
              </a:rPr>
              <a:t>nd</a:t>
            </a:r>
            <a:r>
              <a:rPr kumimoji="0" lang="en-GB" altLang="en-US"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edition) Graduated prompt protocol </a:t>
            </a:r>
            <a:endParaRPr kumimoji="0" lang="en-GB"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4597152" y="78062"/>
            <a:ext cx="4572000" cy="369332"/>
          </a:xfrm>
          <a:prstGeom prst="rect">
            <a:avLst/>
          </a:prstGeom>
        </p:spPr>
        <p:txBody>
          <a:bodyPr>
            <a:spAutoFit/>
          </a:bodyPr>
          <a:lstStyle/>
          <a:p>
            <a:r>
              <a:rPr lang="en-GB" sz="1050" dirty="0"/>
              <a:t>As adapted from EFPT (Baum and Wolf, 2013) and DLOCTA-G (</a:t>
            </a:r>
            <a:r>
              <a:rPr lang="en-US" sz="1050" dirty="0"/>
              <a:t>Katz et al., 2011</a:t>
            </a:r>
            <a:r>
              <a:rPr lang="en-US" dirty="0"/>
              <a:t>)</a:t>
            </a:r>
            <a:endParaRPr lang="en-GB" dirty="0"/>
          </a:p>
        </p:txBody>
      </p:sp>
    </p:spTree>
    <p:extLst>
      <p:ext uri="{BB962C8B-B14F-4D97-AF65-F5344CB8AC3E}">
        <p14:creationId xmlns:p14="http://schemas.microsoft.com/office/powerpoint/2010/main" xmlns="" val="32674187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0070C0"/>
                </a:solidFill>
              </a:rPr>
              <a:t>Instructions for applying the graduated </a:t>
            </a:r>
            <a:r>
              <a:rPr lang="en-GB" b="1" dirty="0" smtClean="0">
                <a:solidFill>
                  <a:srgbClr val="0070C0"/>
                </a:solidFill>
              </a:rPr>
              <a:t>mediation </a:t>
            </a:r>
            <a:r>
              <a:rPr lang="en-GB" b="1" dirty="0">
                <a:solidFill>
                  <a:srgbClr val="0070C0"/>
                </a:solidFill>
              </a:rPr>
              <a:t>protocol</a:t>
            </a:r>
          </a:p>
        </p:txBody>
      </p:sp>
      <p:sp>
        <p:nvSpPr>
          <p:cNvPr id="3" name="Content Placeholder 2"/>
          <p:cNvSpPr>
            <a:spLocks noGrp="1"/>
          </p:cNvSpPr>
          <p:nvPr>
            <p:ph idx="1"/>
          </p:nvPr>
        </p:nvSpPr>
        <p:spPr/>
        <p:txBody>
          <a:bodyPr>
            <a:normAutofit fontScale="70000" lnSpcReduction="20000"/>
          </a:bodyPr>
          <a:lstStyle/>
          <a:p>
            <a:r>
              <a:rPr lang="en-GB" dirty="0"/>
              <a:t>The clinician must provide the prompts/cues in order of the graduated prompt protocol provided starting at level one before moving to the next higher level.  </a:t>
            </a:r>
            <a:endParaRPr lang="en-GB" dirty="0" smtClean="0"/>
          </a:p>
          <a:p>
            <a:r>
              <a:rPr lang="en-GB" dirty="0" smtClean="0"/>
              <a:t>The </a:t>
            </a:r>
            <a:r>
              <a:rPr lang="en-GB" dirty="0"/>
              <a:t>clinician should allow the person time before intervening with a cue (Baum and Wolf, 2013).  </a:t>
            </a:r>
            <a:endParaRPr lang="en-GB" dirty="0" smtClean="0"/>
          </a:p>
          <a:p>
            <a:r>
              <a:rPr lang="en-GB" dirty="0" smtClean="0"/>
              <a:t>They </a:t>
            </a:r>
            <a:r>
              <a:rPr lang="en-GB" dirty="0"/>
              <a:t>must also give two cues on each level of the graduated prompt protocol before moving to the higher level of the graduated prompt protocol (Baum and Wolf, 2013).  </a:t>
            </a:r>
            <a:endParaRPr lang="en-GB" dirty="0" smtClean="0"/>
          </a:p>
          <a:p>
            <a:r>
              <a:rPr lang="en-GB" dirty="0" smtClean="0"/>
              <a:t>The </a:t>
            </a:r>
            <a:r>
              <a:rPr lang="en-GB" dirty="0"/>
              <a:t>clinician must ensure the task is finished even if this requires the highest level of the graduated prompt protocol, ‘do for the person’ (Baum and Wolf, 2013</a:t>
            </a:r>
            <a:r>
              <a:rPr lang="en-GB" dirty="0" smtClean="0"/>
              <a:t>).</a:t>
            </a:r>
          </a:p>
          <a:p>
            <a:r>
              <a:rPr lang="en-GB" dirty="0" smtClean="0"/>
              <a:t>This </a:t>
            </a:r>
            <a:r>
              <a:rPr lang="en-GB" dirty="0"/>
              <a:t>is because it is an interactive procedure and will contribute to maintaining the motivation for both yourself and the </a:t>
            </a:r>
            <a:r>
              <a:rPr lang="en-GB" dirty="0" smtClean="0"/>
              <a:t>client</a:t>
            </a:r>
            <a:br>
              <a:rPr lang="en-GB" dirty="0" smtClean="0"/>
            </a:br>
            <a:r>
              <a:rPr lang="en-GB" dirty="0" smtClean="0"/>
              <a:t/>
            </a:r>
            <a:br>
              <a:rPr lang="en-GB" dirty="0" smtClean="0"/>
            </a:br>
            <a:r>
              <a:rPr lang="en-GB" dirty="0" smtClean="0"/>
              <a:t>	(Laver-Fawcett and Marrison, 2016)</a:t>
            </a:r>
            <a:endParaRPr lang="en-GB" dirty="0"/>
          </a:p>
        </p:txBody>
      </p:sp>
      <p:pic>
        <p:nvPicPr>
          <p:cNvPr id="4" name="Picture 3" descr="C:\Users\a.laverfawcett\AppData\Local\Microsoft\Windows\Temporary Internet Files\Content.IE5\CMNZZXIP\dynamic_logo_vector_by_zuccherofilato-d38pwbv[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68344" y="5445224"/>
            <a:ext cx="1412776" cy="14127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23291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0070C0"/>
                </a:solidFill>
              </a:rPr>
              <a:t>Instructions for applying the graduated mediation protocol</a:t>
            </a:r>
            <a:endParaRPr lang="en-GB" dirty="0"/>
          </a:p>
        </p:txBody>
      </p:sp>
      <p:sp>
        <p:nvSpPr>
          <p:cNvPr id="3" name="Content Placeholder 2"/>
          <p:cNvSpPr>
            <a:spLocks noGrp="1"/>
          </p:cNvSpPr>
          <p:nvPr>
            <p:ph idx="1"/>
          </p:nvPr>
        </p:nvSpPr>
        <p:spPr/>
        <p:txBody>
          <a:bodyPr>
            <a:normAutofit fontScale="92500" lnSpcReduction="20000"/>
          </a:bodyPr>
          <a:lstStyle/>
          <a:p>
            <a:r>
              <a:rPr lang="en-GB" dirty="0"/>
              <a:t>When using the record form tick the highest level of the graduated prompt protocol carried out in each subtest to complete the task.  </a:t>
            </a:r>
            <a:endParaRPr lang="en-GB" dirty="0" smtClean="0"/>
          </a:p>
          <a:p>
            <a:r>
              <a:rPr lang="en-GB" dirty="0" smtClean="0"/>
              <a:t>In </a:t>
            </a:r>
            <a:r>
              <a:rPr lang="en-GB" dirty="0"/>
              <a:t>the summary section of each task the clinician should comment on the learning potential of the person and how effective the prompts / cues / modifications / assistance were.  </a:t>
            </a:r>
            <a:endParaRPr lang="en-GB" dirty="0" smtClean="0"/>
          </a:p>
          <a:p>
            <a:r>
              <a:rPr lang="en-GB" dirty="0" smtClean="0"/>
              <a:t>The </a:t>
            </a:r>
            <a:r>
              <a:rPr lang="en-GB" dirty="0"/>
              <a:t>clinician should also comment on which graduated prompt methods were the most effective for that individual, as this could inform future assessments and/or interventions.</a:t>
            </a:r>
          </a:p>
          <a:p>
            <a:endParaRPr lang="en-GB" dirty="0"/>
          </a:p>
        </p:txBody>
      </p:sp>
      <p:pic>
        <p:nvPicPr>
          <p:cNvPr id="4" name="Picture 3" descr="C:\Users\a.laverfawcett\AppData\Local\Microsoft\Windows\Temporary Internet Files\Content.IE5\CMNZZXIP\dynamic_logo_vector_by_zuccherofilato-d38pwbv[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12360" y="5661248"/>
            <a:ext cx="1052736" cy="105273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24122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0070C0"/>
                </a:solidFill>
              </a:rPr>
              <a:t>Instructions for applying the graduated mediation protocol</a:t>
            </a:r>
            <a:endParaRPr lang="en-GB" dirty="0"/>
          </a:p>
        </p:txBody>
      </p:sp>
      <p:sp>
        <p:nvSpPr>
          <p:cNvPr id="3" name="Content Placeholder 2"/>
          <p:cNvSpPr>
            <a:spLocks noGrp="1"/>
          </p:cNvSpPr>
          <p:nvPr>
            <p:ph idx="1"/>
          </p:nvPr>
        </p:nvSpPr>
        <p:spPr/>
        <p:txBody>
          <a:bodyPr>
            <a:normAutofit fontScale="62500" lnSpcReduction="20000"/>
          </a:bodyPr>
          <a:lstStyle/>
          <a:p>
            <a:r>
              <a:rPr lang="en-GB" dirty="0"/>
              <a:t>The higher the score the more assistance is required by the person.  In order to complete the final scoring in the neuropsychological checklist the clinician should look down all the scores within each task and whichever sub-test item scores the highest on the graduated prompt protocol is the one recorded for that task.  </a:t>
            </a:r>
            <a:endParaRPr lang="en-GB" dirty="0" smtClean="0"/>
          </a:p>
          <a:p>
            <a:r>
              <a:rPr lang="en-GB" dirty="0" smtClean="0"/>
              <a:t>This </a:t>
            </a:r>
            <a:r>
              <a:rPr lang="en-GB" dirty="0"/>
              <a:t>is because somewhere within the task the person needed that level of assistance in order to be successful</a:t>
            </a:r>
            <a:r>
              <a:rPr lang="en-GB" dirty="0" smtClean="0"/>
              <a:t>.</a:t>
            </a:r>
          </a:p>
          <a:p>
            <a:r>
              <a:rPr lang="en-GB" dirty="0"/>
              <a:t>Examples of prompts / cues /modifications / assistance for levels 1 to 4 for each sub-test item can be found in the third column of the </a:t>
            </a:r>
            <a:r>
              <a:rPr lang="en-GB" dirty="0" smtClean="0"/>
              <a:t>SOTOF (2</a:t>
            </a:r>
            <a:r>
              <a:rPr lang="en-GB" baseline="30000" dirty="0" smtClean="0"/>
              <a:t>nd</a:t>
            </a:r>
            <a:r>
              <a:rPr lang="en-GB" dirty="0" smtClean="0"/>
              <a:t> edition) Instruction </a:t>
            </a:r>
            <a:r>
              <a:rPr lang="en-GB" dirty="0"/>
              <a:t>Cards.  </a:t>
            </a:r>
            <a:endParaRPr lang="en-GB" dirty="0" smtClean="0"/>
          </a:p>
          <a:p>
            <a:r>
              <a:rPr lang="en-GB" dirty="0" smtClean="0"/>
              <a:t>Unless </a:t>
            </a:r>
            <a:r>
              <a:rPr lang="en-GB" dirty="0"/>
              <a:t>they are not applicable for that type of sub-test item, for example, if the person has their eyes closed to offer a gestural cue is not appropriate</a:t>
            </a:r>
            <a:r>
              <a:rPr lang="en-GB" dirty="0" smtClean="0"/>
              <a:t>.</a:t>
            </a:r>
          </a:p>
          <a:p>
            <a:r>
              <a:rPr lang="en-GB" dirty="0"/>
              <a:t>As level four has a variety of different prompting options for the clinician to use, when completing the record form the specific type of prompt / cue / assistance / modification provided at this level should be noted on the </a:t>
            </a:r>
            <a:r>
              <a:rPr lang="en-GB" dirty="0" smtClean="0"/>
              <a:t>form.</a:t>
            </a:r>
            <a:endParaRPr lang="en-GB" dirty="0"/>
          </a:p>
          <a:p>
            <a:endParaRPr lang="en-GB" dirty="0"/>
          </a:p>
        </p:txBody>
      </p:sp>
      <p:pic>
        <p:nvPicPr>
          <p:cNvPr id="4" name="Picture 3" descr="C:\Users\a.laverfawcett\AppData\Local\Microsoft\Windows\Temporary Internet Files\Content.IE5\CMNZZXIP\dynamic_logo_vector_by_zuccherofilato-d38pwbv[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100392" y="5949280"/>
            <a:ext cx="764704" cy="7647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87121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1905000" y="274638"/>
            <a:ext cx="7239000" cy="1143000"/>
          </a:xfrm>
        </p:spPr>
        <p:txBody>
          <a:bodyPr/>
          <a:lstStyle/>
          <a:p>
            <a:pPr eaLnBrk="1" fontAlgn="auto" hangingPunct="1">
              <a:spcAft>
                <a:spcPts val="0"/>
              </a:spcAft>
              <a:defRPr/>
            </a:pPr>
            <a:r>
              <a:rPr lang="en-GB" altLang="en-US" dirty="0" smtClean="0">
                <a:solidFill>
                  <a:schemeClr val="tx2">
                    <a:satMod val="130000"/>
                  </a:schemeClr>
                </a:solidFill>
              </a:rPr>
              <a:t>Scoring SOTOF </a:t>
            </a:r>
            <a:r>
              <a:rPr lang="en-GB" altLang="en-US" sz="4000" dirty="0" smtClean="0">
                <a:solidFill>
                  <a:schemeClr val="tx2">
                    <a:satMod val="130000"/>
                  </a:schemeClr>
                </a:solidFill>
              </a:rPr>
              <a:t>– </a:t>
            </a:r>
            <a:r>
              <a:rPr lang="en-GB" altLang="en-US" sz="4000" dirty="0">
                <a:solidFill>
                  <a:schemeClr val="tx2">
                    <a:satMod val="130000"/>
                  </a:schemeClr>
                </a:solidFill>
              </a:rPr>
              <a:t>6</a:t>
            </a:r>
            <a:r>
              <a:rPr lang="en-GB" altLang="en-US" sz="4000" dirty="0" smtClean="0">
                <a:solidFill>
                  <a:schemeClr val="tx2">
                    <a:satMod val="130000"/>
                  </a:schemeClr>
                </a:solidFill>
              </a:rPr>
              <a:t> step process</a:t>
            </a:r>
          </a:p>
        </p:txBody>
      </p:sp>
      <p:sp>
        <p:nvSpPr>
          <p:cNvPr id="14339" name="Content Placeholder 2"/>
          <p:cNvSpPr>
            <a:spLocks noGrp="1"/>
          </p:cNvSpPr>
          <p:nvPr>
            <p:ph sz="half" idx="4294967295"/>
          </p:nvPr>
        </p:nvSpPr>
        <p:spPr>
          <a:xfrm>
            <a:off x="179512" y="1981200"/>
            <a:ext cx="3630488" cy="3886200"/>
          </a:xfrm>
        </p:spPr>
        <p:txBody>
          <a:bodyPr>
            <a:normAutofit fontScale="85000" lnSpcReduction="20000"/>
          </a:bodyPr>
          <a:lstStyle/>
          <a:p>
            <a:pPr marL="539496" indent="-457200" eaLnBrk="1" fontAlgn="auto" hangingPunct="1">
              <a:spcAft>
                <a:spcPts val="0"/>
              </a:spcAft>
              <a:buFont typeface="+mj-lt"/>
              <a:buAutoNum type="arabicPeriod"/>
              <a:defRPr/>
            </a:pPr>
            <a:r>
              <a:rPr lang="en-GB" altLang="en-US" sz="2400" dirty="0" smtClean="0"/>
              <a:t>For each SOTOF test item decide if the person was able or unable to complete the test item.</a:t>
            </a:r>
          </a:p>
          <a:p>
            <a:pPr marL="539496" indent="-457200">
              <a:buFont typeface="+mj-lt"/>
              <a:buAutoNum type="arabicPeriod"/>
              <a:defRPr/>
            </a:pPr>
            <a:r>
              <a:rPr lang="en-GB" altLang="en-US" sz="2400" dirty="0" smtClean="0"/>
              <a:t>For any items where the person was unable to perform the test item, use dynamic assessment to support diagnostic reasoning and help refine understanding of the underlying problem by applying the </a:t>
            </a:r>
            <a:r>
              <a:rPr lang="en-GB" altLang="en-US" sz="2400" b="1" dirty="0">
                <a:ea typeface="Calibri" pitchFamily="34" charset="0"/>
                <a:cs typeface="Arial" pitchFamily="34" charset="0"/>
              </a:rPr>
              <a:t>Graduated </a:t>
            </a:r>
            <a:r>
              <a:rPr lang="en-GB" altLang="en-US" sz="2400" b="1" dirty="0" smtClean="0">
                <a:ea typeface="Calibri" pitchFamily="34" charset="0"/>
                <a:cs typeface="Arial" pitchFamily="34" charset="0"/>
              </a:rPr>
              <a:t>mediation </a:t>
            </a:r>
            <a:r>
              <a:rPr lang="en-GB" altLang="en-US" sz="2400" b="1" dirty="0">
                <a:ea typeface="Calibri" pitchFamily="34" charset="0"/>
                <a:cs typeface="Arial" pitchFamily="34" charset="0"/>
              </a:rPr>
              <a:t>protocol </a:t>
            </a:r>
            <a:endParaRPr lang="en-GB" altLang="en-US" sz="2400" dirty="0" smtClean="0"/>
          </a:p>
        </p:txBody>
      </p:sp>
      <p:sp>
        <p:nvSpPr>
          <p:cNvPr id="14340" name="Content Placeholder 3"/>
          <p:cNvSpPr>
            <a:spLocks noGrp="1"/>
          </p:cNvSpPr>
          <p:nvPr>
            <p:ph sz="half" idx="4294967295"/>
          </p:nvPr>
        </p:nvSpPr>
        <p:spPr>
          <a:xfrm>
            <a:off x="5181600" y="1981200"/>
            <a:ext cx="3962400" cy="3886200"/>
          </a:xfrm>
        </p:spPr>
        <p:txBody>
          <a:bodyPr>
            <a:normAutofit fontScale="85000" lnSpcReduction="20000"/>
          </a:bodyPr>
          <a:lstStyle/>
          <a:p>
            <a:pPr marL="595313" indent="-514350" eaLnBrk="1" hangingPunct="1">
              <a:buFont typeface="Gill Sans MT" pitchFamily="34" charset="0"/>
              <a:buAutoNum type="arabicPeriod" startAt="3"/>
            </a:pPr>
            <a:r>
              <a:rPr lang="en-GB" altLang="en-US" sz="2000" dirty="0" smtClean="0"/>
              <a:t>Record which level in the graduated mediation 0-5 protocol was required for that item</a:t>
            </a:r>
          </a:p>
          <a:p>
            <a:pPr marL="595313" indent="-514350">
              <a:buFont typeface="Gill Sans MT" pitchFamily="34" charset="0"/>
              <a:buAutoNum type="arabicPeriod" startAt="3"/>
            </a:pPr>
            <a:r>
              <a:rPr lang="en-GB" altLang="en-US" sz="2000" dirty="0" smtClean="0"/>
              <a:t>Summarise you hypotheses and observations for the ADL task in the summary section of the form and note the person</a:t>
            </a:r>
            <a:r>
              <a:rPr lang="en-GB" sz="2000" dirty="0" smtClean="0"/>
              <a:t>’s </a:t>
            </a:r>
            <a:r>
              <a:rPr lang="en-GB" sz="2000" dirty="0"/>
              <a:t>learning </a:t>
            </a:r>
            <a:r>
              <a:rPr lang="en-GB" sz="2000" dirty="0" smtClean="0"/>
              <a:t>potential and which </a:t>
            </a:r>
            <a:r>
              <a:rPr lang="en-GB" sz="2000" dirty="0"/>
              <a:t>prompting method/level was most effective for </a:t>
            </a:r>
            <a:r>
              <a:rPr lang="en-GB" sz="2000" dirty="0" smtClean="0"/>
              <a:t>the client.</a:t>
            </a:r>
            <a:endParaRPr lang="en-GB" sz="2000" dirty="0"/>
          </a:p>
          <a:p>
            <a:pPr marL="80963" indent="0" eaLnBrk="1" hangingPunct="1">
              <a:buNone/>
            </a:pPr>
            <a:r>
              <a:rPr lang="en-GB" altLang="en-US" sz="2000" i="1" dirty="0" smtClean="0">
                <a:solidFill>
                  <a:srgbClr val="0070C0"/>
                </a:solidFill>
              </a:rPr>
              <a:t>(repeat steps 1 -4 for each of the 4 ADL tasks)</a:t>
            </a:r>
          </a:p>
          <a:p>
            <a:pPr marL="595313" indent="-514350" eaLnBrk="1" hangingPunct="1">
              <a:buFont typeface="Gill Sans MT" pitchFamily="34" charset="0"/>
              <a:buAutoNum type="arabicPeriod" startAt="3"/>
            </a:pPr>
            <a:r>
              <a:rPr lang="en-GB" altLang="en-US" sz="2000" dirty="0" smtClean="0"/>
              <a:t>Tick boxes on the neuropsychological checklist to indicate deficits.</a:t>
            </a:r>
          </a:p>
          <a:p>
            <a:pPr marL="595313" indent="-514350" eaLnBrk="1" hangingPunct="1">
              <a:buFont typeface="Gill Sans MT" pitchFamily="34" charset="0"/>
              <a:buAutoNum type="arabicPeriod" startAt="3"/>
            </a:pPr>
            <a:r>
              <a:rPr lang="en-GB" altLang="en-US" sz="2000" dirty="0" smtClean="0"/>
              <a:t>Rate level of independence in the 4 ADL tasks using the 0-5 point scale</a:t>
            </a:r>
          </a:p>
        </p:txBody>
      </p:sp>
      <p:pic>
        <p:nvPicPr>
          <p:cNvPr id="3075" name="Picture 3" descr="C:\Users\a.laverfawcett\AppData\Local\Microsoft\Windows\Temporary Internet Files\Content.IE5\GCMMFBXM\Action-steps[1].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23528" y="188640"/>
            <a:ext cx="1739576" cy="1612007"/>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descr="C:\Users\a.laverfawcett\AppData\Local\Microsoft\Windows\Temporary Internet Files\Content.IE5\CMNZZXIP\dynamic_logo_vector_by_zuccherofilato-d38pwbv[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956376" y="5733256"/>
            <a:ext cx="908720" cy="9087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029314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34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340">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340">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340">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34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bldLvl="5"/>
      <p:bldP spid="14340" grpId="0" build="p" bldLvl="5"/>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Instruction Cards</a:t>
            </a:r>
          </a:p>
        </p:txBody>
      </p:sp>
      <p:sp>
        <p:nvSpPr>
          <p:cNvPr id="3" name="Content Placeholder 2"/>
          <p:cNvSpPr>
            <a:spLocks noGrp="1"/>
          </p:cNvSpPr>
          <p:nvPr>
            <p:ph idx="1"/>
          </p:nvPr>
        </p:nvSpPr>
        <p:spPr/>
        <p:txBody>
          <a:bodyPr>
            <a:normAutofit fontScale="77500" lnSpcReduction="20000"/>
          </a:bodyPr>
          <a:lstStyle/>
          <a:p>
            <a:pPr marL="0" indent="0">
              <a:buNone/>
            </a:pPr>
            <a:r>
              <a:rPr lang="en-GB" dirty="0"/>
              <a:t>The Instruction Cards have been developed to structure and prompt your observations and interpretation of the person’s observed behavioural responses. Four types of information are provided in the Instruction Cards: </a:t>
            </a:r>
          </a:p>
          <a:p>
            <a:pPr lvl="0"/>
            <a:r>
              <a:rPr lang="en-GB" dirty="0"/>
              <a:t>instructions for administering the test (standardised assessment phase</a:t>
            </a:r>
            <a:r>
              <a:rPr lang="en-GB" dirty="0" smtClean="0"/>
              <a:t>)</a:t>
            </a:r>
            <a:endParaRPr lang="en-GB" dirty="0"/>
          </a:p>
          <a:p>
            <a:pPr lvl="0"/>
            <a:r>
              <a:rPr lang="en-GB" dirty="0"/>
              <a:t>possible diagnoses provided to facilitate hypothesis generation (aids diagnostic </a:t>
            </a:r>
            <a:r>
              <a:rPr lang="en-GB" dirty="0" smtClean="0"/>
              <a:t>reasoning</a:t>
            </a:r>
            <a:r>
              <a:rPr lang="en-GB" dirty="0"/>
              <a:t>)</a:t>
            </a:r>
            <a:r>
              <a:rPr lang="en-GB" dirty="0" smtClean="0"/>
              <a:t> </a:t>
            </a:r>
            <a:endParaRPr lang="en-GB" dirty="0"/>
          </a:p>
          <a:p>
            <a:pPr lvl="0"/>
            <a:r>
              <a:rPr lang="en-GB" u="sng" dirty="0"/>
              <a:t>E</a:t>
            </a:r>
            <a:r>
              <a:rPr lang="en-GB" u="sng" dirty="0" smtClean="0"/>
              <a:t>xamples</a:t>
            </a:r>
            <a:r>
              <a:rPr lang="en-GB" dirty="0" smtClean="0"/>
              <a:t> </a:t>
            </a:r>
            <a:r>
              <a:rPr lang="en-GB" dirty="0"/>
              <a:t>of mediation for levels 1-4 of the graduated mediation protocol (dynamic assessment phase</a:t>
            </a:r>
            <a:r>
              <a:rPr lang="en-GB" dirty="0" smtClean="0"/>
              <a:t>)</a:t>
            </a:r>
            <a:endParaRPr lang="en-GB" dirty="0"/>
          </a:p>
          <a:p>
            <a:pPr lvl="0"/>
            <a:r>
              <a:rPr lang="en-GB" dirty="0"/>
              <a:t>instructions to guide the acquisition of additional information about the client's function (e.g. examples of further assessments which might be useful).</a:t>
            </a:r>
          </a:p>
          <a:p>
            <a:endParaRPr lang="en-GB" dirty="0"/>
          </a:p>
        </p:txBody>
      </p:sp>
    </p:spTree>
    <p:extLst>
      <p:ext uri="{BB962C8B-B14F-4D97-AF65-F5344CB8AC3E}">
        <p14:creationId xmlns:p14="http://schemas.microsoft.com/office/powerpoint/2010/main" xmlns="" val="30961951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4210487613"/>
              </p:ext>
            </p:extLst>
          </p:nvPr>
        </p:nvGraphicFramePr>
        <p:xfrm>
          <a:off x="218479" y="149929"/>
          <a:ext cx="8674001" cy="6303407"/>
        </p:xfrm>
        <a:graphic>
          <a:graphicData uri="http://schemas.openxmlformats.org/drawingml/2006/table">
            <a:tbl>
              <a:tblPr firstRow="1" firstCol="1" bandRow="1">
                <a:tableStyleId>{5C22544A-7EE6-4342-B048-85BDC9FD1C3A}</a:tableStyleId>
              </a:tblPr>
              <a:tblGrid>
                <a:gridCol w="2091797"/>
                <a:gridCol w="1564546"/>
                <a:gridCol w="2510065"/>
                <a:gridCol w="2507593"/>
              </a:tblGrid>
              <a:tr h="392784">
                <a:tc>
                  <a:txBody>
                    <a:bodyPr/>
                    <a:lstStyle/>
                    <a:p>
                      <a:pPr algn="ctr">
                        <a:lnSpc>
                          <a:spcPct val="115000"/>
                        </a:lnSpc>
                        <a:spcAft>
                          <a:spcPts val="0"/>
                        </a:spcAft>
                        <a:tabLst>
                          <a:tab pos="1476375" algn="l"/>
                        </a:tabLst>
                      </a:pPr>
                      <a:r>
                        <a:rPr lang="en-GB" sz="1300" b="1" dirty="0">
                          <a:solidFill>
                            <a:schemeClr val="tx1"/>
                          </a:solidFill>
                          <a:effectLst/>
                        </a:rPr>
                        <a:t>COLUMN A</a:t>
                      </a:r>
                      <a:endParaRPr lang="en-GB" sz="900" b="1" dirty="0">
                        <a:solidFill>
                          <a:schemeClr val="tx1"/>
                        </a:solidFill>
                        <a:effectLst/>
                        <a:latin typeface="Calibri"/>
                        <a:ea typeface="Calibri"/>
                        <a:cs typeface="Times New Roman"/>
                      </a:endParaRPr>
                    </a:p>
                  </a:txBody>
                  <a:tcPr marL="55837" marR="55837" marT="0" marB="0">
                    <a:solidFill>
                      <a:schemeClr val="bg1"/>
                    </a:solidFill>
                  </a:tcPr>
                </a:tc>
                <a:tc>
                  <a:txBody>
                    <a:bodyPr/>
                    <a:lstStyle/>
                    <a:p>
                      <a:pPr algn="ctr">
                        <a:lnSpc>
                          <a:spcPct val="115000"/>
                        </a:lnSpc>
                        <a:spcAft>
                          <a:spcPts val="0"/>
                        </a:spcAft>
                        <a:tabLst>
                          <a:tab pos="1476375" algn="l"/>
                        </a:tabLst>
                      </a:pPr>
                      <a:r>
                        <a:rPr lang="en-GB" sz="1300" dirty="0">
                          <a:solidFill>
                            <a:schemeClr val="tx1"/>
                          </a:solidFill>
                          <a:effectLst/>
                        </a:rPr>
                        <a:t>COLUMN B</a:t>
                      </a:r>
                      <a:endParaRPr lang="en-GB" sz="900" dirty="0">
                        <a:solidFill>
                          <a:schemeClr val="tx1"/>
                        </a:solidFill>
                        <a:effectLst/>
                        <a:latin typeface="Calibri"/>
                        <a:ea typeface="Calibri"/>
                        <a:cs typeface="Times New Roman"/>
                      </a:endParaRPr>
                    </a:p>
                  </a:txBody>
                  <a:tcPr marL="55837" marR="55837" marT="0" marB="0">
                    <a:solidFill>
                      <a:schemeClr val="bg1"/>
                    </a:solidFill>
                  </a:tcPr>
                </a:tc>
                <a:tc>
                  <a:txBody>
                    <a:bodyPr/>
                    <a:lstStyle/>
                    <a:p>
                      <a:pPr algn="ctr">
                        <a:lnSpc>
                          <a:spcPct val="115000"/>
                        </a:lnSpc>
                        <a:spcAft>
                          <a:spcPts val="0"/>
                        </a:spcAft>
                        <a:tabLst>
                          <a:tab pos="1476375" algn="l"/>
                        </a:tabLst>
                      </a:pPr>
                      <a:r>
                        <a:rPr lang="en-GB" sz="1300" dirty="0">
                          <a:solidFill>
                            <a:schemeClr val="tx1"/>
                          </a:solidFill>
                          <a:effectLst/>
                        </a:rPr>
                        <a:t>COLUMN C</a:t>
                      </a:r>
                      <a:endParaRPr lang="en-GB" sz="900" dirty="0">
                        <a:solidFill>
                          <a:schemeClr val="tx1"/>
                        </a:solidFill>
                        <a:effectLst/>
                        <a:latin typeface="Calibri"/>
                        <a:ea typeface="Calibri"/>
                        <a:cs typeface="Times New Roman"/>
                      </a:endParaRPr>
                    </a:p>
                  </a:txBody>
                  <a:tcPr marL="55837" marR="55837" marT="0" marB="0">
                    <a:solidFill>
                      <a:schemeClr val="bg1"/>
                    </a:solidFill>
                  </a:tcPr>
                </a:tc>
                <a:tc>
                  <a:txBody>
                    <a:bodyPr/>
                    <a:lstStyle/>
                    <a:p>
                      <a:pPr algn="ctr">
                        <a:lnSpc>
                          <a:spcPct val="115000"/>
                        </a:lnSpc>
                        <a:spcAft>
                          <a:spcPts val="0"/>
                        </a:spcAft>
                        <a:tabLst>
                          <a:tab pos="1476375" algn="l"/>
                        </a:tabLst>
                      </a:pPr>
                      <a:r>
                        <a:rPr lang="en-GB" sz="1300" dirty="0">
                          <a:solidFill>
                            <a:schemeClr val="tx1"/>
                          </a:solidFill>
                          <a:effectLst/>
                        </a:rPr>
                        <a:t>COLUMN D</a:t>
                      </a:r>
                      <a:endParaRPr lang="en-GB" sz="900" dirty="0">
                        <a:solidFill>
                          <a:schemeClr val="tx1"/>
                        </a:solidFill>
                        <a:effectLst/>
                        <a:latin typeface="Calibri"/>
                        <a:ea typeface="Calibri"/>
                        <a:cs typeface="Times New Roman"/>
                      </a:endParaRPr>
                    </a:p>
                  </a:txBody>
                  <a:tcPr marL="55837" marR="55837" marT="0" marB="0">
                    <a:solidFill>
                      <a:schemeClr val="bg1"/>
                    </a:solidFill>
                  </a:tcPr>
                </a:tc>
              </a:tr>
              <a:tr h="909327">
                <a:tc>
                  <a:txBody>
                    <a:bodyPr/>
                    <a:lstStyle/>
                    <a:p>
                      <a:pPr algn="ctr">
                        <a:lnSpc>
                          <a:spcPct val="115000"/>
                        </a:lnSpc>
                        <a:spcAft>
                          <a:spcPts val="0"/>
                        </a:spcAft>
                        <a:tabLst>
                          <a:tab pos="1476375" algn="l"/>
                        </a:tabLst>
                      </a:pPr>
                      <a:r>
                        <a:rPr lang="en-GB" sz="1200" b="0" dirty="0">
                          <a:solidFill>
                            <a:schemeClr val="tx1"/>
                          </a:solidFill>
                          <a:effectLst/>
                        </a:rPr>
                        <a:t>Screening Assessment</a:t>
                      </a:r>
                    </a:p>
                    <a:p>
                      <a:pPr algn="ctr">
                        <a:lnSpc>
                          <a:spcPct val="115000"/>
                        </a:lnSpc>
                        <a:spcAft>
                          <a:spcPts val="0"/>
                        </a:spcAft>
                        <a:tabLst>
                          <a:tab pos="1476375" algn="l"/>
                        </a:tabLst>
                      </a:pPr>
                      <a:r>
                        <a:rPr lang="en-GB" sz="1200" b="0" dirty="0">
                          <a:solidFill>
                            <a:schemeClr val="tx1"/>
                          </a:solidFill>
                          <a:effectLst/>
                        </a:rPr>
                        <a:t>Task and instruction</a:t>
                      </a:r>
                    </a:p>
                    <a:p>
                      <a:pPr algn="ctr">
                        <a:lnSpc>
                          <a:spcPct val="115000"/>
                        </a:lnSpc>
                        <a:spcAft>
                          <a:spcPts val="0"/>
                        </a:spcAft>
                        <a:tabLst>
                          <a:tab pos="1476375" algn="l"/>
                        </a:tabLst>
                      </a:pPr>
                      <a:r>
                        <a:rPr lang="en-GB" sz="1200" b="1" dirty="0">
                          <a:solidFill>
                            <a:schemeClr val="tx2"/>
                          </a:solidFill>
                          <a:effectLst/>
                        </a:rPr>
                        <a:t>(Standardised assessment phase)</a:t>
                      </a:r>
                      <a:endParaRPr lang="en-GB" sz="1200" b="1" dirty="0">
                        <a:solidFill>
                          <a:schemeClr val="tx2"/>
                        </a:solidFill>
                        <a:effectLst/>
                        <a:latin typeface="Calibri"/>
                        <a:ea typeface="Calibri"/>
                        <a:cs typeface="Times New Roman"/>
                      </a:endParaRPr>
                    </a:p>
                  </a:txBody>
                  <a:tcPr marL="55837" marR="55837" marT="0" marB="0">
                    <a:solidFill>
                      <a:schemeClr val="accent3">
                        <a:lumMod val="20000"/>
                        <a:lumOff val="80000"/>
                      </a:schemeClr>
                    </a:solidFill>
                  </a:tcPr>
                </a:tc>
                <a:tc>
                  <a:txBody>
                    <a:bodyPr/>
                    <a:lstStyle/>
                    <a:p>
                      <a:pPr algn="ctr">
                        <a:lnSpc>
                          <a:spcPct val="115000"/>
                        </a:lnSpc>
                        <a:spcAft>
                          <a:spcPts val="0"/>
                        </a:spcAft>
                        <a:tabLst>
                          <a:tab pos="1476375" algn="l"/>
                        </a:tabLst>
                      </a:pPr>
                      <a:r>
                        <a:rPr lang="en-GB" sz="1200" dirty="0">
                          <a:effectLst/>
                        </a:rPr>
                        <a:t>Possible area of deficit</a:t>
                      </a:r>
                    </a:p>
                    <a:p>
                      <a:pPr algn="ctr">
                        <a:lnSpc>
                          <a:spcPct val="115000"/>
                        </a:lnSpc>
                        <a:spcAft>
                          <a:spcPts val="0"/>
                        </a:spcAft>
                        <a:tabLst>
                          <a:tab pos="1476375" algn="l"/>
                        </a:tabLst>
                      </a:pPr>
                      <a:r>
                        <a:rPr lang="en-GB" sz="1200" b="1" dirty="0">
                          <a:solidFill>
                            <a:schemeClr val="tx2"/>
                          </a:solidFill>
                          <a:effectLst/>
                        </a:rPr>
                        <a:t>(Aids hypothesis generation)</a:t>
                      </a:r>
                      <a:endParaRPr lang="en-GB" sz="1200" b="1" dirty="0">
                        <a:solidFill>
                          <a:schemeClr val="tx2"/>
                        </a:solidFill>
                        <a:effectLst/>
                        <a:latin typeface="Calibri"/>
                        <a:ea typeface="Calibri"/>
                        <a:cs typeface="Times New Roman"/>
                      </a:endParaRPr>
                    </a:p>
                  </a:txBody>
                  <a:tcPr marL="55837" marR="55837" marT="0" marB="0">
                    <a:solidFill>
                      <a:schemeClr val="accent3">
                        <a:lumMod val="20000"/>
                        <a:lumOff val="80000"/>
                      </a:schemeClr>
                    </a:solidFill>
                  </a:tcPr>
                </a:tc>
                <a:tc>
                  <a:txBody>
                    <a:bodyPr/>
                    <a:lstStyle/>
                    <a:p>
                      <a:pPr algn="ctr">
                        <a:lnSpc>
                          <a:spcPct val="115000"/>
                        </a:lnSpc>
                        <a:spcAft>
                          <a:spcPts val="0"/>
                        </a:spcAft>
                        <a:tabLst>
                          <a:tab pos="1476375" algn="l"/>
                        </a:tabLst>
                      </a:pPr>
                      <a:r>
                        <a:rPr lang="en-GB" sz="1200" dirty="0">
                          <a:effectLst/>
                        </a:rPr>
                        <a:t>Graduated mediation protocol examples</a:t>
                      </a:r>
                    </a:p>
                    <a:p>
                      <a:pPr algn="ctr">
                        <a:lnSpc>
                          <a:spcPct val="115000"/>
                        </a:lnSpc>
                        <a:spcAft>
                          <a:spcPts val="0"/>
                        </a:spcAft>
                        <a:tabLst>
                          <a:tab pos="1476375" algn="l"/>
                        </a:tabLst>
                      </a:pPr>
                      <a:r>
                        <a:rPr lang="en-GB" sz="1200" b="1" dirty="0" smtClean="0">
                          <a:solidFill>
                            <a:schemeClr val="tx2"/>
                          </a:solidFill>
                          <a:effectLst/>
                        </a:rPr>
                        <a:t>(</a:t>
                      </a:r>
                      <a:r>
                        <a:rPr lang="en-GB" sz="1200" b="1" dirty="0">
                          <a:solidFill>
                            <a:schemeClr val="tx2"/>
                          </a:solidFill>
                          <a:effectLst/>
                        </a:rPr>
                        <a:t>Dynamic assessment phase)</a:t>
                      </a:r>
                      <a:endParaRPr lang="en-GB" sz="1200" b="1" dirty="0">
                        <a:solidFill>
                          <a:schemeClr val="tx2"/>
                        </a:solidFill>
                        <a:effectLst/>
                        <a:latin typeface="Calibri"/>
                        <a:ea typeface="Calibri"/>
                        <a:cs typeface="Times New Roman"/>
                      </a:endParaRPr>
                    </a:p>
                  </a:txBody>
                  <a:tcPr marL="55837" marR="55837" marT="0" marB="0">
                    <a:solidFill>
                      <a:schemeClr val="accent3">
                        <a:lumMod val="20000"/>
                        <a:lumOff val="80000"/>
                      </a:schemeClr>
                    </a:solidFill>
                  </a:tcPr>
                </a:tc>
                <a:tc>
                  <a:txBody>
                    <a:bodyPr/>
                    <a:lstStyle/>
                    <a:p>
                      <a:pPr algn="ctr">
                        <a:lnSpc>
                          <a:spcPct val="115000"/>
                        </a:lnSpc>
                        <a:spcAft>
                          <a:spcPts val="0"/>
                        </a:spcAft>
                        <a:tabLst>
                          <a:tab pos="1476375" algn="l"/>
                        </a:tabLst>
                      </a:pPr>
                      <a:r>
                        <a:rPr lang="en-GB" sz="1200" dirty="0">
                          <a:effectLst/>
                        </a:rPr>
                        <a:t>Further suggested assessment</a:t>
                      </a:r>
                    </a:p>
                    <a:p>
                      <a:pPr algn="ctr">
                        <a:lnSpc>
                          <a:spcPct val="115000"/>
                        </a:lnSpc>
                        <a:spcAft>
                          <a:spcPts val="0"/>
                        </a:spcAft>
                        <a:tabLst>
                          <a:tab pos="1476375" algn="l"/>
                        </a:tabLst>
                      </a:pPr>
                      <a:r>
                        <a:rPr lang="en-GB" sz="1200" b="1" dirty="0">
                          <a:solidFill>
                            <a:schemeClr val="tx2"/>
                          </a:solidFill>
                          <a:effectLst/>
                        </a:rPr>
                        <a:t>(To aid diagnostic reasoning and test hypotheses further)</a:t>
                      </a:r>
                      <a:endParaRPr lang="en-GB" sz="1200" b="1" dirty="0">
                        <a:solidFill>
                          <a:schemeClr val="tx2"/>
                        </a:solidFill>
                        <a:effectLst/>
                        <a:latin typeface="Calibri"/>
                        <a:ea typeface="Calibri"/>
                        <a:cs typeface="Times New Roman"/>
                      </a:endParaRPr>
                    </a:p>
                  </a:txBody>
                  <a:tcPr marL="55837" marR="55837" marT="0" marB="0">
                    <a:solidFill>
                      <a:schemeClr val="accent3">
                        <a:lumMod val="20000"/>
                        <a:lumOff val="80000"/>
                      </a:schemeClr>
                    </a:solidFill>
                  </a:tcPr>
                </a:tc>
              </a:tr>
              <a:tr h="1818653">
                <a:tc>
                  <a:txBody>
                    <a:bodyPr/>
                    <a:lstStyle/>
                    <a:p>
                      <a:pPr algn="l">
                        <a:lnSpc>
                          <a:spcPct val="115000"/>
                        </a:lnSpc>
                        <a:spcAft>
                          <a:spcPts val="0"/>
                        </a:spcAft>
                        <a:tabLst>
                          <a:tab pos="1476375" algn="l"/>
                        </a:tabLst>
                      </a:pPr>
                      <a:r>
                        <a:rPr lang="en-GB" sz="1200" b="0" dirty="0">
                          <a:solidFill>
                            <a:schemeClr val="tx1"/>
                          </a:solidFill>
                          <a:effectLst/>
                        </a:rPr>
                        <a:t>(EL) Ask: ‘What is your name?’</a:t>
                      </a:r>
                    </a:p>
                    <a:p>
                      <a:pPr algn="l">
                        <a:lnSpc>
                          <a:spcPct val="115000"/>
                        </a:lnSpc>
                        <a:spcAft>
                          <a:spcPts val="0"/>
                        </a:spcAft>
                        <a:tabLst>
                          <a:tab pos="1476375" algn="l"/>
                        </a:tabLst>
                      </a:pPr>
                      <a:r>
                        <a:rPr lang="en-GB" sz="1200" b="0" dirty="0">
                          <a:solidFill>
                            <a:schemeClr val="tx1"/>
                          </a:solidFill>
                          <a:effectLst/>
                        </a:rPr>
                        <a:t> </a:t>
                      </a:r>
                      <a:endParaRPr lang="en-GB" sz="1200" b="0" dirty="0">
                        <a:solidFill>
                          <a:schemeClr val="tx1"/>
                        </a:solidFill>
                        <a:effectLst/>
                        <a:latin typeface="Calibri"/>
                        <a:ea typeface="Calibri"/>
                        <a:cs typeface="Times New Roman"/>
                      </a:endParaRPr>
                    </a:p>
                  </a:txBody>
                  <a:tcPr marL="55837" marR="55837" marT="0" marB="0">
                    <a:solidFill>
                      <a:schemeClr val="accent1">
                        <a:lumMod val="20000"/>
                        <a:lumOff val="80000"/>
                      </a:schemeClr>
                    </a:solidFill>
                  </a:tcPr>
                </a:tc>
                <a:tc>
                  <a:txBody>
                    <a:bodyPr/>
                    <a:lstStyle/>
                    <a:p>
                      <a:pPr marL="342900" lvl="0" indent="-342900" algn="l">
                        <a:lnSpc>
                          <a:spcPct val="115000"/>
                        </a:lnSpc>
                        <a:spcAft>
                          <a:spcPts val="0"/>
                        </a:spcAft>
                        <a:buFont typeface="Symbol"/>
                        <a:buChar char=""/>
                        <a:tabLst>
                          <a:tab pos="1476375" algn="l"/>
                        </a:tabLst>
                      </a:pPr>
                      <a:r>
                        <a:rPr lang="en-GB" sz="1200" dirty="0">
                          <a:effectLst/>
                        </a:rPr>
                        <a:t>Hearing</a:t>
                      </a:r>
                    </a:p>
                    <a:p>
                      <a:pPr marL="342900" lvl="0" indent="-342900" algn="l">
                        <a:lnSpc>
                          <a:spcPct val="115000"/>
                        </a:lnSpc>
                        <a:spcAft>
                          <a:spcPts val="0"/>
                        </a:spcAft>
                        <a:buFont typeface="Symbol"/>
                        <a:buChar char=""/>
                        <a:tabLst>
                          <a:tab pos="1476375" algn="l"/>
                        </a:tabLst>
                      </a:pPr>
                      <a:r>
                        <a:rPr lang="en-GB" sz="1200" dirty="0">
                          <a:effectLst/>
                        </a:rPr>
                        <a:t>Language comprehension and/or expression</a:t>
                      </a:r>
                    </a:p>
                    <a:p>
                      <a:pPr marL="342900" lvl="0" indent="-342900" algn="l">
                        <a:lnSpc>
                          <a:spcPct val="115000"/>
                        </a:lnSpc>
                        <a:spcAft>
                          <a:spcPts val="0"/>
                        </a:spcAft>
                        <a:buFont typeface="Symbol"/>
                        <a:buChar char=""/>
                        <a:tabLst>
                          <a:tab pos="1476375" algn="l"/>
                        </a:tabLst>
                      </a:pPr>
                      <a:r>
                        <a:rPr lang="en-GB" sz="1200" dirty="0">
                          <a:effectLst/>
                        </a:rPr>
                        <a:t>Orientation</a:t>
                      </a:r>
                      <a:endParaRPr lang="en-GB" sz="1200" dirty="0">
                        <a:effectLst/>
                        <a:latin typeface="Calibri"/>
                        <a:ea typeface="Calibri"/>
                        <a:cs typeface="Times New Roman"/>
                      </a:endParaRPr>
                    </a:p>
                  </a:txBody>
                  <a:tcPr marL="55837" marR="55837" marT="0" marB="0">
                    <a:solidFill>
                      <a:schemeClr val="accent1">
                        <a:lumMod val="20000"/>
                        <a:lumOff val="80000"/>
                      </a:schemeClr>
                    </a:solidFill>
                  </a:tcPr>
                </a:tc>
                <a:tc>
                  <a:txBody>
                    <a:bodyPr/>
                    <a:lstStyle/>
                    <a:p>
                      <a:pPr marL="342900" lvl="0" indent="-342900" algn="l">
                        <a:lnSpc>
                          <a:spcPct val="115000"/>
                        </a:lnSpc>
                        <a:spcAft>
                          <a:spcPts val="0"/>
                        </a:spcAft>
                        <a:buFont typeface="+mj-lt"/>
                        <a:buAutoNum type="arabicPeriod"/>
                        <a:tabLst>
                          <a:tab pos="1476375" algn="l"/>
                        </a:tabLst>
                      </a:pPr>
                      <a:r>
                        <a:rPr lang="en-GB" sz="1200" dirty="0">
                          <a:effectLst/>
                        </a:rPr>
                        <a:t>General verbal cue: ‘Can you tell me your name out loud?’ ‘What are you called?’</a:t>
                      </a:r>
                    </a:p>
                    <a:p>
                      <a:pPr marL="342900" lvl="0" indent="-342900" algn="l">
                        <a:lnSpc>
                          <a:spcPct val="115000"/>
                        </a:lnSpc>
                        <a:spcAft>
                          <a:spcPts val="0"/>
                        </a:spcAft>
                        <a:buFont typeface="+mj-lt"/>
                        <a:buAutoNum type="arabicPeriod"/>
                        <a:tabLst>
                          <a:tab pos="1476375" algn="l"/>
                        </a:tabLst>
                      </a:pPr>
                      <a:r>
                        <a:rPr lang="en-GB" sz="1200" dirty="0">
                          <a:effectLst/>
                        </a:rPr>
                        <a:t>Gestural Cue: N/A</a:t>
                      </a:r>
                    </a:p>
                    <a:p>
                      <a:pPr marL="342900" lvl="0" indent="-342900" algn="l">
                        <a:lnSpc>
                          <a:spcPct val="115000"/>
                        </a:lnSpc>
                        <a:spcAft>
                          <a:spcPts val="0"/>
                        </a:spcAft>
                        <a:buFont typeface="+mj-lt"/>
                        <a:buAutoNum type="arabicPeriod"/>
                        <a:tabLst>
                          <a:tab pos="1476375" algn="l"/>
                        </a:tabLst>
                      </a:pPr>
                      <a:r>
                        <a:rPr lang="en-GB" sz="1200" dirty="0">
                          <a:effectLst/>
                        </a:rPr>
                        <a:t>Specific feedback: ‘My name is … What is your name?’</a:t>
                      </a:r>
                    </a:p>
                    <a:p>
                      <a:pPr marL="342900" lvl="0" indent="-342900" algn="l">
                        <a:lnSpc>
                          <a:spcPct val="115000"/>
                        </a:lnSpc>
                        <a:spcAft>
                          <a:spcPts val="0"/>
                        </a:spcAft>
                        <a:buFont typeface="+mj-lt"/>
                        <a:buAutoNum type="arabicPeriod"/>
                        <a:tabLst>
                          <a:tab pos="1476375" algn="l"/>
                        </a:tabLst>
                      </a:pPr>
                      <a:r>
                        <a:rPr lang="en-GB" sz="1200" dirty="0">
                          <a:effectLst/>
                        </a:rPr>
                        <a:t>Physical Assistance/modifications: N/A</a:t>
                      </a:r>
                      <a:endParaRPr lang="en-GB" sz="1200" dirty="0">
                        <a:effectLst/>
                        <a:latin typeface="Calibri"/>
                        <a:ea typeface="Calibri"/>
                        <a:cs typeface="Times New Roman"/>
                      </a:endParaRPr>
                    </a:p>
                  </a:txBody>
                  <a:tcPr marL="55837" marR="55837" marT="0" marB="0">
                    <a:solidFill>
                      <a:schemeClr val="accent1">
                        <a:lumMod val="20000"/>
                        <a:lumOff val="80000"/>
                      </a:schemeClr>
                    </a:solidFill>
                  </a:tcPr>
                </a:tc>
                <a:tc>
                  <a:txBody>
                    <a:bodyPr/>
                    <a:lstStyle/>
                    <a:p>
                      <a:pPr algn="l">
                        <a:lnSpc>
                          <a:spcPct val="115000"/>
                        </a:lnSpc>
                        <a:spcAft>
                          <a:spcPts val="0"/>
                        </a:spcAft>
                        <a:tabLst>
                          <a:tab pos="1476375" algn="l"/>
                        </a:tabLst>
                      </a:pPr>
                      <a:r>
                        <a:rPr lang="en-GB" sz="1200" dirty="0">
                          <a:effectLst/>
                        </a:rPr>
                        <a:t>Check if client uses hearing aid.</a:t>
                      </a:r>
                    </a:p>
                    <a:p>
                      <a:pPr algn="l">
                        <a:lnSpc>
                          <a:spcPct val="115000"/>
                        </a:lnSpc>
                        <a:spcAft>
                          <a:spcPts val="0"/>
                        </a:spcAft>
                        <a:tabLst>
                          <a:tab pos="1476375" algn="l"/>
                        </a:tabLst>
                      </a:pPr>
                      <a:r>
                        <a:rPr lang="en-GB" sz="1200" dirty="0">
                          <a:effectLst/>
                        </a:rPr>
                        <a:t> </a:t>
                      </a:r>
                    </a:p>
                    <a:p>
                      <a:pPr algn="l">
                        <a:lnSpc>
                          <a:spcPct val="115000"/>
                        </a:lnSpc>
                        <a:spcAft>
                          <a:spcPts val="0"/>
                        </a:spcAft>
                        <a:tabLst>
                          <a:tab pos="1476375" algn="l"/>
                        </a:tabLst>
                      </a:pPr>
                      <a:r>
                        <a:rPr lang="en-GB" sz="1200" dirty="0">
                          <a:effectLst/>
                        </a:rPr>
                        <a:t>Test hearing, e.g. Free field hearing test.</a:t>
                      </a:r>
                    </a:p>
                    <a:p>
                      <a:pPr algn="l">
                        <a:lnSpc>
                          <a:spcPct val="115000"/>
                        </a:lnSpc>
                        <a:spcAft>
                          <a:spcPts val="0"/>
                        </a:spcAft>
                        <a:tabLst>
                          <a:tab pos="1476375" algn="l"/>
                        </a:tabLst>
                      </a:pPr>
                      <a:r>
                        <a:rPr lang="en-GB" sz="1200" dirty="0">
                          <a:effectLst/>
                        </a:rPr>
                        <a:t> </a:t>
                      </a:r>
                    </a:p>
                    <a:p>
                      <a:pPr algn="l">
                        <a:lnSpc>
                          <a:spcPct val="115000"/>
                        </a:lnSpc>
                        <a:spcAft>
                          <a:spcPts val="0"/>
                        </a:spcAft>
                        <a:tabLst>
                          <a:tab pos="1476375" algn="l"/>
                        </a:tabLst>
                      </a:pPr>
                      <a:r>
                        <a:rPr lang="en-GB" sz="1200" dirty="0">
                          <a:effectLst/>
                        </a:rPr>
                        <a:t>Test comprehension / expression.</a:t>
                      </a:r>
                    </a:p>
                    <a:p>
                      <a:pPr algn="l">
                        <a:lnSpc>
                          <a:spcPct val="115000"/>
                        </a:lnSpc>
                        <a:spcAft>
                          <a:spcPts val="0"/>
                        </a:spcAft>
                        <a:tabLst>
                          <a:tab pos="1476375" algn="l"/>
                        </a:tabLst>
                      </a:pPr>
                      <a:r>
                        <a:rPr lang="en-GB" sz="1200" dirty="0">
                          <a:effectLst/>
                        </a:rPr>
                        <a:t> </a:t>
                      </a:r>
                    </a:p>
                    <a:p>
                      <a:pPr algn="l">
                        <a:lnSpc>
                          <a:spcPct val="115000"/>
                        </a:lnSpc>
                        <a:spcAft>
                          <a:spcPts val="0"/>
                        </a:spcAft>
                        <a:tabLst>
                          <a:tab pos="1476375" algn="l"/>
                        </a:tabLst>
                      </a:pPr>
                      <a:r>
                        <a:rPr lang="en-GB" sz="1200" dirty="0">
                          <a:effectLst/>
                        </a:rPr>
                        <a:t>Test orientation, e.g. CAPE</a:t>
                      </a:r>
                      <a:endParaRPr lang="en-GB" sz="1200" dirty="0">
                        <a:effectLst/>
                        <a:latin typeface="Calibri"/>
                        <a:ea typeface="Calibri"/>
                        <a:cs typeface="Times New Roman"/>
                      </a:endParaRPr>
                    </a:p>
                  </a:txBody>
                  <a:tcPr marL="55837" marR="55837" marT="0" marB="0">
                    <a:solidFill>
                      <a:schemeClr val="accent1">
                        <a:lumMod val="20000"/>
                        <a:lumOff val="80000"/>
                      </a:schemeClr>
                    </a:solidFill>
                  </a:tcPr>
                </a:tc>
              </a:tr>
              <a:tr h="3182643">
                <a:tc>
                  <a:txBody>
                    <a:bodyPr/>
                    <a:lstStyle/>
                    <a:p>
                      <a:pPr algn="l">
                        <a:lnSpc>
                          <a:spcPct val="115000"/>
                        </a:lnSpc>
                        <a:spcAft>
                          <a:spcPts val="0"/>
                        </a:spcAft>
                        <a:tabLst>
                          <a:tab pos="1476375" algn="l"/>
                        </a:tabLst>
                      </a:pPr>
                      <a:r>
                        <a:rPr lang="en-GB" sz="1200" b="0" dirty="0">
                          <a:solidFill>
                            <a:schemeClr val="tx1"/>
                          </a:solidFill>
                          <a:effectLst/>
                        </a:rPr>
                        <a:t>Start by following the instructions in column A to administer the standardised element of the SOTOF.</a:t>
                      </a:r>
                    </a:p>
                    <a:p>
                      <a:pPr algn="l">
                        <a:lnSpc>
                          <a:spcPct val="115000"/>
                        </a:lnSpc>
                        <a:spcAft>
                          <a:spcPts val="0"/>
                        </a:spcAft>
                        <a:tabLst>
                          <a:tab pos="1476375" algn="l"/>
                        </a:tabLst>
                      </a:pPr>
                      <a:r>
                        <a:rPr lang="en-GB" sz="1200" b="0" dirty="0">
                          <a:solidFill>
                            <a:schemeClr val="tx1"/>
                          </a:solidFill>
                          <a:effectLst/>
                        </a:rPr>
                        <a:t>Instructions in italics tell you what to say.</a:t>
                      </a:r>
                    </a:p>
                    <a:p>
                      <a:pPr algn="l">
                        <a:lnSpc>
                          <a:spcPct val="115000"/>
                        </a:lnSpc>
                        <a:spcAft>
                          <a:spcPts val="0"/>
                        </a:spcAft>
                        <a:tabLst>
                          <a:tab pos="1476375" algn="l"/>
                        </a:tabLst>
                      </a:pPr>
                      <a:r>
                        <a:rPr lang="en-GB" sz="1200" b="0" dirty="0">
                          <a:solidFill>
                            <a:schemeClr val="tx1"/>
                          </a:solidFill>
                          <a:effectLst/>
                        </a:rPr>
                        <a:t>Note whether the person is able or unable to perform this test item following this instruction. </a:t>
                      </a:r>
                    </a:p>
                    <a:p>
                      <a:pPr algn="l">
                        <a:lnSpc>
                          <a:spcPct val="115000"/>
                        </a:lnSpc>
                        <a:spcAft>
                          <a:spcPts val="0"/>
                        </a:spcAft>
                        <a:tabLst>
                          <a:tab pos="1476375" algn="l"/>
                        </a:tabLst>
                      </a:pPr>
                      <a:r>
                        <a:rPr lang="en-GB" sz="1200" b="0" dirty="0">
                          <a:solidFill>
                            <a:schemeClr val="tx1"/>
                          </a:solidFill>
                          <a:effectLst/>
                        </a:rPr>
                        <a:t>If </a:t>
                      </a:r>
                      <a:r>
                        <a:rPr lang="en-GB" sz="1200" b="0" u="sng" dirty="0">
                          <a:solidFill>
                            <a:schemeClr val="tx1"/>
                          </a:solidFill>
                          <a:effectLst/>
                        </a:rPr>
                        <a:t>Able</a:t>
                      </a:r>
                      <a:r>
                        <a:rPr lang="en-GB" sz="1200" b="0" dirty="0">
                          <a:solidFill>
                            <a:schemeClr val="tx1"/>
                          </a:solidFill>
                          <a:effectLst/>
                        </a:rPr>
                        <a:t> – move to the next item below in column A</a:t>
                      </a:r>
                    </a:p>
                    <a:p>
                      <a:pPr algn="l">
                        <a:lnSpc>
                          <a:spcPct val="115000"/>
                        </a:lnSpc>
                        <a:spcAft>
                          <a:spcPts val="0"/>
                        </a:spcAft>
                        <a:tabLst>
                          <a:tab pos="1476375" algn="l"/>
                        </a:tabLst>
                      </a:pPr>
                      <a:r>
                        <a:rPr lang="en-GB" sz="1200" b="0" dirty="0">
                          <a:solidFill>
                            <a:schemeClr val="tx1"/>
                          </a:solidFill>
                          <a:effectLst/>
                        </a:rPr>
                        <a:t>If </a:t>
                      </a:r>
                      <a:r>
                        <a:rPr lang="en-GB" sz="1200" b="0" u="sng" dirty="0">
                          <a:solidFill>
                            <a:schemeClr val="tx1"/>
                          </a:solidFill>
                          <a:effectLst/>
                        </a:rPr>
                        <a:t>Unable</a:t>
                      </a:r>
                      <a:r>
                        <a:rPr lang="en-GB" sz="1200" b="0" dirty="0">
                          <a:solidFill>
                            <a:schemeClr val="tx1"/>
                          </a:solidFill>
                          <a:effectLst/>
                        </a:rPr>
                        <a:t> - move to column B</a:t>
                      </a:r>
                      <a:endParaRPr lang="en-GB" sz="1200" b="0" dirty="0">
                        <a:solidFill>
                          <a:schemeClr val="tx1"/>
                        </a:solidFill>
                        <a:effectLst/>
                        <a:latin typeface="Calibri"/>
                        <a:ea typeface="Calibri"/>
                        <a:cs typeface="Times New Roman"/>
                      </a:endParaRPr>
                    </a:p>
                  </a:txBody>
                  <a:tcPr marL="55837" marR="55837" marT="0" marB="0">
                    <a:solidFill>
                      <a:srgbClr val="FFFF99"/>
                    </a:solidFill>
                  </a:tcPr>
                </a:tc>
                <a:tc>
                  <a:txBody>
                    <a:bodyPr/>
                    <a:lstStyle/>
                    <a:p>
                      <a:pPr algn="l">
                        <a:lnSpc>
                          <a:spcPct val="115000"/>
                        </a:lnSpc>
                        <a:spcAft>
                          <a:spcPts val="0"/>
                        </a:spcAft>
                        <a:tabLst>
                          <a:tab pos="1476375" algn="l"/>
                        </a:tabLst>
                      </a:pPr>
                      <a:r>
                        <a:rPr lang="en-GB" sz="1200">
                          <a:effectLst/>
                        </a:rPr>
                        <a:t>This column advises you of the more common reasons a person may have been unable to successfully complete the item. </a:t>
                      </a:r>
                    </a:p>
                    <a:p>
                      <a:pPr algn="l">
                        <a:lnSpc>
                          <a:spcPct val="115000"/>
                        </a:lnSpc>
                        <a:spcAft>
                          <a:spcPts val="0"/>
                        </a:spcAft>
                        <a:tabLst>
                          <a:tab pos="1476375" algn="l"/>
                        </a:tabLst>
                      </a:pPr>
                      <a:r>
                        <a:rPr lang="en-GB" sz="1200">
                          <a:effectLst/>
                        </a:rPr>
                        <a:t>It is helpful to have these possible areas of deficit in mind for the dynamic assessment element.</a:t>
                      </a:r>
                    </a:p>
                    <a:p>
                      <a:pPr algn="l">
                        <a:lnSpc>
                          <a:spcPct val="115000"/>
                        </a:lnSpc>
                        <a:spcAft>
                          <a:spcPts val="0"/>
                        </a:spcAft>
                        <a:tabLst>
                          <a:tab pos="1476375" algn="l"/>
                        </a:tabLst>
                      </a:pPr>
                      <a:r>
                        <a:rPr lang="en-GB" sz="1200">
                          <a:effectLst/>
                        </a:rPr>
                        <a:t>Now move to column C</a:t>
                      </a:r>
                      <a:endParaRPr lang="en-GB" sz="1200">
                        <a:effectLst/>
                        <a:latin typeface="Calibri"/>
                        <a:ea typeface="Calibri"/>
                        <a:cs typeface="Times New Roman"/>
                      </a:endParaRPr>
                    </a:p>
                  </a:txBody>
                  <a:tcPr marL="55837" marR="55837" marT="0" marB="0">
                    <a:solidFill>
                      <a:srgbClr val="FFFF99"/>
                    </a:solidFill>
                  </a:tcPr>
                </a:tc>
                <a:tc>
                  <a:txBody>
                    <a:bodyPr/>
                    <a:lstStyle/>
                    <a:p>
                      <a:pPr algn="l">
                        <a:lnSpc>
                          <a:spcPct val="115000"/>
                        </a:lnSpc>
                        <a:spcAft>
                          <a:spcPts val="0"/>
                        </a:spcAft>
                        <a:tabLst>
                          <a:tab pos="1476375" algn="l"/>
                        </a:tabLst>
                      </a:pPr>
                      <a:r>
                        <a:rPr lang="en-GB" sz="1200" dirty="0">
                          <a:effectLst/>
                        </a:rPr>
                        <a:t>This column gives you example instructions for administering the dynamic assessment for this SOTOF test item. Suggestions for mediation for levels 1 - 4 are provided.</a:t>
                      </a:r>
                    </a:p>
                    <a:p>
                      <a:pPr algn="l">
                        <a:lnSpc>
                          <a:spcPct val="115000"/>
                        </a:lnSpc>
                        <a:spcAft>
                          <a:spcPts val="0"/>
                        </a:spcAft>
                        <a:tabLst>
                          <a:tab pos="1476375" algn="l"/>
                        </a:tabLst>
                      </a:pPr>
                      <a:r>
                        <a:rPr lang="en-GB" sz="1200" dirty="0">
                          <a:effectLst/>
                        </a:rPr>
                        <a:t>Start at level 1. Give 2 instructions at each level before moving to the next level.  If the person </a:t>
                      </a:r>
                      <a:r>
                        <a:rPr lang="en-GB" sz="1200" u="sng" dirty="0">
                          <a:effectLst/>
                        </a:rPr>
                        <a:t>responds</a:t>
                      </a:r>
                      <a:r>
                        <a:rPr lang="en-GB" sz="1200" dirty="0">
                          <a:effectLst/>
                        </a:rPr>
                        <a:t> note the level of mediation that was successful.  Then go to the next item below in column A             If they do </a:t>
                      </a:r>
                      <a:r>
                        <a:rPr lang="en-GB" sz="1200" u="sng" dirty="0">
                          <a:effectLst/>
                        </a:rPr>
                        <a:t>not</a:t>
                      </a:r>
                      <a:r>
                        <a:rPr lang="en-GB" sz="1200" dirty="0">
                          <a:effectLst/>
                        </a:rPr>
                        <a:t> respond to any mediation, do the item for the person.  Now move to column D for further ideas</a:t>
                      </a:r>
                      <a:endParaRPr lang="en-GB" sz="1200" dirty="0">
                        <a:effectLst/>
                        <a:latin typeface="Calibri"/>
                        <a:ea typeface="Calibri"/>
                        <a:cs typeface="Times New Roman"/>
                      </a:endParaRPr>
                    </a:p>
                  </a:txBody>
                  <a:tcPr marL="55837" marR="55837" marT="0" marB="0">
                    <a:solidFill>
                      <a:srgbClr val="FFFF99"/>
                    </a:solidFill>
                  </a:tcPr>
                </a:tc>
                <a:tc>
                  <a:txBody>
                    <a:bodyPr/>
                    <a:lstStyle/>
                    <a:p>
                      <a:pPr algn="l">
                        <a:lnSpc>
                          <a:spcPct val="115000"/>
                        </a:lnSpc>
                        <a:spcAft>
                          <a:spcPts val="0"/>
                        </a:spcAft>
                        <a:tabLst>
                          <a:tab pos="1476375" algn="l"/>
                        </a:tabLst>
                      </a:pPr>
                      <a:r>
                        <a:rPr lang="en-GB" sz="1200" dirty="0">
                          <a:effectLst/>
                        </a:rPr>
                        <a:t>This column provides suggestions for further assessments and / or other things to observe and note down. </a:t>
                      </a:r>
                    </a:p>
                    <a:p>
                      <a:pPr algn="l">
                        <a:lnSpc>
                          <a:spcPct val="115000"/>
                        </a:lnSpc>
                        <a:spcAft>
                          <a:spcPts val="0"/>
                        </a:spcAft>
                        <a:tabLst>
                          <a:tab pos="1476375" algn="l"/>
                        </a:tabLst>
                      </a:pPr>
                      <a:r>
                        <a:rPr lang="en-GB" sz="1200" dirty="0">
                          <a:effectLst/>
                        </a:rPr>
                        <a:t>This information can be useful when completing the SOTOF Scoring form and deciding if any further assessment is required.</a:t>
                      </a:r>
                    </a:p>
                    <a:p>
                      <a:pPr algn="l">
                        <a:lnSpc>
                          <a:spcPct val="115000"/>
                        </a:lnSpc>
                        <a:spcAft>
                          <a:spcPts val="0"/>
                        </a:spcAft>
                        <a:tabLst>
                          <a:tab pos="1476375" algn="l"/>
                        </a:tabLst>
                      </a:pPr>
                      <a:r>
                        <a:rPr lang="en-GB" sz="1200" dirty="0">
                          <a:effectLst/>
                        </a:rPr>
                        <a:t>Then go to the next item below in column A </a:t>
                      </a:r>
                    </a:p>
                    <a:p>
                      <a:pPr algn="l">
                        <a:lnSpc>
                          <a:spcPct val="115000"/>
                        </a:lnSpc>
                        <a:spcAft>
                          <a:spcPts val="0"/>
                        </a:spcAft>
                        <a:tabLst>
                          <a:tab pos="1476375" algn="l"/>
                        </a:tabLst>
                      </a:pPr>
                      <a:r>
                        <a:rPr lang="en-GB" sz="1200" dirty="0">
                          <a:effectLst/>
                        </a:rPr>
                        <a:t> </a:t>
                      </a:r>
                      <a:endParaRPr lang="en-GB" sz="1200" dirty="0">
                        <a:effectLst/>
                        <a:latin typeface="Calibri"/>
                        <a:ea typeface="Calibri"/>
                        <a:cs typeface="Times New Roman"/>
                      </a:endParaRPr>
                    </a:p>
                  </a:txBody>
                  <a:tcPr marL="55837" marR="55837" marT="0" marB="0">
                    <a:solidFill>
                      <a:srgbClr val="FFFF99"/>
                    </a:solidFill>
                  </a:tcPr>
                </a:tc>
              </a:tr>
            </a:tbl>
          </a:graphicData>
        </a:graphic>
      </p:graphicFrame>
      <p:sp>
        <p:nvSpPr>
          <p:cNvPr id="6" name="Right Arrow 5"/>
          <p:cNvSpPr/>
          <p:nvPr/>
        </p:nvSpPr>
        <p:spPr>
          <a:xfrm>
            <a:off x="4897438" y="7745413"/>
            <a:ext cx="361950" cy="130175"/>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Left Arrow 7"/>
          <p:cNvSpPr/>
          <p:nvPr/>
        </p:nvSpPr>
        <p:spPr>
          <a:xfrm>
            <a:off x="7164288" y="5013176"/>
            <a:ext cx="352425" cy="166687"/>
          </a:xfrm>
          <a:prstGeom prst="leftArrow">
            <a:avLst/>
          </a:prstGeom>
          <a:solidFill>
            <a:srgbClr val="FF0000"/>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Right Arrow 9"/>
          <p:cNvSpPr/>
          <p:nvPr/>
        </p:nvSpPr>
        <p:spPr>
          <a:xfrm>
            <a:off x="1475656" y="6021288"/>
            <a:ext cx="361950" cy="132080"/>
          </a:xfrm>
          <a:prstGeom prst="rightArrow">
            <a:avLst/>
          </a:prstGeom>
          <a:solidFill>
            <a:schemeClr val="accent1">
              <a:lumMod val="75000"/>
            </a:scheme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 name="Right Arrow 10"/>
          <p:cNvSpPr/>
          <p:nvPr/>
        </p:nvSpPr>
        <p:spPr>
          <a:xfrm>
            <a:off x="2771800" y="5811707"/>
            <a:ext cx="361950" cy="132080"/>
          </a:xfrm>
          <a:prstGeom prst="rightArrow">
            <a:avLst/>
          </a:prstGeom>
          <a:solidFill>
            <a:schemeClr val="accent1">
              <a:lumMod val="75000"/>
            </a:scheme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 name="Left Arrow 11"/>
          <p:cNvSpPr/>
          <p:nvPr/>
        </p:nvSpPr>
        <p:spPr>
          <a:xfrm>
            <a:off x="4554538" y="5395887"/>
            <a:ext cx="352425" cy="152400"/>
          </a:xfrm>
          <a:prstGeom prst="leftArrow">
            <a:avLst/>
          </a:prstGeom>
          <a:solidFill>
            <a:srgbClr val="FF0000"/>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 name="Right Arrow 12"/>
          <p:cNvSpPr/>
          <p:nvPr/>
        </p:nvSpPr>
        <p:spPr>
          <a:xfrm>
            <a:off x="5399137" y="6021288"/>
            <a:ext cx="361950" cy="132080"/>
          </a:xfrm>
          <a:prstGeom prst="rightArrow">
            <a:avLst/>
          </a:prstGeom>
          <a:solidFill>
            <a:schemeClr val="accent1">
              <a:lumMod val="75000"/>
            </a:schemeClr>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xmlns="" val="349678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fontAlgn="auto" hangingPunct="1">
              <a:spcAft>
                <a:spcPts val="0"/>
              </a:spcAft>
              <a:defRPr/>
            </a:pPr>
            <a:r>
              <a:rPr lang="en-GB" altLang="en-US" b="1" dirty="0" smtClean="0">
                <a:solidFill>
                  <a:srgbClr val="C00000"/>
                </a:solidFill>
              </a:rPr>
              <a:t>SOTOF - introduction</a:t>
            </a:r>
          </a:p>
        </p:txBody>
      </p:sp>
      <p:sp>
        <p:nvSpPr>
          <p:cNvPr id="30723" name="Content Placeholder 2"/>
          <p:cNvSpPr>
            <a:spLocks noGrp="1"/>
          </p:cNvSpPr>
          <p:nvPr>
            <p:ph idx="1"/>
          </p:nvPr>
        </p:nvSpPr>
        <p:spPr/>
        <p:txBody>
          <a:bodyPr>
            <a:normAutofit fontScale="92500" lnSpcReduction="20000"/>
          </a:bodyPr>
          <a:lstStyle/>
          <a:p>
            <a:pPr eaLnBrk="1" hangingPunct="1"/>
            <a:r>
              <a:rPr lang="en-GB" altLang="en-US" dirty="0" smtClean="0"/>
              <a:t>Developed for use with older adults (age 60 years and above) with possible neurological disturbance. </a:t>
            </a:r>
          </a:p>
          <a:p>
            <a:pPr eaLnBrk="1" hangingPunct="1"/>
            <a:r>
              <a:rPr lang="en-GB" altLang="en-US" dirty="0" smtClean="0"/>
              <a:t>This includes people with stroke, head injury, Parkinson’s disease and / or dementia</a:t>
            </a:r>
          </a:p>
          <a:p>
            <a:pPr eaLnBrk="1" hangingPunct="1"/>
            <a:r>
              <a:rPr lang="en-GB" altLang="en-US" dirty="0" smtClean="0"/>
              <a:t>It is a descriptive assessment, but can be used to evaluate changes in function over time.</a:t>
            </a:r>
          </a:p>
          <a:p>
            <a:pPr eaLnBrk="1" hangingPunct="1"/>
            <a:r>
              <a:rPr lang="en-GB" altLang="en-US" dirty="0" smtClean="0"/>
              <a:t>The 2</a:t>
            </a:r>
            <a:r>
              <a:rPr lang="en-GB" altLang="en-US" baseline="30000" dirty="0" smtClean="0"/>
              <a:t>nd</a:t>
            </a:r>
            <a:r>
              <a:rPr lang="en-GB" altLang="en-US" dirty="0" smtClean="0"/>
              <a:t> edition enhances the dynamic assessment element of SOTOF which may be useful for predictive assessment – a predictive validity study is required to test this. </a:t>
            </a:r>
          </a:p>
          <a:p>
            <a:pPr eaLnBrk="1" hangingPunct="1"/>
            <a:endParaRPr lang="en-GB" altLang="en-US" dirty="0" smtClean="0"/>
          </a:p>
        </p:txBody>
      </p:sp>
      <p:pic>
        <p:nvPicPr>
          <p:cNvPr id="4" name="Picture 2" descr="C:\Users\Alison Fawcett\Pictures\SOTOF manual cover.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rot="678618">
            <a:off x="7562451" y="199623"/>
            <a:ext cx="984291" cy="1393237"/>
          </a:xfrm>
          <a:prstGeom prst="rect">
            <a:avLst/>
          </a:prstGeom>
          <a:noFill/>
          <a:ln w="9525">
            <a:solidFill>
              <a:schemeClr val="accent3">
                <a:lumMod val="50000"/>
              </a:schemeClr>
            </a:solidFill>
            <a:miter lim="800000"/>
            <a:headEnd/>
            <a:tailEnd/>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47924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268768444"/>
              </p:ext>
            </p:extLst>
          </p:nvPr>
        </p:nvGraphicFramePr>
        <p:xfrm>
          <a:off x="716217" y="1574775"/>
          <a:ext cx="7711566" cy="4576814"/>
        </p:xfrm>
        <a:graphic>
          <a:graphicData uri="http://schemas.openxmlformats.org/drawingml/2006/table">
            <a:tbl>
              <a:tblPr firstRow="1" firstCol="1" bandRow="1">
                <a:tableStyleId>{5C22544A-7EE6-4342-B048-85BDC9FD1C3A}</a:tableStyleId>
              </a:tblPr>
              <a:tblGrid>
                <a:gridCol w="300363"/>
                <a:gridCol w="1992858"/>
                <a:gridCol w="1116518"/>
                <a:gridCol w="2548023"/>
                <a:gridCol w="1753804"/>
              </a:tblGrid>
              <a:tr h="432356">
                <a:tc>
                  <a:txBody>
                    <a:bodyPr/>
                    <a:lstStyle/>
                    <a:p>
                      <a:pPr algn="l">
                        <a:lnSpc>
                          <a:spcPct val="107000"/>
                        </a:lnSpc>
                        <a:spcAft>
                          <a:spcPts val="0"/>
                        </a:spcAft>
                        <a:tabLst>
                          <a:tab pos="1476375" algn="l"/>
                        </a:tabLst>
                      </a:pPr>
                      <a:r>
                        <a:rPr lang="en-GB" sz="1000" dirty="0">
                          <a:effectLst/>
                        </a:rPr>
                        <a:t> </a:t>
                      </a:r>
                      <a:endParaRPr lang="en-GB" sz="1000" dirty="0">
                        <a:effectLst/>
                        <a:latin typeface="Calibri"/>
                        <a:ea typeface="Calibri"/>
                        <a:cs typeface="Arial"/>
                      </a:endParaRPr>
                    </a:p>
                  </a:txBody>
                  <a:tcPr marL="60721" marR="60721" marT="0" marB="0"/>
                </a:tc>
                <a:tc>
                  <a:txBody>
                    <a:bodyPr/>
                    <a:lstStyle/>
                    <a:p>
                      <a:pPr algn="l">
                        <a:lnSpc>
                          <a:spcPct val="107000"/>
                        </a:lnSpc>
                        <a:spcAft>
                          <a:spcPts val="0"/>
                        </a:spcAft>
                        <a:tabLst>
                          <a:tab pos="1476375" algn="l"/>
                        </a:tabLst>
                      </a:pPr>
                      <a:r>
                        <a:rPr lang="en-GB" sz="1000" dirty="0">
                          <a:effectLst/>
                        </a:rPr>
                        <a:t>TASK 1: Eating</a:t>
                      </a:r>
                    </a:p>
                    <a:p>
                      <a:pPr algn="l">
                        <a:lnSpc>
                          <a:spcPct val="107000"/>
                        </a:lnSpc>
                        <a:spcAft>
                          <a:spcPts val="0"/>
                        </a:spcAft>
                        <a:tabLst>
                          <a:tab pos="1476375" algn="l"/>
                        </a:tabLst>
                      </a:pPr>
                      <a:r>
                        <a:rPr lang="en-GB" sz="1000" dirty="0">
                          <a:effectLst/>
                        </a:rPr>
                        <a:t>Task and instruction</a:t>
                      </a:r>
                      <a:endParaRPr lang="en-GB" sz="1000" dirty="0">
                        <a:effectLst/>
                        <a:latin typeface="Calibri"/>
                        <a:ea typeface="Calibri"/>
                        <a:cs typeface="Arial"/>
                      </a:endParaRPr>
                    </a:p>
                  </a:txBody>
                  <a:tcPr marL="60721" marR="60721" marT="0" marB="0"/>
                </a:tc>
                <a:tc>
                  <a:txBody>
                    <a:bodyPr/>
                    <a:lstStyle/>
                    <a:p>
                      <a:pPr algn="l">
                        <a:lnSpc>
                          <a:spcPct val="107000"/>
                        </a:lnSpc>
                        <a:spcAft>
                          <a:spcPts val="0"/>
                        </a:spcAft>
                        <a:tabLst>
                          <a:tab pos="1476375" algn="l"/>
                        </a:tabLst>
                      </a:pPr>
                      <a:r>
                        <a:rPr lang="en-GB" sz="1000" dirty="0">
                          <a:effectLst/>
                        </a:rPr>
                        <a:t>Possible area of deficit</a:t>
                      </a:r>
                      <a:endParaRPr lang="en-GB" sz="1000" dirty="0">
                        <a:effectLst/>
                        <a:latin typeface="Calibri"/>
                        <a:ea typeface="Calibri"/>
                        <a:cs typeface="Arial"/>
                      </a:endParaRPr>
                    </a:p>
                  </a:txBody>
                  <a:tcPr marL="60721" marR="60721" marT="0" marB="0"/>
                </a:tc>
                <a:tc>
                  <a:txBody>
                    <a:bodyPr/>
                    <a:lstStyle/>
                    <a:p>
                      <a:pPr algn="l">
                        <a:lnSpc>
                          <a:spcPct val="107000"/>
                        </a:lnSpc>
                        <a:spcAft>
                          <a:spcPts val="0"/>
                        </a:spcAft>
                        <a:tabLst>
                          <a:tab pos="1476375" algn="l"/>
                        </a:tabLst>
                      </a:pPr>
                      <a:r>
                        <a:rPr lang="en-GB" sz="1000" dirty="0">
                          <a:effectLst/>
                        </a:rPr>
                        <a:t>Graduated prompt protocol examples</a:t>
                      </a:r>
                      <a:endParaRPr lang="en-GB" sz="1000" dirty="0">
                        <a:effectLst/>
                        <a:latin typeface="Calibri"/>
                        <a:ea typeface="Calibri"/>
                        <a:cs typeface="Arial"/>
                      </a:endParaRPr>
                    </a:p>
                  </a:txBody>
                  <a:tcPr marL="60721" marR="60721" marT="0" marB="0"/>
                </a:tc>
                <a:tc>
                  <a:txBody>
                    <a:bodyPr/>
                    <a:lstStyle/>
                    <a:p>
                      <a:pPr algn="l">
                        <a:lnSpc>
                          <a:spcPct val="107000"/>
                        </a:lnSpc>
                        <a:spcAft>
                          <a:spcPts val="0"/>
                        </a:spcAft>
                        <a:tabLst>
                          <a:tab pos="1476375" algn="l"/>
                        </a:tabLst>
                      </a:pPr>
                      <a:r>
                        <a:rPr lang="en-GB" sz="1000" dirty="0">
                          <a:effectLst/>
                        </a:rPr>
                        <a:t>Further suggested assessment</a:t>
                      </a:r>
                      <a:endParaRPr lang="en-GB" sz="1000" dirty="0">
                        <a:effectLst/>
                        <a:latin typeface="Calibri"/>
                        <a:ea typeface="Calibri"/>
                        <a:cs typeface="Arial"/>
                      </a:endParaRPr>
                    </a:p>
                  </a:txBody>
                  <a:tcPr marL="60721" marR="60721" marT="0" marB="0"/>
                </a:tc>
              </a:tr>
              <a:tr h="2187642">
                <a:tc>
                  <a:txBody>
                    <a:bodyPr/>
                    <a:lstStyle/>
                    <a:p>
                      <a:pPr algn="l">
                        <a:lnSpc>
                          <a:spcPct val="107000"/>
                        </a:lnSpc>
                        <a:spcAft>
                          <a:spcPts val="0"/>
                        </a:spcAft>
                        <a:tabLst>
                          <a:tab pos="1476375" algn="l"/>
                        </a:tabLst>
                      </a:pPr>
                      <a:r>
                        <a:rPr lang="en-GB" sz="1000" dirty="0">
                          <a:effectLst/>
                        </a:rPr>
                        <a:t>1.</a:t>
                      </a:r>
                      <a:endParaRPr lang="en-GB" sz="1000" dirty="0">
                        <a:effectLst/>
                        <a:latin typeface="Calibri"/>
                        <a:ea typeface="Calibri"/>
                        <a:cs typeface="Arial"/>
                      </a:endParaRPr>
                    </a:p>
                  </a:txBody>
                  <a:tcPr marL="60721" marR="60721" marT="0" marB="0"/>
                </a:tc>
                <a:tc>
                  <a:txBody>
                    <a:bodyPr/>
                    <a:lstStyle/>
                    <a:p>
                      <a:pPr algn="l">
                        <a:lnSpc>
                          <a:spcPct val="107000"/>
                        </a:lnSpc>
                        <a:spcAft>
                          <a:spcPts val="0"/>
                        </a:spcAft>
                        <a:tabLst>
                          <a:tab pos="1476375" algn="l"/>
                        </a:tabLst>
                      </a:pPr>
                      <a:r>
                        <a:rPr lang="en-GB" sz="1000" dirty="0">
                          <a:effectLst/>
                        </a:rPr>
                        <a:t>(EL) Instruct: ‘Please close your eyes.  I am putting an object in your hand, and I want you to tell me what it is without looking.’</a:t>
                      </a:r>
                    </a:p>
                    <a:p>
                      <a:pPr algn="l">
                        <a:lnSpc>
                          <a:spcPct val="107000"/>
                        </a:lnSpc>
                        <a:spcAft>
                          <a:spcPts val="0"/>
                        </a:spcAft>
                        <a:tabLst>
                          <a:tab pos="1476375" algn="l"/>
                        </a:tabLst>
                      </a:pPr>
                      <a:r>
                        <a:rPr lang="en-GB" sz="1000" dirty="0">
                          <a:effectLst/>
                        </a:rPr>
                        <a:t> </a:t>
                      </a:r>
                    </a:p>
                    <a:p>
                      <a:pPr algn="l">
                        <a:lnSpc>
                          <a:spcPct val="107000"/>
                        </a:lnSpc>
                        <a:spcAft>
                          <a:spcPts val="0"/>
                        </a:spcAft>
                        <a:tabLst>
                          <a:tab pos="1476375" algn="l"/>
                        </a:tabLst>
                      </a:pPr>
                      <a:r>
                        <a:rPr lang="en-GB" sz="1000" dirty="0">
                          <a:effectLst/>
                        </a:rPr>
                        <a:t>Put the spoon in the hand on the opposite side to the cerebral lesion.  If client fails to identify, reassess with the other hand.</a:t>
                      </a:r>
                      <a:endParaRPr lang="en-GB" sz="1000" dirty="0">
                        <a:effectLst/>
                        <a:latin typeface="Calibri"/>
                        <a:ea typeface="Calibri"/>
                        <a:cs typeface="Arial"/>
                      </a:endParaRPr>
                    </a:p>
                  </a:txBody>
                  <a:tcPr marL="60721" marR="60721" marT="0" marB="0"/>
                </a:tc>
                <a:tc>
                  <a:txBody>
                    <a:bodyPr/>
                    <a:lstStyle/>
                    <a:p>
                      <a:pPr marL="342900" lvl="0" indent="-342900" algn="l">
                        <a:lnSpc>
                          <a:spcPct val="107000"/>
                        </a:lnSpc>
                        <a:spcAft>
                          <a:spcPts val="0"/>
                        </a:spcAft>
                        <a:buFont typeface="Symbol"/>
                        <a:buChar char=""/>
                        <a:tabLst>
                          <a:tab pos="1476375" algn="l"/>
                        </a:tabLst>
                      </a:pPr>
                      <a:r>
                        <a:rPr lang="en-GB" sz="1000" dirty="0">
                          <a:effectLst/>
                        </a:rPr>
                        <a:t>Tactile agnosia</a:t>
                      </a:r>
                    </a:p>
                    <a:p>
                      <a:pPr marL="342900" lvl="0" indent="-342900" algn="l">
                        <a:lnSpc>
                          <a:spcPct val="107000"/>
                        </a:lnSpc>
                        <a:spcAft>
                          <a:spcPts val="0"/>
                        </a:spcAft>
                        <a:buFont typeface="Symbol"/>
                        <a:buChar char=""/>
                        <a:tabLst>
                          <a:tab pos="1476375" algn="l"/>
                        </a:tabLst>
                      </a:pPr>
                      <a:r>
                        <a:rPr lang="en-GB" sz="1000" dirty="0">
                          <a:effectLst/>
                        </a:rPr>
                        <a:t>Sensory deficit</a:t>
                      </a:r>
                      <a:endParaRPr lang="en-GB" sz="1000" dirty="0">
                        <a:effectLst/>
                        <a:latin typeface="Calibri"/>
                        <a:ea typeface="Calibri"/>
                        <a:cs typeface="Arial"/>
                      </a:endParaRPr>
                    </a:p>
                  </a:txBody>
                  <a:tcPr marL="60721" marR="60721" marT="0" marB="0"/>
                </a:tc>
                <a:tc>
                  <a:txBody>
                    <a:bodyPr/>
                    <a:lstStyle/>
                    <a:p>
                      <a:pPr marL="342900" lvl="0" indent="-342900" algn="l">
                        <a:lnSpc>
                          <a:spcPct val="107000"/>
                        </a:lnSpc>
                        <a:spcAft>
                          <a:spcPts val="0"/>
                        </a:spcAft>
                        <a:buFont typeface="+mj-lt"/>
                        <a:buAutoNum type="arabicPeriod"/>
                        <a:tabLst>
                          <a:tab pos="1476375" algn="l"/>
                        </a:tabLst>
                      </a:pPr>
                      <a:r>
                        <a:rPr lang="en-GB" sz="1000" dirty="0">
                          <a:effectLst/>
                        </a:rPr>
                        <a:t>General prompt: ‘Can you feel what I have placed in your hand?’</a:t>
                      </a:r>
                    </a:p>
                    <a:p>
                      <a:pPr marL="342900" lvl="0" indent="-342900" algn="l">
                        <a:lnSpc>
                          <a:spcPct val="107000"/>
                        </a:lnSpc>
                        <a:spcAft>
                          <a:spcPts val="0"/>
                        </a:spcAft>
                        <a:buFont typeface="+mj-lt"/>
                        <a:buAutoNum type="arabicPeriod"/>
                        <a:tabLst>
                          <a:tab pos="1476375" algn="l"/>
                        </a:tabLst>
                      </a:pPr>
                      <a:r>
                        <a:rPr lang="en-GB" sz="1000" dirty="0">
                          <a:effectLst/>
                        </a:rPr>
                        <a:t>Gestural Cue: N/A</a:t>
                      </a:r>
                    </a:p>
                    <a:p>
                      <a:pPr marL="342900" lvl="0" indent="-342900" algn="l">
                        <a:lnSpc>
                          <a:spcPct val="107000"/>
                        </a:lnSpc>
                        <a:spcAft>
                          <a:spcPts val="0"/>
                        </a:spcAft>
                        <a:buFont typeface="+mj-lt"/>
                        <a:buAutoNum type="arabicPeriod"/>
                        <a:tabLst>
                          <a:tab pos="1476375" algn="l"/>
                        </a:tabLst>
                      </a:pPr>
                      <a:r>
                        <a:rPr lang="en-GB" sz="1000" dirty="0">
                          <a:effectLst/>
                        </a:rPr>
                        <a:t>Specific feedback/cue: if they provide a wrong answer, ask: ‘that is incorrect, have another go’ or ‘feel around the item more’.</a:t>
                      </a:r>
                    </a:p>
                    <a:p>
                      <a:pPr marL="342900" lvl="0" indent="-342900" algn="l">
                        <a:lnSpc>
                          <a:spcPct val="107000"/>
                        </a:lnSpc>
                        <a:spcAft>
                          <a:spcPts val="0"/>
                        </a:spcAft>
                        <a:buFont typeface="+mj-lt"/>
                        <a:buAutoNum type="arabicPeriod"/>
                        <a:tabLst>
                          <a:tab pos="1476375" algn="l"/>
                        </a:tabLst>
                      </a:pPr>
                      <a:r>
                        <a:rPr lang="en-GB" sz="1000" dirty="0">
                          <a:effectLst/>
                        </a:rPr>
                        <a:t>Physical Assistance/modifications: support the person’s hand to feel around the spoon.</a:t>
                      </a:r>
                      <a:endParaRPr lang="en-GB" sz="1000" dirty="0">
                        <a:effectLst/>
                        <a:latin typeface="Calibri"/>
                        <a:ea typeface="Calibri"/>
                        <a:cs typeface="Arial"/>
                      </a:endParaRPr>
                    </a:p>
                  </a:txBody>
                  <a:tcPr marL="60721" marR="60721" marT="0" marB="0"/>
                </a:tc>
                <a:tc>
                  <a:txBody>
                    <a:bodyPr/>
                    <a:lstStyle/>
                    <a:p>
                      <a:pPr algn="l">
                        <a:lnSpc>
                          <a:spcPct val="107000"/>
                        </a:lnSpc>
                        <a:spcAft>
                          <a:spcPts val="0"/>
                        </a:spcAft>
                        <a:tabLst>
                          <a:tab pos="1476375" algn="l"/>
                        </a:tabLst>
                      </a:pPr>
                      <a:r>
                        <a:rPr lang="en-GB" sz="1000" dirty="0">
                          <a:effectLst/>
                        </a:rPr>
                        <a:t>Assess visual object recognition.</a:t>
                      </a:r>
                    </a:p>
                    <a:p>
                      <a:pPr algn="l">
                        <a:lnSpc>
                          <a:spcPct val="107000"/>
                        </a:lnSpc>
                        <a:spcAft>
                          <a:spcPts val="0"/>
                        </a:spcAft>
                        <a:tabLst>
                          <a:tab pos="1476375" algn="l"/>
                        </a:tabLst>
                      </a:pPr>
                      <a:r>
                        <a:rPr lang="en-GB" sz="1000" dirty="0">
                          <a:effectLst/>
                        </a:rPr>
                        <a:t>Assess sensation (light touch, pressure, pain and temperature) and proprioception of both hands.</a:t>
                      </a:r>
                    </a:p>
                    <a:p>
                      <a:pPr algn="l">
                        <a:lnSpc>
                          <a:spcPct val="107000"/>
                        </a:lnSpc>
                        <a:spcAft>
                          <a:spcPts val="0"/>
                        </a:spcAft>
                        <a:tabLst>
                          <a:tab pos="1476375" algn="l"/>
                        </a:tabLst>
                      </a:pPr>
                      <a:r>
                        <a:rPr lang="en-GB" sz="1000" dirty="0">
                          <a:effectLst/>
                        </a:rPr>
                        <a:t> </a:t>
                      </a:r>
                    </a:p>
                    <a:p>
                      <a:pPr algn="l">
                        <a:lnSpc>
                          <a:spcPct val="107000"/>
                        </a:lnSpc>
                        <a:spcAft>
                          <a:spcPts val="0"/>
                        </a:spcAft>
                        <a:tabLst>
                          <a:tab pos="1476375" algn="l"/>
                        </a:tabLst>
                      </a:pPr>
                      <a:r>
                        <a:rPr lang="en-GB" sz="1000" dirty="0">
                          <a:effectLst/>
                        </a:rPr>
                        <a:t>Reassess with other larger objects; if the person manages the tasks gradually reduce the size of objects to be identified.</a:t>
                      </a:r>
                      <a:endParaRPr lang="en-GB" sz="1000" dirty="0">
                        <a:effectLst/>
                        <a:latin typeface="Calibri"/>
                        <a:ea typeface="Calibri"/>
                        <a:cs typeface="Arial"/>
                      </a:endParaRPr>
                    </a:p>
                  </a:txBody>
                  <a:tcPr marL="60721" marR="60721" marT="0" marB="0"/>
                </a:tc>
              </a:tr>
              <a:tr h="1905964">
                <a:tc>
                  <a:txBody>
                    <a:bodyPr/>
                    <a:lstStyle/>
                    <a:p>
                      <a:pPr algn="l">
                        <a:lnSpc>
                          <a:spcPct val="107000"/>
                        </a:lnSpc>
                        <a:spcAft>
                          <a:spcPts val="0"/>
                        </a:spcAft>
                        <a:tabLst>
                          <a:tab pos="1476375" algn="l"/>
                        </a:tabLst>
                      </a:pPr>
                      <a:r>
                        <a:rPr lang="en-GB" sz="1000" dirty="0">
                          <a:effectLst/>
                        </a:rPr>
                        <a:t>2.</a:t>
                      </a:r>
                      <a:endParaRPr lang="en-GB" sz="1000" dirty="0">
                        <a:effectLst/>
                        <a:latin typeface="Calibri"/>
                        <a:ea typeface="Calibri"/>
                        <a:cs typeface="Arial"/>
                      </a:endParaRPr>
                    </a:p>
                  </a:txBody>
                  <a:tcPr marL="60721" marR="60721" marT="0" marB="0"/>
                </a:tc>
                <a:tc>
                  <a:txBody>
                    <a:bodyPr/>
                    <a:lstStyle/>
                    <a:p>
                      <a:pPr algn="l">
                        <a:lnSpc>
                          <a:spcPct val="107000"/>
                        </a:lnSpc>
                        <a:spcAft>
                          <a:spcPts val="0"/>
                        </a:spcAft>
                        <a:tabLst>
                          <a:tab pos="1476375" algn="l"/>
                        </a:tabLst>
                      </a:pPr>
                      <a:r>
                        <a:rPr lang="en-GB" sz="1000" dirty="0">
                          <a:effectLst/>
                        </a:rPr>
                        <a:t>(EL) Ask: ‘What can you see on the table?’</a:t>
                      </a:r>
                    </a:p>
                    <a:p>
                      <a:pPr algn="l">
                        <a:lnSpc>
                          <a:spcPct val="107000"/>
                        </a:lnSpc>
                        <a:spcAft>
                          <a:spcPts val="0"/>
                        </a:spcAft>
                        <a:tabLst>
                          <a:tab pos="1476375" algn="l"/>
                        </a:tabLst>
                      </a:pPr>
                      <a:r>
                        <a:rPr lang="en-GB" sz="1000" dirty="0">
                          <a:effectLst/>
                        </a:rPr>
                        <a:t>(ED) Ask: ‘Which is the… bowl, mat, spoon?’</a:t>
                      </a:r>
                    </a:p>
                    <a:p>
                      <a:pPr algn="l">
                        <a:lnSpc>
                          <a:spcPct val="107000"/>
                        </a:lnSpc>
                        <a:spcAft>
                          <a:spcPts val="0"/>
                        </a:spcAft>
                        <a:tabLst>
                          <a:tab pos="1476375" algn="l"/>
                        </a:tabLst>
                      </a:pPr>
                      <a:r>
                        <a:rPr lang="en-GB" sz="1000" dirty="0">
                          <a:effectLst/>
                        </a:rPr>
                        <a:t> </a:t>
                      </a:r>
                    </a:p>
                    <a:p>
                      <a:pPr algn="l">
                        <a:lnSpc>
                          <a:spcPct val="107000"/>
                        </a:lnSpc>
                        <a:spcAft>
                          <a:spcPts val="0"/>
                        </a:spcAft>
                        <a:tabLst>
                          <a:tab pos="1476375" algn="l"/>
                        </a:tabLst>
                      </a:pPr>
                      <a:r>
                        <a:rPr lang="en-GB" sz="1000" dirty="0">
                          <a:effectLst/>
                        </a:rPr>
                        <a:t>Note if person:</a:t>
                      </a:r>
                    </a:p>
                    <a:p>
                      <a:pPr marL="342900" lvl="0" indent="-342900" algn="l">
                        <a:lnSpc>
                          <a:spcPct val="107000"/>
                        </a:lnSpc>
                        <a:spcAft>
                          <a:spcPts val="0"/>
                        </a:spcAft>
                        <a:buFont typeface="Symbol"/>
                        <a:buChar char=""/>
                        <a:tabLst>
                          <a:tab pos="1476375" algn="l"/>
                        </a:tabLst>
                      </a:pPr>
                      <a:r>
                        <a:rPr lang="en-GB" sz="1000" dirty="0">
                          <a:effectLst/>
                        </a:rPr>
                        <a:t>Scans table for objects;</a:t>
                      </a:r>
                    </a:p>
                    <a:p>
                      <a:pPr marL="342900" lvl="0" indent="-342900" algn="l">
                        <a:lnSpc>
                          <a:spcPct val="107000"/>
                        </a:lnSpc>
                        <a:spcAft>
                          <a:spcPts val="0"/>
                        </a:spcAft>
                        <a:buFont typeface="Symbol"/>
                        <a:buChar char=""/>
                        <a:tabLst>
                          <a:tab pos="1476375" algn="l"/>
                        </a:tabLst>
                      </a:pPr>
                      <a:r>
                        <a:rPr lang="en-GB" sz="1000" dirty="0">
                          <a:effectLst/>
                        </a:rPr>
                        <a:t>Fixes gaze on objects;</a:t>
                      </a:r>
                    </a:p>
                    <a:p>
                      <a:pPr marL="342900" lvl="0" indent="-342900" algn="l">
                        <a:lnSpc>
                          <a:spcPct val="107000"/>
                        </a:lnSpc>
                        <a:spcAft>
                          <a:spcPts val="0"/>
                        </a:spcAft>
                        <a:buFont typeface="Symbol"/>
                        <a:buChar char=""/>
                        <a:tabLst>
                          <a:tab pos="1476375" algn="l"/>
                        </a:tabLst>
                      </a:pPr>
                      <a:r>
                        <a:rPr lang="en-GB" sz="1000" dirty="0">
                          <a:effectLst/>
                        </a:rPr>
                        <a:t>Recognizes objects by (EL) naming of (ED) pointing.</a:t>
                      </a:r>
                      <a:endParaRPr lang="en-GB" sz="1000" dirty="0">
                        <a:effectLst/>
                        <a:latin typeface="Calibri"/>
                        <a:ea typeface="Calibri"/>
                        <a:cs typeface="Arial"/>
                      </a:endParaRPr>
                    </a:p>
                  </a:txBody>
                  <a:tcPr marL="60721" marR="60721" marT="0" marB="0"/>
                </a:tc>
                <a:tc>
                  <a:txBody>
                    <a:bodyPr/>
                    <a:lstStyle/>
                    <a:p>
                      <a:pPr marL="342900" lvl="0" indent="-342900" algn="l">
                        <a:lnSpc>
                          <a:spcPct val="107000"/>
                        </a:lnSpc>
                        <a:spcAft>
                          <a:spcPts val="0"/>
                        </a:spcAft>
                        <a:buFont typeface="Symbol"/>
                        <a:buChar char=""/>
                        <a:tabLst>
                          <a:tab pos="1476375" algn="l"/>
                        </a:tabLst>
                      </a:pPr>
                      <a:r>
                        <a:rPr lang="en-GB" sz="1000" dirty="0">
                          <a:effectLst/>
                        </a:rPr>
                        <a:t>Visual scanning</a:t>
                      </a:r>
                    </a:p>
                    <a:p>
                      <a:pPr marL="342900" lvl="0" indent="-342900" algn="l">
                        <a:lnSpc>
                          <a:spcPct val="107000"/>
                        </a:lnSpc>
                        <a:spcAft>
                          <a:spcPts val="0"/>
                        </a:spcAft>
                        <a:buFont typeface="Symbol"/>
                        <a:buChar char=""/>
                        <a:tabLst>
                          <a:tab pos="1476375" algn="l"/>
                        </a:tabLst>
                      </a:pPr>
                      <a:r>
                        <a:rPr lang="en-GB" sz="1000" dirty="0">
                          <a:effectLst/>
                        </a:rPr>
                        <a:t>Visual field loss</a:t>
                      </a:r>
                    </a:p>
                    <a:p>
                      <a:pPr marL="342900" lvl="0" indent="-342900" algn="l">
                        <a:lnSpc>
                          <a:spcPct val="107000"/>
                        </a:lnSpc>
                        <a:spcAft>
                          <a:spcPts val="0"/>
                        </a:spcAft>
                        <a:buFont typeface="Symbol"/>
                        <a:buChar char=""/>
                        <a:tabLst>
                          <a:tab pos="1476375" algn="l"/>
                        </a:tabLst>
                      </a:pPr>
                      <a:r>
                        <a:rPr lang="en-GB" sz="1000" dirty="0">
                          <a:effectLst/>
                        </a:rPr>
                        <a:t>Visual attention</a:t>
                      </a:r>
                    </a:p>
                    <a:p>
                      <a:pPr marL="342900" lvl="0" indent="-342900" algn="l">
                        <a:lnSpc>
                          <a:spcPct val="107000"/>
                        </a:lnSpc>
                        <a:spcAft>
                          <a:spcPts val="0"/>
                        </a:spcAft>
                        <a:buFont typeface="Symbol"/>
                        <a:buChar char=""/>
                        <a:tabLst>
                          <a:tab pos="1476375" algn="l"/>
                        </a:tabLst>
                      </a:pPr>
                      <a:r>
                        <a:rPr lang="en-GB" sz="1000" dirty="0">
                          <a:effectLst/>
                        </a:rPr>
                        <a:t>Visual agnosia</a:t>
                      </a:r>
                    </a:p>
                    <a:p>
                      <a:pPr marL="342900" lvl="0" indent="-342900" algn="l">
                        <a:lnSpc>
                          <a:spcPct val="107000"/>
                        </a:lnSpc>
                        <a:spcAft>
                          <a:spcPts val="0"/>
                        </a:spcAft>
                        <a:buFont typeface="Symbol"/>
                        <a:buChar char=""/>
                        <a:tabLst>
                          <a:tab pos="1476375" algn="l"/>
                        </a:tabLst>
                      </a:pPr>
                      <a:r>
                        <a:rPr lang="en-GB" sz="1000" dirty="0">
                          <a:effectLst/>
                        </a:rPr>
                        <a:t>Figure-ground discrimination</a:t>
                      </a:r>
                      <a:endParaRPr lang="en-GB" sz="1000" dirty="0">
                        <a:effectLst/>
                        <a:latin typeface="Calibri"/>
                        <a:ea typeface="Calibri"/>
                        <a:cs typeface="Arial"/>
                      </a:endParaRPr>
                    </a:p>
                  </a:txBody>
                  <a:tcPr marL="60721" marR="60721" marT="0" marB="0"/>
                </a:tc>
                <a:tc>
                  <a:txBody>
                    <a:bodyPr/>
                    <a:lstStyle/>
                    <a:p>
                      <a:pPr marL="342900" lvl="0" indent="-342900" algn="l">
                        <a:lnSpc>
                          <a:spcPct val="107000"/>
                        </a:lnSpc>
                        <a:spcAft>
                          <a:spcPts val="0"/>
                        </a:spcAft>
                        <a:buFont typeface="+mj-lt"/>
                        <a:buAutoNum type="arabicPeriod"/>
                        <a:tabLst>
                          <a:tab pos="1476375" algn="l"/>
                        </a:tabLst>
                      </a:pPr>
                      <a:r>
                        <a:rPr lang="en-GB" sz="1000" dirty="0">
                          <a:effectLst/>
                        </a:rPr>
                        <a:t>General prompt: ‘Have a good look around the table’.</a:t>
                      </a:r>
                    </a:p>
                    <a:p>
                      <a:pPr marL="342900" lvl="0" indent="-342900" algn="l">
                        <a:lnSpc>
                          <a:spcPct val="107000"/>
                        </a:lnSpc>
                        <a:spcAft>
                          <a:spcPts val="0"/>
                        </a:spcAft>
                        <a:buFont typeface="+mj-lt"/>
                        <a:buAutoNum type="arabicPeriod"/>
                        <a:tabLst>
                          <a:tab pos="1476375" algn="l"/>
                        </a:tabLst>
                      </a:pPr>
                      <a:r>
                        <a:rPr lang="en-GB" sz="1000" dirty="0">
                          <a:effectLst/>
                        </a:rPr>
                        <a:t>Gestural Cue: Point to an area of the table they have missed.</a:t>
                      </a:r>
                    </a:p>
                    <a:p>
                      <a:pPr marL="342900" lvl="0" indent="-342900" algn="l">
                        <a:lnSpc>
                          <a:spcPct val="107000"/>
                        </a:lnSpc>
                        <a:spcAft>
                          <a:spcPts val="0"/>
                        </a:spcAft>
                        <a:buFont typeface="+mj-lt"/>
                        <a:buAutoNum type="arabicPeriod"/>
                        <a:tabLst>
                          <a:tab pos="1476375" algn="l"/>
                        </a:tabLst>
                      </a:pPr>
                      <a:r>
                        <a:rPr lang="en-GB" sz="1000" dirty="0">
                          <a:effectLst/>
                        </a:rPr>
                        <a:t>Specific feedback/cue: ‘You have not named all the items…have another look’.</a:t>
                      </a:r>
                    </a:p>
                    <a:p>
                      <a:pPr marL="342900" lvl="0" indent="-342900" algn="l">
                        <a:lnSpc>
                          <a:spcPct val="107000"/>
                        </a:lnSpc>
                        <a:spcAft>
                          <a:spcPts val="0"/>
                        </a:spcAft>
                        <a:buFont typeface="+mj-lt"/>
                        <a:buAutoNum type="arabicPeriod"/>
                        <a:tabLst>
                          <a:tab pos="1476375" algn="l"/>
                        </a:tabLst>
                      </a:pPr>
                      <a:r>
                        <a:rPr lang="en-GB" sz="1000" dirty="0">
                          <a:effectLst/>
                        </a:rPr>
                        <a:t>Physical Assistance/ modifications: Move the objects around the table/ in front of the person.</a:t>
                      </a:r>
                      <a:endParaRPr lang="en-GB" sz="1000" dirty="0">
                        <a:effectLst/>
                        <a:latin typeface="Calibri"/>
                        <a:ea typeface="Calibri"/>
                        <a:cs typeface="Arial"/>
                      </a:endParaRPr>
                    </a:p>
                  </a:txBody>
                  <a:tcPr marL="60721" marR="60721" marT="0" marB="0"/>
                </a:tc>
                <a:tc>
                  <a:txBody>
                    <a:bodyPr/>
                    <a:lstStyle/>
                    <a:p>
                      <a:pPr algn="l">
                        <a:lnSpc>
                          <a:spcPct val="107000"/>
                        </a:lnSpc>
                        <a:spcAft>
                          <a:spcPts val="0"/>
                        </a:spcAft>
                        <a:tabLst>
                          <a:tab pos="1476375" algn="l"/>
                        </a:tabLst>
                      </a:pPr>
                      <a:r>
                        <a:rPr lang="en-GB" sz="1000" dirty="0">
                          <a:effectLst/>
                        </a:rPr>
                        <a:t>Assess for visual field loss, such as hemianopia.</a:t>
                      </a:r>
                    </a:p>
                    <a:p>
                      <a:pPr algn="l">
                        <a:lnSpc>
                          <a:spcPct val="107000"/>
                        </a:lnSpc>
                        <a:spcAft>
                          <a:spcPts val="0"/>
                        </a:spcAft>
                        <a:tabLst>
                          <a:tab pos="1476375" algn="l"/>
                        </a:tabLst>
                      </a:pPr>
                      <a:r>
                        <a:rPr lang="en-GB" sz="1000" dirty="0">
                          <a:effectLst/>
                        </a:rPr>
                        <a:t> </a:t>
                      </a:r>
                    </a:p>
                    <a:p>
                      <a:pPr algn="l">
                        <a:lnSpc>
                          <a:spcPct val="107000"/>
                        </a:lnSpc>
                        <a:spcAft>
                          <a:spcPts val="0"/>
                        </a:spcAft>
                        <a:tabLst>
                          <a:tab pos="1476375" algn="l"/>
                        </a:tabLst>
                      </a:pPr>
                      <a:r>
                        <a:rPr lang="en-GB" sz="1000" dirty="0">
                          <a:effectLst/>
                        </a:rPr>
                        <a:t>Assess visual fixation: point to an object and ask the client to look at the object for five seconds.</a:t>
                      </a:r>
                    </a:p>
                    <a:p>
                      <a:pPr algn="l">
                        <a:lnSpc>
                          <a:spcPct val="107000"/>
                        </a:lnSpc>
                        <a:spcAft>
                          <a:spcPts val="0"/>
                        </a:spcAft>
                        <a:tabLst>
                          <a:tab pos="1476375" algn="l"/>
                        </a:tabLst>
                      </a:pPr>
                      <a:r>
                        <a:rPr lang="en-GB" sz="1000" dirty="0">
                          <a:effectLst/>
                        </a:rPr>
                        <a:t> </a:t>
                      </a:r>
                    </a:p>
                    <a:p>
                      <a:pPr algn="l">
                        <a:lnSpc>
                          <a:spcPct val="107000"/>
                        </a:lnSpc>
                        <a:spcAft>
                          <a:spcPts val="0"/>
                        </a:spcAft>
                        <a:tabLst>
                          <a:tab pos="1476375" algn="l"/>
                        </a:tabLst>
                      </a:pPr>
                      <a:r>
                        <a:rPr lang="en-GB" sz="1000" dirty="0">
                          <a:effectLst/>
                        </a:rPr>
                        <a:t>(EL) Ask the person to describe what she can see.</a:t>
                      </a:r>
                      <a:endParaRPr lang="en-GB" sz="1000" dirty="0">
                        <a:effectLst/>
                        <a:latin typeface="Calibri"/>
                        <a:ea typeface="Calibri"/>
                        <a:cs typeface="Arial"/>
                      </a:endParaRPr>
                    </a:p>
                  </a:txBody>
                  <a:tcPr marL="60721" marR="60721" marT="0" marB="0"/>
                </a:tc>
              </a:tr>
            </a:tbl>
          </a:graphicData>
        </a:graphic>
      </p:graphicFrame>
      <p:sp>
        <p:nvSpPr>
          <p:cNvPr id="3" name="TextBox 2"/>
          <p:cNvSpPr txBox="1"/>
          <p:nvPr/>
        </p:nvSpPr>
        <p:spPr>
          <a:xfrm>
            <a:off x="1596048" y="26663"/>
            <a:ext cx="5976664" cy="369332"/>
          </a:xfrm>
          <a:prstGeom prst="rect">
            <a:avLst/>
          </a:prstGeom>
          <a:noFill/>
        </p:spPr>
        <p:txBody>
          <a:bodyPr wrap="square" rtlCol="0">
            <a:spAutoFit/>
          </a:bodyPr>
          <a:lstStyle/>
          <a:p>
            <a:r>
              <a:rPr lang="en-GB" dirty="0" smtClean="0"/>
              <a:t>SOTOF (2</a:t>
            </a:r>
            <a:r>
              <a:rPr lang="en-GB" baseline="30000" dirty="0" smtClean="0"/>
              <a:t>nd</a:t>
            </a:r>
            <a:r>
              <a:rPr lang="en-GB" dirty="0" smtClean="0"/>
              <a:t> edition): Task 1 Eating revised instruction cards</a:t>
            </a:r>
            <a:endParaRPr lang="en-GB" dirty="0"/>
          </a:p>
        </p:txBody>
      </p:sp>
      <p:sp>
        <p:nvSpPr>
          <p:cNvPr id="5" name="TextBox 4"/>
          <p:cNvSpPr txBox="1"/>
          <p:nvPr/>
        </p:nvSpPr>
        <p:spPr>
          <a:xfrm>
            <a:off x="5499472" y="673551"/>
            <a:ext cx="1519327" cy="646331"/>
          </a:xfrm>
          <a:prstGeom prst="rect">
            <a:avLst/>
          </a:prstGeom>
          <a:noFill/>
        </p:spPr>
        <p:txBody>
          <a:bodyPr wrap="none" rtlCol="0">
            <a:spAutoFit/>
          </a:bodyPr>
          <a:lstStyle/>
          <a:p>
            <a:r>
              <a:rPr lang="en-GB" sz="1200" dirty="0" smtClean="0"/>
              <a:t>Graduated prompt </a:t>
            </a:r>
          </a:p>
          <a:p>
            <a:r>
              <a:rPr lang="en-GB" sz="1200" dirty="0" smtClean="0"/>
              <a:t>protocol specific test </a:t>
            </a:r>
          </a:p>
          <a:p>
            <a:r>
              <a:rPr lang="en-GB" sz="1200" dirty="0" smtClean="0"/>
              <a:t>item examples</a:t>
            </a:r>
            <a:endParaRPr lang="en-GB" sz="1200" dirty="0"/>
          </a:p>
        </p:txBody>
      </p:sp>
      <p:sp>
        <p:nvSpPr>
          <p:cNvPr id="7" name="Notched Right Arrow 6"/>
          <p:cNvSpPr/>
          <p:nvPr/>
        </p:nvSpPr>
        <p:spPr>
          <a:xfrm rot="5400000">
            <a:off x="983853" y="1188547"/>
            <a:ext cx="477838" cy="214313"/>
          </a:xfrm>
          <a:prstGeom prst="notchedRight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8" name="Notched Right Arrow 7"/>
          <p:cNvSpPr/>
          <p:nvPr/>
        </p:nvSpPr>
        <p:spPr>
          <a:xfrm rot="5400000">
            <a:off x="2848124" y="1098701"/>
            <a:ext cx="558800" cy="279400"/>
          </a:xfrm>
          <a:prstGeom prst="notched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9" name="Notched Right Arrow 8"/>
          <p:cNvSpPr/>
          <p:nvPr/>
        </p:nvSpPr>
        <p:spPr>
          <a:xfrm rot="5400000">
            <a:off x="6703680" y="1067798"/>
            <a:ext cx="630237" cy="279400"/>
          </a:xfrm>
          <a:prstGeom prst="notched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10" name="Notched Right Arrow 9"/>
          <p:cNvSpPr/>
          <p:nvPr/>
        </p:nvSpPr>
        <p:spPr>
          <a:xfrm rot="5400000">
            <a:off x="5044653" y="1110558"/>
            <a:ext cx="630237" cy="279400"/>
          </a:xfrm>
          <a:prstGeom prst="notch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11" name="TextBox 10"/>
          <p:cNvSpPr txBox="1"/>
          <p:nvPr/>
        </p:nvSpPr>
        <p:spPr>
          <a:xfrm>
            <a:off x="1475656" y="779137"/>
            <a:ext cx="1167179" cy="646331"/>
          </a:xfrm>
          <a:prstGeom prst="rect">
            <a:avLst/>
          </a:prstGeom>
          <a:noFill/>
        </p:spPr>
        <p:txBody>
          <a:bodyPr wrap="none" rtlCol="0">
            <a:spAutoFit/>
          </a:bodyPr>
          <a:lstStyle/>
          <a:p>
            <a:r>
              <a:rPr lang="en-GB" altLang="en-US" sz="1200" dirty="0" smtClean="0"/>
              <a:t>Standardised </a:t>
            </a:r>
          </a:p>
          <a:p>
            <a:r>
              <a:rPr lang="en-GB" altLang="en-US" sz="1200" dirty="0" smtClean="0"/>
              <a:t>instructions </a:t>
            </a:r>
            <a:r>
              <a:rPr lang="en-GB" altLang="en-US" sz="1200" dirty="0"/>
              <a:t>for </a:t>
            </a:r>
            <a:endParaRPr lang="en-GB" altLang="en-US" sz="1200" dirty="0" smtClean="0"/>
          </a:p>
          <a:p>
            <a:r>
              <a:rPr lang="en-GB" altLang="en-US" sz="1200" dirty="0" smtClean="0"/>
              <a:t>administration</a:t>
            </a:r>
            <a:endParaRPr lang="en-GB" sz="1200" dirty="0"/>
          </a:p>
        </p:txBody>
      </p:sp>
      <p:sp>
        <p:nvSpPr>
          <p:cNvPr id="12" name="TextBox 11"/>
          <p:cNvSpPr txBox="1"/>
          <p:nvPr/>
        </p:nvSpPr>
        <p:spPr>
          <a:xfrm>
            <a:off x="3347864" y="518960"/>
            <a:ext cx="1714059" cy="1015663"/>
          </a:xfrm>
          <a:prstGeom prst="rect">
            <a:avLst/>
          </a:prstGeom>
          <a:noFill/>
        </p:spPr>
        <p:txBody>
          <a:bodyPr wrap="none" rtlCol="0">
            <a:spAutoFit/>
          </a:bodyPr>
          <a:lstStyle/>
          <a:p>
            <a:r>
              <a:rPr lang="en-GB" altLang="en-US" sz="1200" dirty="0" smtClean="0"/>
              <a:t>To </a:t>
            </a:r>
            <a:r>
              <a:rPr lang="en-GB" altLang="en-US" sz="1200" dirty="0"/>
              <a:t>aid diagnostic </a:t>
            </a:r>
            <a:endParaRPr lang="en-GB" altLang="en-US" sz="1200" dirty="0" smtClean="0"/>
          </a:p>
          <a:p>
            <a:r>
              <a:rPr lang="en-GB" altLang="en-US" sz="1200" dirty="0" smtClean="0"/>
              <a:t>reasoning </a:t>
            </a:r>
            <a:r>
              <a:rPr lang="en-GB" altLang="en-US" sz="1200" dirty="0"/>
              <a:t>you also have </a:t>
            </a:r>
            <a:endParaRPr lang="en-GB" altLang="en-US" sz="1200" dirty="0" smtClean="0"/>
          </a:p>
          <a:p>
            <a:r>
              <a:rPr lang="en-GB" altLang="en-US" sz="1200" dirty="0" smtClean="0"/>
              <a:t>suggestions </a:t>
            </a:r>
            <a:r>
              <a:rPr lang="en-GB" altLang="en-US" sz="1200" dirty="0"/>
              <a:t>for possible </a:t>
            </a:r>
            <a:endParaRPr lang="en-GB" altLang="en-US" sz="1200" dirty="0" smtClean="0"/>
          </a:p>
          <a:p>
            <a:r>
              <a:rPr lang="en-GB" altLang="en-US" sz="1200" dirty="0" smtClean="0"/>
              <a:t>areas </a:t>
            </a:r>
            <a:r>
              <a:rPr lang="en-GB" altLang="en-US" sz="1200" dirty="0"/>
              <a:t>of deficit linked </a:t>
            </a:r>
            <a:endParaRPr lang="en-GB" altLang="en-US" sz="1200" dirty="0" smtClean="0"/>
          </a:p>
          <a:p>
            <a:r>
              <a:rPr lang="en-GB" altLang="en-US" sz="1200" dirty="0" smtClean="0"/>
              <a:t>to </a:t>
            </a:r>
            <a:r>
              <a:rPr lang="en-GB" altLang="en-US" sz="1200" dirty="0"/>
              <a:t>each test item</a:t>
            </a:r>
            <a:endParaRPr lang="en-GB" sz="1200" dirty="0"/>
          </a:p>
        </p:txBody>
      </p:sp>
      <p:sp>
        <p:nvSpPr>
          <p:cNvPr id="13" name="TextBox 12"/>
          <p:cNvSpPr txBox="1"/>
          <p:nvPr/>
        </p:nvSpPr>
        <p:spPr>
          <a:xfrm>
            <a:off x="7308304" y="563058"/>
            <a:ext cx="1178721" cy="904863"/>
          </a:xfrm>
          <a:prstGeom prst="rect">
            <a:avLst/>
          </a:prstGeom>
          <a:noFill/>
        </p:spPr>
        <p:txBody>
          <a:bodyPr wrap="none" rtlCol="0">
            <a:spAutoFit/>
          </a:bodyPr>
          <a:lstStyle/>
          <a:p>
            <a:pPr>
              <a:lnSpc>
                <a:spcPct val="110000"/>
              </a:lnSpc>
              <a:defRPr/>
            </a:pPr>
            <a:r>
              <a:rPr lang="en-GB" altLang="en-US" sz="1200" dirty="0" smtClean="0"/>
              <a:t>Suggestions </a:t>
            </a:r>
            <a:r>
              <a:rPr lang="en-GB" altLang="en-US" sz="1200" dirty="0"/>
              <a:t>for </a:t>
            </a:r>
            <a:endParaRPr lang="en-GB" altLang="en-US" sz="1200" dirty="0" smtClean="0"/>
          </a:p>
          <a:p>
            <a:pPr>
              <a:lnSpc>
                <a:spcPct val="110000"/>
              </a:lnSpc>
              <a:defRPr/>
            </a:pPr>
            <a:r>
              <a:rPr lang="en-GB" altLang="en-US" sz="1200" dirty="0" smtClean="0"/>
              <a:t>further </a:t>
            </a:r>
          </a:p>
          <a:p>
            <a:pPr>
              <a:lnSpc>
                <a:spcPct val="110000"/>
              </a:lnSpc>
              <a:defRPr/>
            </a:pPr>
            <a:r>
              <a:rPr lang="en-GB" altLang="en-US" sz="1200" dirty="0" smtClean="0"/>
              <a:t>prompts</a:t>
            </a:r>
            <a:r>
              <a:rPr lang="en-GB" altLang="en-US" sz="1200" dirty="0"/>
              <a:t>, cues </a:t>
            </a:r>
            <a:endParaRPr lang="en-GB" altLang="en-US" sz="1200" dirty="0" smtClean="0"/>
          </a:p>
          <a:p>
            <a:pPr>
              <a:lnSpc>
                <a:spcPct val="110000"/>
              </a:lnSpc>
              <a:defRPr/>
            </a:pPr>
            <a:r>
              <a:rPr lang="en-GB" altLang="en-US" sz="1200" dirty="0" smtClean="0"/>
              <a:t>and </a:t>
            </a:r>
            <a:r>
              <a:rPr lang="en-GB" altLang="en-US" sz="1200" dirty="0"/>
              <a:t>assessment</a:t>
            </a:r>
          </a:p>
        </p:txBody>
      </p:sp>
    </p:spTree>
    <p:extLst>
      <p:ext uri="{BB962C8B-B14F-4D97-AF65-F5344CB8AC3E}">
        <p14:creationId xmlns:p14="http://schemas.microsoft.com/office/powerpoint/2010/main" xmlns="" val="4015696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animBg="1"/>
      <p:bldP spid="9" grpId="0" animBg="1"/>
      <p:bldP spid="10" grpId="0" animBg="1"/>
      <p:bldP spid="11" grpId="0"/>
      <p:bldP spid="12" grpId="0"/>
      <p:bldP spid="1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610199279"/>
              </p:ext>
            </p:extLst>
          </p:nvPr>
        </p:nvGraphicFramePr>
        <p:xfrm>
          <a:off x="467544" y="1700808"/>
          <a:ext cx="8136903" cy="4612441"/>
        </p:xfrm>
        <a:graphic>
          <a:graphicData uri="http://schemas.openxmlformats.org/drawingml/2006/table">
            <a:tbl>
              <a:tblPr firstRow="1" firstCol="1" bandRow="1">
                <a:tableStyleId>{5C22544A-7EE6-4342-B048-85BDC9FD1C3A}</a:tableStyleId>
              </a:tblPr>
              <a:tblGrid>
                <a:gridCol w="8136903"/>
              </a:tblGrid>
              <a:tr h="4612441">
                <a:tc>
                  <a:txBody>
                    <a:bodyPr/>
                    <a:lstStyle/>
                    <a:p>
                      <a:pPr algn="ctr">
                        <a:lnSpc>
                          <a:spcPct val="107000"/>
                        </a:lnSpc>
                        <a:spcAft>
                          <a:spcPts val="0"/>
                        </a:spcAft>
                      </a:pPr>
                      <a:r>
                        <a:rPr lang="en-GB" sz="2400" dirty="0">
                          <a:effectLst/>
                        </a:rPr>
                        <a:t>Observations/Hypothesis</a:t>
                      </a:r>
                    </a:p>
                    <a:p>
                      <a:pPr>
                        <a:lnSpc>
                          <a:spcPct val="107000"/>
                        </a:lnSpc>
                        <a:spcAft>
                          <a:spcPts val="0"/>
                        </a:spcAft>
                      </a:pPr>
                      <a:r>
                        <a:rPr lang="en-GB" sz="2000" dirty="0">
                          <a:effectLst/>
                        </a:rPr>
                        <a:t>Summary:</a:t>
                      </a:r>
                    </a:p>
                    <a:p>
                      <a:pPr>
                        <a:lnSpc>
                          <a:spcPct val="107000"/>
                        </a:lnSpc>
                        <a:spcAft>
                          <a:spcPts val="0"/>
                        </a:spcAft>
                      </a:pPr>
                      <a:r>
                        <a:rPr lang="en-GB" sz="2000" dirty="0">
                          <a:effectLst/>
                        </a:rPr>
                        <a:t> </a:t>
                      </a:r>
                    </a:p>
                    <a:p>
                      <a:pPr>
                        <a:lnSpc>
                          <a:spcPct val="107000"/>
                        </a:lnSpc>
                        <a:spcAft>
                          <a:spcPts val="0"/>
                        </a:spcAft>
                      </a:pPr>
                      <a:r>
                        <a:rPr lang="en-GB" sz="2000" dirty="0">
                          <a:effectLst/>
                        </a:rPr>
                        <a:t> </a:t>
                      </a:r>
                    </a:p>
                    <a:p>
                      <a:pPr>
                        <a:lnSpc>
                          <a:spcPct val="107000"/>
                        </a:lnSpc>
                        <a:spcAft>
                          <a:spcPts val="0"/>
                        </a:spcAft>
                      </a:pPr>
                      <a:r>
                        <a:rPr lang="en-GB" sz="2000" dirty="0">
                          <a:effectLst/>
                        </a:rPr>
                        <a:t> </a:t>
                      </a:r>
                    </a:p>
                    <a:p>
                      <a:pPr>
                        <a:lnSpc>
                          <a:spcPct val="107000"/>
                        </a:lnSpc>
                        <a:spcAft>
                          <a:spcPts val="0"/>
                        </a:spcAft>
                      </a:pPr>
                      <a:r>
                        <a:rPr lang="en-GB" sz="2000" dirty="0">
                          <a:effectLst/>
                        </a:rPr>
                        <a:t> </a:t>
                      </a:r>
                    </a:p>
                    <a:p>
                      <a:pPr>
                        <a:lnSpc>
                          <a:spcPct val="107000"/>
                        </a:lnSpc>
                        <a:spcAft>
                          <a:spcPts val="0"/>
                        </a:spcAft>
                      </a:pPr>
                      <a:r>
                        <a:rPr lang="en-GB" sz="2000" dirty="0">
                          <a:effectLst/>
                        </a:rPr>
                        <a:t> </a:t>
                      </a:r>
                    </a:p>
                    <a:p>
                      <a:pPr>
                        <a:lnSpc>
                          <a:spcPct val="107000"/>
                        </a:lnSpc>
                        <a:spcAft>
                          <a:spcPts val="0"/>
                        </a:spcAft>
                      </a:pPr>
                      <a:r>
                        <a:rPr lang="en-GB" sz="2000" dirty="0">
                          <a:effectLst/>
                        </a:rPr>
                        <a:t> </a:t>
                      </a:r>
                    </a:p>
                    <a:p>
                      <a:pPr>
                        <a:lnSpc>
                          <a:spcPct val="107000"/>
                        </a:lnSpc>
                        <a:spcAft>
                          <a:spcPts val="0"/>
                        </a:spcAft>
                      </a:pPr>
                      <a:r>
                        <a:rPr lang="en-GB" sz="2000" dirty="0">
                          <a:effectLst/>
                        </a:rPr>
                        <a:t>Client’s learning potential/which prompting method/level was most effective for client:</a:t>
                      </a:r>
                    </a:p>
                    <a:p>
                      <a:pPr>
                        <a:lnSpc>
                          <a:spcPct val="107000"/>
                        </a:lnSpc>
                        <a:spcAft>
                          <a:spcPts val="0"/>
                        </a:spcAft>
                      </a:pPr>
                      <a:r>
                        <a:rPr lang="en-GB" sz="2000" dirty="0">
                          <a:effectLst/>
                        </a:rPr>
                        <a:t> </a:t>
                      </a:r>
                    </a:p>
                    <a:p>
                      <a:pPr>
                        <a:lnSpc>
                          <a:spcPct val="107000"/>
                        </a:lnSpc>
                        <a:spcAft>
                          <a:spcPts val="0"/>
                        </a:spcAft>
                      </a:pPr>
                      <a:r>
                        <a:rPr lang="en-GB" sz="2000" dirty="0">
                          <a:effectLst/>
                        </a:rPr>
                        <a:t> </a:t>
                      </a:r>
                      <a:endParaRPr lang="en-GB" sz="2000" dirty="0">
                        <a:effectLst/>
                        <a:latin typeface="Calibri"/>
                        <a:ea typeface="Calibri"/>
                        <a:cs typeface="Times New Roman"/>
                      </a:endParaRPr>
                    </a:p>
                  </a:txBody>
                  <a:tcPr marL="68580" marR="68580" marT="0" marB="0"/>
                </a:tc>
              </a:tr>
            </a:tbl>
          </a:graphicData>
        </a:graphic>
      </p:graphicFrame>
      <p:sp>
        <p:nvSpPr>
          <p:cNvPr id="5" name="TextBox 4"/>
          <p:cNvSpPr txBox="1"/>
          <p:nvPr/>
        </p:nvSpPr>
        <p:spPr>
          <a:xfrm>
            <a:off x="1259632" y="836712"/>
            <a:ext cx="7121950" cy="523220"/>
          </a:xfrm>
          <a:prstGeom prst="rect">
            <a:avLst/>
          </a:prstGeom>
          <a:noFill/>
        </p:spPr>
        <p:txBody>
          <a:bodyPr wrap="none" rtlCol="0">
            <a:spAutoFit/>
          </a:bodyPr>
          <a:lstStyle/>
          <a:p>
            <a:r>
              <a:rPr lang="en-GB" sz="2800" b="1" dirty="0" smtClean="0"/>
              <a:t>Summary section on SOTOF (2</a:t>
            </a:r>
            <a:r>
              <a:rPr lang="en-GB" sz="2800" b="1" baseline="30000" dirty="0" smtClean="0"/>
              <a:t>nd</a:t>
            </a:r>
            <a:r>
              <a:rPr lang="en-GB" sz="2800" b="1" dirty="0" smtClean="0"/>
              <a:t> edition) forms</a:t>
            </a:r>
            <a:endParaRPr lang="en-GB" sz="2800" b="1" dirty="0"/>
          </a:p>
        </p:txBody>
      </p:sp>
      <p:pic>
        <p:nvPicPr>
          <p:cNvPr id="6" name="Picture 5" descr="C:\Users\a.laverfawcett\AppData\Local\Microsoft\Windows\Temporary Internet Files\Content.IE5\CMNZZXIP\dynamic_logo_vector_by_zuccherofilato-d38pwbv[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172400" y="155323"/>
            <a:ext cx="836712" cy="8367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9487901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altLang="en-US" sz="3600" b="1" dirty="0" smtClean="0">
                <a:solidFill>
                  <a:schemeClr val="tx2">
                    <a:satMod val="130000"/>
                  </a:schemeClr>
                </a:solidFill>
              </a:rPr>
              <a:t>SOTOF (1</a:t>
            </a:r>
            <a:r>
              <a:rPr lang="en-GB" altLang="en-US" sz="3600" b="1" baseline="30000" dirty="0" smtClean="0">
                <a:solidFill>
                  <a:schemeClr val="tx2">
                    <a:satMod val="130000"/>
                  </a:schemeClr>
                </a:solidFill>
              </a:rPr>
              <a:t>st</a:t>
            </a:r>
            <a:r>
              <a:rPr lang="en-GB" altLang="en-US" sz="3600" b="1" dirty="0" smtClean="0">
                <a:solidFill>
                  <a:schemeClr val="tx2">
                    <a:satMod val="130000"/>
                  </a:schemeClr>
                </a:solidFill>
              </a:rPr>
              <a:t> edition) ADL level of independence rating: 5 point ordinal scale</a:t>
            </a:r>
            <a:endParaRPr lang="en-GB" sz="3600" b="1" dirty="0"/>
          </a:p>
        </p:txBody>
      </p:sp>
      <p:sp>
        <p:nvSpPr>
          <p:cNvPr id="3" name="Content Placeholder 2"/>
          <p:cNvSpPr>
            <a:spLocks noGrp="1"/>
          </p:cNvSpPr>
          <p:nvPr>
            <p:ph idx="1"/>
          </p:nvPr>
        </p:nvSpPr>
        <p:spPr/>
        <p:txBody>
          <a:bodyPr>
            <a:normAutofit/>
          </a:bodyPr>
          <a:lstStyle/>
          <a:p>
            <a:pPr marL="514350" indent="-514350">
              <a:lnSpc>
                <a:spcPct val="80000"/>
              </a:lnSpc>
              <a:buFont typeface="Arial" pitchFamily="34" charset="0"/>
              <a:buAutoNum type="arabicPeriod"/>
            </a:pPr>
            <a:r>
              <a:rPr lang="en-GB" altLang="en-US" dirty="0" smtClean="0"/>
              <a:t>Independent</a:t>
            </a:r>
          </a:p>
          <a:p>
            <a:pPr marL="514350" indent="-514350">
              <a:lnSpc>
                <a:spcPct val="80000"/>
              </a:lnSpc>
              <a:buFont typeface="Arial" pitchFamily="34" charset="0"/>
              <a:buAutoNum type="arabicPeriod"/>
            </a:pPr>
            <a:r>
              <a:rPr lang="en-GB" altLang="en-US" dirty="0" smtClean="0"/>
              <a:t>Needs verbal assistance</a:t>
            </a:r>
          </a:p>
          <a:p>
            <a:pPr marL="514350" indent="-514350">
              <a:lnSpc>
                <a:spcPct val="80000"/>
              </a:lnSpc>
              <a:buFont typeface="Arial" pitchFamily="34" charset="0"/>
              <a:buAutoNum type="arabicPeriod"/>
            </a:pPr>
            <a:r>
              <a:rPr lang="en-GB" altLang="en-US" dirty="0" smtClean="0"/>
              <a:t>Needs physical assistance</a:t>
            </a:r>
          </a:p>
          <a:p>
            <a:pPr marL="514350" indent="-514350">
              <a:lnSpc>
                <a:spcPct val="80000"/>
              </a:lnSpc>
              <a:buFont typeface="Arial" pitchFamily="34" charset="0"/>
              <a:buAutoNum type="arabicPeriod"/>
            </a:pPr>
            <a:r>
              <a:rPr lang="en-GB" altLang="en-US" dirty="0" smtClean="0"/>
              <a:t>Unable to perform</a:t>
            </a:r>
          </a:p>
          <a:p>
            <a:pPr marL="514350" indent="-514350">
              <a:lnSpc>
                <a:spcPct val="80000"/>
              </a:lnSpc>
              <a:buFont typeface="Arial" pitchFamily="34" charset="0"/>
              <a:buAutoNum type="arabicPeriod"/>
            </a:pPr>
            <a:r>
              <a:rPr lang="en-GB" altLang="en-US" dirty="0" smtClean="0"/>
              <a:t>Unable to test</a:t>
            </a:r>
            <a:endParaRPr lang="en-GB" altLang="en-US" dirty="0"/>
          </a:p>
          <a:p>
            <a:pPr marL="0" indent="0">
              <a:lnSpc>
                <a:spcPct val="80000"/>
              </a:lnSpc>
              <a:buNone/>
            </a:pPr>
            <a:r>
              <a:rPr lang="en-GB" altLang="en-US" dirty="0" smtClean="0"/>
              <a:t>Dynamic assessment is used to assess level of support required.</a:t>
            </a:r>
          </a:p>
          <a:p>
            <a:pPr marL="514350" indent="-514350">
              <a:lnSpc>
                <a:spcPct val="80000"/>
              </a:lnSpc>
              <a:buNone/>
            </a:pPr>
            <a:r>
              <a:rPr lang="en-GB" altLang="en-US" dirty="0" smtClean="0"/>
              <a:t>Scoring guidelines provided p.15 of the test manual</a:t>
            </a:r>
          </a:p>
        </p:txBody>
      </p:sp>
    </p:spTree>
    <p:extLst>
      <p:ext uri="{BB962C8B-B14F-4D97-AF65-F5344CB8AC3E}">
        <p14:creationId xmlns:p14="http://schemas.microsoft.com/office/powerpoint/2010/main" xmlns="" val="155773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17538"/>
            <a:ext cx="8229600" cy="1143000"/>
          </a:xfrm>
        </p:spPr>
        <p:txBody>
          <a:bodyPr>
            <a:normAutofit fontScale="90000"/>
          </a:bodyPr>
          <a:lstStyle/>
          <a:p>
            <a:r>
              <a:rPr lang="en-GB" dirty="0" smtClean="0"/>
              <a:t>SOTOF Neuropsychological checklist</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4143825827"/>
              </p:ext>
            </p:extLst>
          </p:nvPr>
        </p:nvGraphicFramePr>
        <p:xfrm>
          <a:off x="179510" y="1556792"/>
          <a:ext cx="8723316" cy="4985546"/>
        </p:xfrm>
        <a:graphic>
          <a:graphicData uri="http://schemas.openxmlformats.org/drawingml/2006/table">
            <a:tbl>
              <a:tblPr firstRow="1" bandRow="1">
                <a:tableStyleId>{5C22544A-7EE6-4342-B048-85BDC9FD1C3A}</a:tableStyleId>
              </a:tblPr>
              <a:tblGrid>
                <a:gridCol w="1512170"/>
                <a:gridCol w="1395602"/>
                <a:gridCol w="1453886"/>
                <a:gridCol w="1453886"/>
                <a:gridCol w="1453886"/>
                <a:gridCol w="1453886"/>
              </a:tblGrid>
              <a:tr h="970815">
                <a:tc>
                  <a:txBody>
                    <a:bodyPr/>
                    <a:lstStyle/>
                    <a:p>
                      <a:r>
                        <a:rPr lang="en-GB" dirty="0" smtClean="0">
                          <a:effectLst>
                            <a:outerShdw blurRad="38100" dist="38100" dir="2700000" algn="tl">
                              <a:srgbClr val="000000">
                                <a:alpha val="43137"/>
                              </a:srgbClr>
                            </a:outerShdw>
                          </a:effectLst>
                        </a:rPr>
                        <a:t>Deficit</a:t>
                      </a:r>
                      <a:endParaRPr lang="en-GB" dirty="0">
                        <a:effectLst>
                          <a:outerShdw blurRad="38100" dist="38100" dir="2700000" algn="tl">
                            <a:srgbClr val="000000">
                              <a:alpha val="43137"/>
                            </a:srgbClr>
                          </a:outerShdw>
                        </a:effectLst>
                      </a:endParaRPr>
                    </a:p>
                  </a:txBody>
                  <a:tcPr/>
                </a:tc>
                <a:tc>
                  <a:txBody>
                    <a:bodyPr/>
                    <a:lstStyle/>
                    <a:p>
                      <a:r>
                        <a:rPr lang="en-GB" dirty="0" smtClean="0">
                          <a:effectLst>
                            <a:outerShdw blurRad="38100" dist="38100" dir="2700000" algn="tl">
                              <a:srgbClr val="000000">
                                <a:alpha val="43137"/>
                              </a:srgbClr>
                            </a:outerShdw>
                          </a:effectLst>
                        </a:rPr>
                        <a:t>Screening assessment</a:t>
                      </a:r>
                      <a:endParaRPr lang="en-GB" dirty="0">
                        <a:effectLst>
                          <a:outerShdw blurRad="38100" dist="38100" dir="2700000" algn="tl">
                            <a:srgbClr val="000000">
                              <a:alpha val="43137"/>
                            </a:srgbClr>
                          </a:outerShdw>
                        </a:effectLst>
                      </a:endParaRPr>
                    </a:p>
                  </a:txBody>
                  <a:tcPr/>
                </a:tc>
                <a:tc>
                  <a:txBody>
                    <a:bodyPr/>
                    <a:lstStyle/>
                    <a:p>
                      <a:r>
                        <a:rPr lang="en-GB" dirty="0" smtClean="0">
                          <a:effectLst>
                            <a:outerShdw blurRad="38100" dist="38100" dir="2700000" algn="tl">
                              <a:srgbClr val="000000">
                                <a:alpha val="43137"/>
                              </a:srgbClr>
                            </a:outerShdw>
                          </a:effectLst>
                        </a:rPr>
                        <a:t>Eating</a:t>
                      </a:r>
                    </a:p>
                    <a:p>
                      <a:r>
                        <a:rPr lang="en-GB" dirty="0" smtClean="0">
                          <a:effectLst>
                            <a:outerShdw blurRad="38100" dist="38100" dir="2700000" algn="tl">
                              <a:srgbClr val="000000">
                                <a:alpha val="43137"/>
                              </a:srgbClr>
                            </a:outerShdw>
                          </a:effectLst>
                        </a:rPr>
                        <a:t>Task 1</a:t>
                      </a:r>
                      <a:endParaRPr lang="en-GB" dirty="0">
                        <a:effectLst>
                          <a:outerShdw blurRad="38100" dist="38100" dir="2700000" algn="tl">
                            <a:srgbClr val="000000">
                              <a:alpha val="43137"/>
                            </a:srgbClr>
                          </a:outerShdw>
                        </a:effectLst>
                      </a:endParaRPr>
                    </a:p>
                  </a:txBody>
                  <a:tcPr/>
                </a:tc>
                <a:tc>
                  <a:txBody>
                    <a:bodyPr/>
                    <a:lstStyle/>
                    <a:p>
                      <a:r>
                        <a:rPr lang="en-GB" dirty="0" smtClean="0">
                          <a:effectLst>
                            <a:outerShdw blurRad="38100" dist="38100" dir="2700000" algn="tl">
                              <a:srgbClr val="000000">
                                <a:alpha val="43137"/>
                              </a:srgbClr>
                            </a:outerShdw>
                          </a:effectLst>
                        </a:rPr>
                        <a:t>Washing</a:t>
                      </a:r>
                    </a:p>
                    <a:p>
                      <a:r>
                        <a:rPr lang="en-GB" dirty="0" smtClean="0">
                          <a:effectLst>
                            <a:outerShdw blurRad="38100" dist="38100" dir="2700000" algn="tl">
                              <a:srgbClr val="000000">
                                <a:alpha val="43137"/>
                              </a:srgbClr>
                            </a:outerShdw>
                          </a:effectLst>
                        </a:rPr>
                        <a:t>Task 2</a:t>
                      </a:r>
                      <a:endParaRPr lang="en-GB" dirty="0">
                        <a:effectLst>
                          <a:outerShdw blurRad="38100" dist="38100" dir="2700000" algn="tl">
                            <a:srgbClr val="000000">
                              <a:alpha val="43137"/>
                            </a:srgbClr>
                          </a:outerShdw>
                        </a:effectLst>
                      </a:endParaRPr>
                    </a:p>
                  </a:txBody>
                  <a:tcPr/>
                </a:tc>
                <a:tc>
                  <a:txBody>
                    <a:bodyPr/>
                    <a:lstStyle/>
                    <a:p>
                      <a:r>
                        <a:rPr lang="en-GB" dirty="0" smtClean="0">
                          <a:effectLst>
                            <a:outerShdw blurRad="38100" dist="38100" dir="2700000" algn="tl">
                              <a:srgbClr val="000000">
                                <a:alpha val="43137"/>
                              </a:srgbClr>
                            </a:outerShdw>
                          </a:effectLst>
                        </a:rPr>
                        <a:t>Pouring and</a:t>
                      </a:r>
                      <a:r>
                        <a:rPr lang="en-GB" baseline="0" dirty="0" smtClean="0">
                          <a:effectLst>
                            <a:outerShdw blurRad="38100" dist="38100" dir="2700000" algn="tl">
                              <a:srgbClr val="000000">
                                <a:alpha val="43137"/>
                              </a:srgbClr>
                            </a:outerShdw>
                          </a:effectLst>
                        </a:rPr>
                        <a:t> Drinking</a:t>
                      </a:r>
                    </a:p>
                    <a:p>
                      <a:r>
                        <a:rPr lang="en-GB" baseline="0" dirty="0" smtClean="0">
                          <a:effectLst>
                            <a:outerShdw blurRad="38100" dist="38100" dir="2700000" algn="tl">
                              <a:srgbClr val="000000">
                                <a:alpha val="43137"/>
                              </a:srgbClr>
                            </a:outerShdw>
                          </a:effectLst>
                        </a:rPr>
                        <a:t>Task 3</a:t>
                      </a:r>
                      <a:endParaRPr lang="en-GB" dirty="0">
                        <a:effectLst>
                          <a:outerShdw blurRad="38100" dist="38100" dir="2700000" algn="tl">
                            <a:srgbClr val="000000">
                              <a:alpha val="43137"/>
                            </a:srgbClr>
                          </a:outerShdw>
                        </a:effectLst>
                      </a:endParaRPr>
                    </a:p>
                  </a:txBody>
                  <a:tcPr/>
                </a:tc>
                <a:tc>
                  <a:txBody>
                    <a:bodyPr/>
                    <a:lstStyle/>
                    <a:p>
                      <a:r>
                        <a:rPr lang="en-GB" dirty="0" smtClean="0">
                          <a:effectLst>
                            <a:outerShdw blurRad="38100" dist="38100" dir="2700000" algn="tl">
                              <a:srgbClr val="000000">
                                <a:alpha val="43137"/>
                              </a:srgbClr>
                            </a:outerShdw>
                          </a:effectLst>
                        </a:rPr>
                        <a:t>Dressing</a:t>
                      </a:r>
                    </a:p>
                    <a:p>
                      <a:r>
                        <a:rPr lang="en-GB" dirty="0" smtClean="0">
                          <a:effectLst>
                            <a:outerShdw blurRad="38100" dist="38100" dir="2700000" algn="tl">
                              <a:srgbClr val="000000">
                                <a:alpha val="43137"/>
                              </a:srgbClr>
                            </a:outerShdw>
                          </a:effectLst>
                        </a:rPr>
                        <a:t>Task 4</a:t>
                      </a:r>
                      <a:endParaRPr lang="en-GB" dirty="0">
                        <a:effectLst>
                          <a:outerShdw blurRad="38100" dist="38100" dir="2700000" algn="tl">
                            <a:srgbClr val="000000">
                              <a:alpha val="43137"/>
                            </a:srgbClr>
                          </a:outerShdw>
                        </a:effectLst>
                      </a:endParaRPr>
                    </a:p>
                  </a:txBody>
                  <a:tcPr/>
                </a:tc>
              </a:tr>
              <a:tr h="393720">
                <a:tc>
                  <a:txBody>
                    <a:bodyPr/>
                    <a:lstStyle/>
                    <a:p>
                      <a:r>
                        <a:rPr lang="en-GB" b="1" dirty="0" smtClean="0"/>
                        <a:t>LANGUAGE</a:t>
                      </a:r>
                      <a:endParaRPr lang="en-GB" b="1"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679571">
                <a:tc>
                  <a:txBody>
                    <a:bodyPr/>
                    <a:lstStyle/>
                    <a:p>
                      <a:r>
                        <a:rPr lang="en-GB" sz="1600" dirty="0" smtClean="0"/>
                        <a:t>Comprehension</a:t>
                      </a:r>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93720">
                <a:tc>
                  <a:txBody>
                    <a:bodyPr/>
                    <a:lstStyle/>
                    <a:p>
                      <a:r>
                        <a:rPr lang="en-GB" sz="1600" dirty="0" smtClean="0"/>
                        <a:t>Expression</a:t>
                      </a:r>
                      <a:endParaRPr lang="en-GB" sz="1600"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93720">
                <a:tc>
                  <a:txBody>
                    <a:bodyPr/>
                    <a:lstStyle/>
                    <a:p>
                      <a:r>
                        <a:rPr lang="en-GB" b="1" dirty="0" smtClean="0"/>
                        <a:t>HEARING</a:t>
                      </a:r>
                      <a:endParaRPr lang="en-GB" b="1"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93720">
                <a:tc>
                  <a:txBody>
                    <a:bodyPr/>
                    <a:lstStyle/>
                    <a:p>
                      <a:r>
                        <a:rPr lang="en-GB" sz="1600" dirty="0" smtClean="0"/>
                        <a:t>Hearing acuity</a:t>
                      </a:r>
                      <a:endParaRPr lang="en-GB" sz="1600"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93720">
                <a:tc>
                  <a:txBody>
                    <a:bodyPr/>
                    <a:lstStyle/>
                    <a:p>
                      <a:r>
                        <a:rPr lang="en-GB" sz="1600" dirty="0" smtClean="0"/>
                        <a:t>Auditory agnosia</a:t>
                      </a:r>
                      <a:endParaRPr lang="en-GB" sz="1600"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93720">
                <a:tc>
                  <a:txBody>
                    <a:bodyPr/>
                    <a:lstStyle/>
                    <a:p>
                      <a:r>
                        <a:rPr lang="en-GB" sz="1600" b="1" dirty="0" smtClean="0"/>
                        <a:t>COGNITION</a:t>
                      </a:r>
                      <a:endParaRPr lang="en-GB" sz="1600" b="1"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93720">
                <a:tc>
                  <a:txBody>
                    <a:bodyPr/>
                    <a:lstStyle/>
                    <a:p>
                      <a:r>
                        <a:rPr lang="en-GB" sz="1600" dirty="0" smtClean="0"/>
                        <a:t>Orientation</a:t>
                      </a:r>
                      <a:endParaRPr lang="en-GB" sz="1600"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93720">
                <a:tc>
                  <a:txBody>
                    <a:bodyPr/>
                    <a:lstStyle/>
                    <a:p>
                      <a:r>
                        <a:rPr lang="en-GB" sz="1600" dirty="0" smtClean="0"/>
                        <a:t>Attention</a:t>
                      </a:r>
                      <a:endParaRPr lang="en-GB" sz="1600"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pic>
        <p:nvPicPr>
          <p:cNvPr id="2050"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63046" y="3067062"/>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35896" y="3095284"/>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444208" y="3152289"/>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740352" y="3152289"/>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04048" y="3099311"/>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63046" y="3582044"/>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00289" y="4437112"/>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24712" y="4437112"/>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06780" y="3612675"/>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02018" y="3586351"/>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105581" y="4409170"/>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15"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92622" y="4437112"/>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740352" y="4409170"/>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a.laverfawcett\AppData\Local\Microsoft\Windows\Temporary Internet Files\Content.IE5\MPCRZ287\Red-Cross[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62415" y="3622268"/>
            <a:ext cx="398414" cy="341498"/>
          </a:xfrm>
          <a:prstGeom prst="rect">
            <a:avLst/>
          </a:prstGeom>
          <a:noFill/>
          <a:extLst>
            <a:ext uri="{909E8E84-426E-40DD-AFC4-6F175D3DCCD1}">
              <a14:hiddenFill xmlns:a14="http://schemas.microsoft.com/office/drawing/2010/main" xmlns="">
                <a:solidFill>
                  <a:srgbClr val="FFFFFF"/>
                </a:solidFill>
              </a14:hiddenFill>
            </a:ext>
          </a:extLst>
        </p:spPr>
      </p:pic>
      <p:pic>
        <p:nvPicPr>
          <p:cNvPr id="18" name="Picture 3" descr="C:\Users\a.laverfawcett\AppData\Local\Microsoft\Windows\Temporary Internet Files\Content.IE5\MPCRZ287\Red-Cross[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02575" y="3631861"/>
            <a:ext cx="398414" cy="341498"/>
          </a:xfrm>
          <a:prstGeom prst="rect">
            <a:avLst/>
          </a:prstGeom>
          <a:noFill/>
          <a:extLst>
            <a:ext uri="{909E8E84-426E-40DD-AFC4-6F175D3DCCD1}">
              <a14:hiddenFill xmlns:a14="http://schemas.microsoft.com/office/drawing/2010/main" xmlns="">
                <a:solidFill>
                  <a:srgbClr val="FFFFFF"/>
                </a:solidFill>
              </a14:hiddenFill>
            </a:ext>
          </a:extLst>
        </p:spPr>
      </p:pic>
      <p:pic>
        <p:nvPicPr>
          <p:cNvPr id="19" name="Picture 3" descr="C:\Users\a.laverfawcett\AppData\Local\Microsoft\Windows\Temporary Internet Files\Content.IE5\MPCRZ287\Red-Cross[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62415" y="6165304"/>
            <a:ext cx="398414" cy="341498"/>
          </a:xfrm>
          <a:prstGeom prst="rect">
            <a:avLst/>
          </a:prstGeom>
          <a:noFill/>
          <a:extLst>
            <a:ext uri="{909E8E84-426E-40DD-AFC4-6F175D3DCCD1}">
              <a14:hiddenFill xmlns:a14="http://schemas.microsoft.com/office/drawing/2010/main" xmlns="">
                <a:solidFill>
                  <a:srgbClr val="FFFFFF"/>
                </a:solidFill>
              </a14:hiddenFill>
            </a:ext>
          </a:extLst>
        </p:spPr>
      </p:pic>
      <p:pic>
        <p:nvPicPr>
          <p:cNvPr id="20" name="Picture 3" descr="C:\Users\a.laverfawcett\AppData\Local\Microsoft\Windows\Temporary Internet Files\Content.IE5\MPCRZ287\Red-Cross[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635896" y="6165304"/>
            <a:ext cx="398414" cy="341498"/>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Picture 3" descr="C:\Users\a.laverfawcett\AppData\Local\Microsoft\Windows\Temporary Internet Files\Content.IE5\MPCRZ287\Red-Cross[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44208" y="6165304"/>
            <a:ext cx="398414" cy="341498"/>
          </a:xfrm>
          <a:prstGeom prst="rect">
            <a:avLst/>
          </a:prstGeom>
          <a:noFill/>
          <a:extLst>
            <a:ext uri="{909E8E84-426E-40DD-AFC4-6F175D3DCCD1}">
              <a14:hiddenFill xmlns:a14="http://schemas.microsoft.com/office/drawing/2010/main" xmlns="">
                <a:solidFill>
                  <a:srgbClr val="FFFFFF"/>
                </a:solidFill>
              </a14:hiddenFill>
            </a:ext>
          </a:extLst>
        </p:spPr>
      </p:pic>
      <p:pic>
        <p:nvPicPr>
          <p:cNvPr id="22" name="Picture 3" descr="C:\Users\a.laverfawcett\AppData\Local\Microsoft\Windows\Temporary Internet Files\Content.IE5\MPCRZ287\Red-Cross[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897926" y="6165304"/>
            <a:ext cx="398414" cy="341498"/>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485841" y="5726358"/>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25"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55230" y="5726358"/>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26"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77529" y="5785434"/>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27"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63046" y="5770221"/>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28"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34448" y="6146118"/>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29"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70549" y="5709774"/>
            <a:ext cx="315148" cy="360684"/>
          </a:xfrm>
          <a:prstGeom prst="rect">
            <a:avLst/>
          </a:prstGeom>
          <a:noFill/>
          <a:extLst>
            <a:ext uri="{909E8E84-426E-40DD-AFC4-6F175D3DCCD1}">
              <a14:hiddenFill xmlns:a14="http://schemas.microsoft.com/office/drawing/2010/main" xmlns="">
                <a:solidFill>
                  <a:srgbClr val="FFFFFF"/>
                </a:solidFill>
              </a14:hiddenFill>
            </a:ext>
          </a:extLst>
        </p:spPr>
      </p:pic>
      <p:pic>
        <p:nvPicPr>
          <p:cNvPr id="30" name="Picture 2" descr="C:\Users\a.laverfawcett\AppData\Local\Microsoft\Windows\Temporary Internet Files\Content.IE5\4FFUYPAZ\Kliponious-green-tick[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71600" y="188640"/>
            <a:ext cx="315148" cy="360684"/>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1403648" y="218955"/>
            <a:ext cx="1680717" cy="369332"/>
          </a:xfrm>
          <a:prstGeom prst="rect">
            <a:avLst/>
          </a:prstGeom>
          <a:noFill/>
        </p:spPr>
        <p:txBody>
          <a:bodyPr wrap="none" rtlCol="0">
            <a:spAutoFit/>
          </a:bodyPr>
          <a:lstStyle/>
          <a:p>
            <a:r>
              <a:rPr lang="en-GB" dirty="0" smtClean="0"/>
              <a:t>Intact - strength</a:t>
            </a:r>
            <a:endParaRPr lang="en-GB" dirty="0"/>
          </a:p>
        </p:txBody>
      </p:sp>
      <p:pic>
        <p:nvPicPr>
          <p:cNvPr id="32" name="Picture 3" descr="C:\Users\a.laverfawcett\AppData\Local\Microsoft\Windows\Temporary Internet Files\Content.IE5\MPCRZ287\Red-Cross[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16230" y="232872"/>
            <a:ext cx="398414" cy="341498"/>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TextBox 16"/>
          <p:cNvSpPr txBox="1"/>
          <p:nvPr/>
        </p:nvSpPr>
        <p:spPr>
          <a:xfrm>
            <a:off x="4387269" y="232872"/>
            <a:ext cx="2873864" cy="369332"/>
          </a:xfrm>
          <a:prstGeom prst="rect">
            <a:avLst/>
          </a:prstGeom>
          <a:noFill/>
        </p:spPr>
        <p:txBody>
          <a:bodyPr wrap="none" rtlCol="0">
            <a:spAutoFit/>
          </a:bodyPr>
          <a:lstStyle/>
          <a:p>
            <a:r>
              <a:rPr lang="en-GB" dirty="0" smtClean="0"/>
              <a:t>Observed problems - deficit</a:t>
            </a:r>
            <a:endParaRPr lang="en-GB" dirty="0"/>
          </a:p>
        </p:txBody>
      </p:sp>
    </p:spTree>
    <p:extLst>
      <p:ext uri="{BB962C8B-B14F-4D97-AF65-F5344CB8AC3E}">
        <p14:creationId xmlns:p14="http://schemas.microsoft.com/office/powerpoint/2010/main" xmlns="" val="36811907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3080574496"/>
              </p:ext>
            </p:extLst>
          </p:nvPr>
        </p:nvGraphicFramePr>
        <p:xfrm>
          <a:off x="323530" y="836712"/>
          <a:ext cx="8064894" cy="5529306"/>
        </p:xfrm>
        <a:graphic>
          <a:graphicData uri="http://schemas.openxmlformats.org/drawingml/2006/table">
            <a:tbl>
              <a:tblPr firstRow="1" firstCol="1" bandRow="1">
                <a:tableStyleId>{5C22544A-7EE6-4342-B048-85BDC9FD1C3A}</a:tableStyleId>
              </a:tblPr>
              <a:tblGrid>
                <a:gridCol w="1344149"/>
                <a:gridCol w="1194799"/>
                <a:gridCol w="896100"/>
                <a:gridCol w="1120124"/>
                <a:gridCol w="1120124"/>
                <a:gridCol w="1045449"/>
                <a:gridCol w="1344149"/>
              </a:tblGrid>
              <a:tr h="825894">
                <a:tc>
                  <a:txBody>
                    <a:bodyPr/>
                    <a:lstStyle/>
                    <a:p>
                      <a:pPr>
                        <a:lnSpc>
                          <a:spcPct val="107000"/>
                        </a:lnSpc>
                        <a:spcAft>
                          <a:spcPts val="0"/>
                        </a:spcAft>
                      </a:pPr>
                      <a:r>
                        <a:rPr lang="en-GB" sz="1400" dirty="0">
                          <a:effectLst>
                            <a:outerShdw blurRad="38100" dist="38100" dir="2700000" algn="tl">
                              <a:srgbClr val="000000">
                                <a:alpha val="43137"/>
                              </a:srgbClr>
                            </a:outerShdw>
                          </a:effectLst>
                        </a:rPr>
                        <a:t>Occupational Performance</a:t>
                      </a:r>
                      <a:endParaRPr lang="en-GB" sz="1400" dirty="0">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outerShdw blurRad="38100" dist="38100" dir="2700000" algn="tl">
                              <a:srgbClr val="000000">
                                <a:alpha val="43137"/>
                              </a:srgbClr>
                            </a:outerShdw>
                          </a:effectLst>
                        </a:rPr>
                        <a:t>Independent</a:t>
                      </a:r>
                      <a:endParaRPr lang="en-GB" sz="1400" dirty="0">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outerShdw blurRad="38100" dist="38100" dir="2700000" algn="tl">
                              <a:srgbClr val="000000">
                                <a:alpha val="43137"/>
                              </a:srgbClr>
                            </a:outerShdw>
                          </a:effectLst>
                        </a:rPr>
                        <a:t>Needed General Prompt</a:t>
                      </a:r>
                      <a:endParaRPr lang="en-GB" sz="1400" dirty="0">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outerShdw blurRad="38100" dist="38100" dir="2700000" algn="tl">
                              <a:srgbClr val="000000">
                                <a:alpha val="43137"/>
                              </a:srgbClr>
                            </a:outerShdw>
                          </a:effectLst>
                        </a:rPr>
                        <a:t>Needed Gestural Cue</a:t>
                      </a:r>
                      <a:endParaRPr lang="en-GB" sz="1400" dirty="0">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outerShdw blurRad="38100" dist="38100" dir="2700000" algn="tl">
                              <a:srgbClr val="000000">
                                <a:alpha val="43137"/>
                              </a:srgbClr>
                            </a:outerShdw>
                          </a:effectLst>
                        </a:rPr>
                        <a:t>Needed Specific Feedback/</a:t>
                      </a:r>
                    </a:p>
                    <a:p>
                      <a:pPr>
                        <a:lnSpc>
                          <a:spcPct val="107000"/>
                        </a:lnSpc>
                        <a:spcAft>
                          <a:spcPts val="0"/>
                        </a:spcAft>
                      </a:pPr>
                      <a:r>
                        <a:rPr lang="en-GB" sz="1400" dirty="0">
                          <a:effectLst>
                            <a:outerShdw blurRad="38100" dist="38100" dir="2700000" algn="tl">
                              <a:srgbClr val="000000">
                                <a:alpha val="43137"/>
                              </a:srgbClr>
                            </a:outerShdw>
                          </a:effectLst>
                        </a:rPr>
                        <a:t>Cue</a:t>
                      </a:r>
                      <a:endParaRPr lang="en-GB" sz="1400" dirty="0">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outerShdw blurRad="38100" dist="38100" dir="2700000" algn="tl">
                              <a:srgbClr val="000000">
                                <a:alpha val="43137"/>
                              </a:srgbClr>
                            </a:outerShdw>
                          </a:effectLst>
                        </a:rPr>
                        <a:t>Needed Physical Assistance</a:t>
                      </a:r>
                      <a:endParaRPr lang="en-GB" sz="1400" dirty="0">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outerShdw blurRad="38100" dist="38100" dir="2700000" algn="tl">
                              <a:srgbClr val="000000">
                                <a:alpha val="43137"/>
                              </a:srgbClr>
                            </a:outerShdw>
                          </a:effectLst>
                        </a:rPr>
                        <a:t>Do for client</a:t>
                      </a:r>
                      <a:endParaRPr lang="en-GB" sz="1400" dirty="0">
                        <a:effectLst>
                          <a:outerShdw blurRad="38100" dist="38100" dir="2700000" algn="tl">
                            <a:srgbClr val="000000">
                              <a:alpha val="43137"/>
                            </a:srgbClr>
                          </a:outerShdw>
                        </a:effectLst>
                        <a:latin typeface="Calibri"/>
                        <a:ea typeface="Calibri"/>
                        <a:cs typeface="Times New Roman"/>
                      </a:endParaRPr>
                    </a:p>
                  </a:txBody>
                  <a:tcPr marL="68580" marR="68580" marT="0" marB="0"/>
                </a:tc>
              </a:tr>
              <a:tr h="963656">
                <a:tc>
                  <a:txBody>
                    <a:bodyPr/>
                    <a:lstStyle/>
                    <a:p>
                      <a:pPr>
                        <a:lnSpc>
                          <a:spcPct val="107000"/>
                        </a:lnSpc>
                        <a:spcAft>
                          <a:spcPts val="0"/>
                        </a:spcAft>
                      </a:pPr>
                      <a:r>
                        <a:rPr lang="en-GB" sz="1400" dirty="0">
                          <a:effectLst>
                            <a:outerShdw blurRad="38100" dist="38100" dir="2700000" algn="tl">
                              <a:srgbClr val="000000">
                                <a:alpha val="43137"/>
                              </a:srgbClr>
                            </a:outerShdw>
                          </a:effectLst>
                        </a:rPr>
                        <a:t>Eating: Client’s ability to eat independently form a bowl.</a:t>
                      </a:r>
                      <a:endParaRPr lang="en-GB" sz="1400" dirty="0">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r>
              <a:tr h="870905">
                <a:tc>
                  <a:txBody>
                    <a:bodyPr/>
                    <a:lstStyle/>
                    <a:p>
                      <a:pPr>
                        <a:lnSpc>
                          <a:spcPct val="107000"/>
                        </a:lnSpc>
                        <a:spcAft>
                          <a:spcPts val="0"/>
                        </a:spcAft>
                      </a:pPr>
                      <a:r>
                        <a:rPr lang="en-GB" sz="1400" dirty="0">
                          <a:effectLst>
                            <a:outerShdw blurRad="38100" dist="38100" dir="2700000" algn="tl">
                              <a:srgbClr val="000000">
                                <a:alpha val="43137"/>
                              </a:srgbClr>
                            </a:outerShdw>
                          </a:effectLst>
                        </a:rPr>
                        <a:t>Washing: Client’s ability to wash and dry hands.</a:t>
                      </a:r>
                      <a:endParaRPr lang="en-GB" sz="1400" dirty="0">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r>
              <a:tr h="954790">
                <a:tc>
                  <a:txBody>
                    <a:bodyPr/>
                    <a:lstStyle/>
                    <a:p>
                      <a:pPr>
                        <a:lnSpc>
                          <a:spcPct val="107000"/>
                        </a:lnSpc>
                        <a:spcAft>
                          <a:spcPts val="0"/>
                        </a:spcAft>
                      </a:pPr>
                      <a:r>
                        <a:rPr lang="en-GB" sz="1400" dirty="0">
                          <a:effectLst>
                            <a:outerShdw blurRad="38100" dist="38100" dir="2700000" algn="tl">
                              <a:srgbClr val="000000">
                                <a:alpha val="43137"/>
                              </a:srgbClr>
                            </a:outerShdw>
                          </a:effectLst>
                        </a:rPr>
                        <a:t>Pouring and Drinking: Client’s ability to pour from a jug and to drink from a cup.</a:t>
                      </a:r>
                      <a:endParaRPr lang="en-GB" sz="1400" dirty="0">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r>
              <a:tr h="954790">
                <a:tc>
                  <a:txBody>
                    <a:bodyPr/>
                    <a:lstStyle/>
                    <a:p>
                      <a:pPr>
                        <a:lnSpc>
                          <a:spcPct val="107000"/>
                        </a:lnSpc>
                        <a:spcAft>
                          <a:spcPts val="0"/>
                        </a:spcAft>
                      </a:pPr>
                      <a:r>
                        <a:rPr lang="en-GB" sz="1400" dirty="0">
                          <a:effectLst>
                            <a:outerShdw blurRad="38100" dist="38100" dir="2700000" algn="tl">
                              <a:srgbClr val="000000">
                                <a:alpha val="43137"/>
                              </a:srgbClr>
                            </a:outerShdw>
                          </a:effectLst>
                        </a:rPr>
                        <a:t>Dressing: Client’s ability to put on a front-fastening, long-sleeved garment.</a:t>
                      </a:r>
                      <a:endParaRPr lang="en-GB" sz="1400" dirty="0">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1400" dirty="0">
                          <a:effectLst/>
                        </a:rPr>
                        <a:t> </a:t>
                      </a:r>
                      <a:endParaRPr lang="en-GB" sz="1400" dirty="0">
                        <a:effectLst/>
                        <a:latin typeface="Calibri"/>
                        <a:ea typeface="Calibri"/>
                        <a:cs typeface="Times New Roman"/>
                      </a:endParaRPr>
                    </a:p>
                  </a:txBody>
                  <a:tcPr marL="68580" marR="68580" marT="0" marB="0"/>
                </a:tc>
              </a:tr>
            </a:tbl>
          </a:graphicData>
        </a:graphic>
      </p:graphicFrame>
      <p:sp>
        <p:nvSpPr>
          <p:cNvPr id="3" name="Rectangle 2"/>
          <p:cNvSpPr/>
          <p:nvPr/>
        </p:nvSpPr>
        <p:spPr>
          <a:xfrm>
            <a:off x="1547664" y="188640"/>
            <a:ext cx="6276590" cy="400110"/>
          </a:xfrm>
          <a:prstGeom prst="rect">
            <a:avLst/>
          </a:prstGeom>
        </p:spPr>
        <p:txBody>
          <a:bodyPr wrap="none">
            <a:spAutoFit/>
          </a:bodyPr>
          <a:lstStyle/>
          <a:p>
            <a:r>
              <a:rPr lang="en-GB" sz="2000" b="1" dirty="0"/>
              <a:t>SOTOF (2</a:t>
            </a:r>
            <a:r>
              <a:rPr lang="en-GB" sz="2000" b="1" baseline="30000" dirty="0"/>
              <a:t>nd</a:t>
            </a:r>
            <a:r>
              <a:rPr lang="en-GB" sz="2000" b="1" dirty="0"/>
              <a:t> edition</a:t>
            </a:r>
            <a:r>
              <a:rPr lang="en-GB" sz="2000" b="1" dirty="0" smtClean="0"/>
              <a:t>): revised level of independence rating </a:t>
            </a:r>
            <a:endParaRPr lang="en-GB" sz="2000" b="1" dirty="0"/>
          </a:p>
        </p:txBody>
      </p:sp>
      <p:pic>
        <p:nvPicPr>
          <p:cNvPr id="4" name="Picture 3" descr="C:\Users\a.laverfawcett\AppData\Local\Microsoft\Windows\Temporary Internet Files\Content.IE5\CMNZZXIP\dynamic_logo_vector_by_zuccherofilato-d38pwbv[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48020" y="103612"/>
            <a:ext cx="661092" cy="6610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800540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7410" name="Picture 2" descr="C:\Users\Alison Fawcett\Pictures\img069.jpg"/>
          <p:cNvPicPr>
            <a:picLocks noGrp="1" noChangeAspect="1" noChangeArrowheads="1"/>
          </p:cNvPicPr>
          <p:nvPr>
            <p:ph idx="4294967295"/>
          </p:nvPr>
        </p:nvPicPr>
        <p:blipFill>
          <a:blip r:embed="rId3">
            <a:extLst>
              <a:ext uri="{28A0092B-C50C-407E-A947-70E740481C1C}">
                <a14:useLocalDpi xmlns:a14="http://schemas.microsoft.com/office/drawing/2010/main" xmlns="" val="0"/>
              </a:ext>
            </a:extLst>
          </a:blip>
          <a:srcRect/>
          <a:stretch>
            <a:fillRect/>
          </a:stretch>
        </p:blipFill>
        <p:spPr>
          <a:xfrm>
            <a:off x="4860032" y="620688"/>
            <a:ext cx="4137025" cy="5853113"/>
          </a:xfrm>
        </p:spPr>
      </p:pic>
      <p:sp>
        <p:nvSpPr>
          <p:cNvPr id="17411" name="Text Placeholder 6"/>
          <p:cNvSpPr>
            <a:spLocks noGrp="1"/>
          </p:cNvSpPr>
          <p:nvPr>
            <p:ph type="body" sz="half" idx="4294967295"/>
          </p:nvPr>
        </p:nvSpPr>
        <p:spPr>
          <a:xfrm>
            <a:off x="395536" y="765175"/>
            <a:ext cx="4248472" cy="5715000"/>
          </a:xfrm>
        </p:spPr>
        <p:txBody>
          <a:bodyPr>
            <a:normAutofit/>
          </a:bodyPr>
          <a:lstStyle/>
          <a:p>
            <a:pPr marL="0" indent="0" eaLnBrk="1" fontAlgn="auto" hangingPunct="1">
              <a:spcAft>
                <a:spcPts val="0"/>
              </a:spcAft>
              <a:buFont typeface="Wingdings" pitchFamily="2" charset="2"/>
              <a:buNone/>
              <a:defRPr/>
            </a:pPr>
            <a:r>
              <a:rPr lang="en-GB" altLang="en-US" sz="2200" dirty="0" smtClean="0"/>
              <a:t>Written instructions are provided. These can be useful for:</a:t>
            </a:r>
          </a:p>
          <a:p>
            <a:pPr marL="0" indent="0" eaLnBrk="1" fontAlgn="auto" hangingPunct="1">
              <a:spcAft>
                <a:spcPts val="0"/>
              </a:spcAft>
              <a:buFont typeface="Wingdings 2"/>
              <a:buChar char=""/>
              <a:defRPr/>
            </a:pPr>
            <a:r>
              <a:rPr lang="en-GB" altLang="en-US" sz="2200" dirty="0" smtClean="0"/>
              <a:t> people with hearing deficit </a:t>
            </a:r>
          </a:p>
          <a:p>
            <a:pPr marL="0" indent="0" eaLnBrk="1" fontAlgn="auto" hangingPunct="1">
              <a:spcAft>
                <a:spcPts val="0"/>
              </a:spcAft>
              <a:buFont typeface="Wingdings 2"/>
              <a:buChar char=""/>
              <a:defRPr/>
            </a:pPr>
            <a:r>
              <a:rPr lang="en-GB" altLang="en-US" sz="2200" dirty="0" smtClean="0"/>
              <a:t> people with dementia can benefit from written, as well as verbal instructions.</a:t>
            </a:r>
          </a:p>
          <a:p>
            <a:pPr marL="0" indent="0" eaLnBrk="1" fontAlgn="auto" hangingPunct="1">
              <a:spcAft>
                <a:spcPts val="0"/>
              </a:spcAft>
              <a:buFont typeface="Wingdings 2"/>
              <a:buChar char=""/>
              <a:defRPr/>
            </a:pPr>
            <a:r>
              <a:rPr lang="en-GB" altLang="en-US" sz="2200" dirty="0" smtClean="0"/>
              <a:t> If the person is struggling with verbal instructions written cards can be used to assess whether the person can function better with written instructions. </a:t>
            </a:r>
          </a:p>
          <a:p>
            <a:pPr marL="0" indent="0" eaLnBrk="1" fontAlgn="auto" hangingPunct="1">
              <a:spcAft>
                <a:spcPts val="0"/>
              </a:spcAft>
              <a:buFont typeface="Wingdings 2"/>
              <a:buChar char=""/>
              <a:defRPr/>
            </a:pPr>
            <a:r>
              <a:rPr lang="en-GB" altLang="en-US" sz="2200" dirty="0" smtClean="0"/>
              <a:t> This assessment can be useful for identifying possible intervention with written instructions and word cue cards.</a:t>
            </a:r>
          </a:p>
        </p:txBody>
      </p:sp>
      <p:sp>
        <p:nvSpPr>
          <p:cNvPr id="17412" name="Title 7"/>
          <p:cNvSpPr>
            <a:spLocks noGrp="1"/>
          </p:cNvSpPr>
          <p:nvPr>
            <p:ph type="title" idx="4294967295"/>
          </p:nvPr>
        </p:nvSpPr>
        <p:spPr>
          <a:xfrm>
            <a:off x="0" y="549275"/>
            <a:ext cx="3008313" cy="1162050"/>
          </a:xfrm>
        </p:spPr>
        <p:txBody>
          <a:bodyPr anchor="b"/>
          <a:lstStyle/>
          <a:p>
            <a:pPr eaLnBrk="1" fontAlgn="auto" hangingPunct="1">
              <a:spcAft>
                <a:spcPts val="0"/>
              </a:spcAft>
              <a:defRPr/>
            </a:pPr>
            <a:r>
              <a:rPr lang="en-GB" altLang="en-US" sz="2000" b="1" dirty="0" smtClean="0">
                <a:solidFill>
                  <a:schemeClr val="tx2">
                    <a:satMod val="130000"/>
                  </a:schemeClr>
                </a:solidFill>
              </a:rPr>
              <a:t/>
            </a:r>
            <a:br>
              <a:rPr lang="en-GB" altLang="en-US" sz="2000" b="1" dirty="0" smtClean="0">
                <a:solidFill>
                  <a:schemeClr val="tx2">
                    <a:satMod val="130000"/>
                  </a:schemeClr>
                </a:solidFill>
              </a:rPr>
            </a:br>
            <a:endParaRPr lang="en-GB" altLang="en-US" sz="2000" b="1" dirty="0" smtClean="0">
              <a:solidFill>
                <a:schemeClr val="tx2">
                  <a:satMod val="130000"/>
                </a:schemeClr>
              </a:solidFill>
            </a:endParaRPr>
          </a:p>
        </p:txBody>
      </p:sp>
    </p:spTree>
    <p:extLst>
      <p:ext uri="{BB962C8B-B14F-4D97-AF65-F5344CB8AC3E}">
        <p14:creationId xmlns:p14="http://schemas.microsoft.com/office/powerpoint/2010/main" xmlns="" val="30997950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411">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4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bldLvl="5"/>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Title 1"/>
          <p:cNvSpPr>
            <a:spLocks noGrp="1"/>
          </p:cNvSpPr>
          <p:nvPr>
            <p:ph type="title"/>
          </p:nvPr>
        </p:nvSpPr>
        <p:spPr/>
        <p:txBody>
          <a:bodyPr>
            <a:normAutofit/>
          </a:bodyPr>
          <a:lstStyle/>
          <a:p>
            <a:r>
              <a:rPr lang="en-GB" altLang="en-US" dirty="0" smtClean="0"/>
              <a:t>Any Questions?</a:t>
            </a:r>
          </a:p>
        </p:txBody>
      </p:sp>
      <p:sp>
        <p:nvSpPr>
          <p:cNvPr id="177155" name="Content Placeholder 2"/>
          <p:cNvSpPr>
            <a:spLocks noGrp="1"/>
          </p:cNvSpPr>
          <p:nvPr>
            <p:ph idx="1"/>
          </p:nvPr>
        </p:nvSpPr>
        <p:spPr/>
        <p:txBody>
          <a:bodyPr/>
          <a:lstStyle/>
          <a:p>
            <a:endParaRPr lang="en-GB" altLang="en-US" dirty="0" smtClean="0"/>
          </a:p>
        </p:txBody>
      </p:sp>
      <p:pic>
        <p:nvPicPr>
          <p:cNvPr id="5122" name="Picture 2" descr="C:\Users\a.laverfawcett\AppData\Local\Microsoft\Windows\Temporary Internet Files\Content.IE5\GP3S1WTL\question_1[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75856" y="2420888"/>
            <a:ext cx="3048000" cy="304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9012024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066800" y="457200"/>
            <a:ext cx="7791450" cy="1371600"/>
          </a:xfrm>
        </p:spPr>
        <p:txBody>
          <a:bodyPr/>
          <a:lstStyle/>
          <a:p>
            <a:pPr eaLnBrk="1" fontAlgn="auto" hangingPunct="1">
              <a:spcAft>
                <a:spcPts val="0"/>
              </a:spcAft>
              <a:defRPr/>
            </a:pPr>
            <a:r>
              <a:rPr lang="en-GB" altLang="en-US" sz="3600" dirty="0" smtClean="0">
                <a:solidFill>
                  <a:schemeClr val="tx2">
                    <a:satMod val="130000"/>
                  </a:schemeClr>
                </a:solidFill>
              </a:rPr>
              <a:t>Examples of SOTOF critiques / citations</a:t>
            </a:r>
          </a:p>
        </p:txBody>
      </p:sp>
      <p:sp>
        <p:nvSpPr>
          <p:cNvPr id="3" name="Content Placeholder 2"/>
          <p:cNvSpPr>
            <a:spLocks noGrp="1"/>
          </p:cNvSpPr>
          <p:nvPr>
            <p:ph idx="1"/>
          </p:nvPr>
        </p:nvSpPr>
        <p:spPr>
          <a:xfrm>
            <a:off x="1295400" y="1981200"/>
            <a:ext cx="7391400" cy="4591050"/>
          </a:xfrm>
        </p:spPr>
        <p:txBody>
          <a:bodyPr>
            <a:normAutofit fontScale="47500" lnSpcReduction="20000"/>
          </a:bodyPr>
          <a:lstStyle/>
          <a:p>
            <a:pPr marL="365760" indent="-283464" eaLnBrk="1" fontAlgn="auto" hangingPunct="1">
              <a:lnSpc>
                <a:spcPct val="120000"/>
              </a:lnSpc>
              <a:spcAft>
                <a:spcPts val="0"/>
              </a:spcAft>
              <a:buFont typeface="Wingdings" pitchFamily="2" charset="2"/>
              <a:buNone/>
              <a:defRPr/>
            </a:pPr>
            <a:r>
              <a:rPr lang="en-GB" dirty="0" smtClean="0"/>
              <a:t>	</a:t>
            </a:r>
            <a:r>
              <a:rPr lang="en-GB" sz="4200" dirty="0" smtClean="0"/>
              <a:t>College of Occupational Therapists (COT) (2004) </a:t>
            </a:r>
            <a:r>
              <a:rPr lang="en-GB" sz="4200" dirty="0" smtClean="0">
                <a:solidFill>
                  <a:srgbClr val="C00000"/>
                </a:solidFill>
              </a:rPr>
              <a:t>Guidance on the use of the International Classification of Functioning, Disability and Health (ICF) and the Ottawa Charter for Health Promotion in occupational therapy services. </a:t>
            </a:r>
            <a:r>
              <a:rPr lang="en-GB" sz="4200" dirty="0" smtClean="0"/>
              <a:t>London: COT</a:t>
            </a:r>
          </a:p>
          <a:p>
            <a:pPr marL="365760" indent="-283464" eaLnBrk="1" fontAlgn="auto" hangingPunct="1">
              <a:lnSpc>
                <a:spcPct val="120000"/>
              </a:lnSpc>
              <a:spcAft>
                <a:spcPts val="0"/>
              </a:spcAft>
              <a:buFont typeface="Wingdings 2"/>
              <a:buChar char=""/>
              <a:defRPr/>
            </a:pPr>
            <a:r>
              <a:rPr lang="en-GB" i="1" dirty="0" smtClean="0"/>
              <a:t>Page 30, Table 5: Common outcome measures categories within an ICF framework. Cites SOTOF as an assessment of body function / structure.</a:t>
            </a:r>
            <a:endParaRPr lang="en-GB" dirty="0" smtClean="0"/>
          </a:p>
          <a:p>
            <a:pPr marL="365760" indent="-283464" eaLnBrk="1" fontAlgn="auto" hangingPunct="1">
              <a:lnSpc>
                <a:spcPct val="120000"/>
              </a:lnSpc>
              <a:spcAft>
                <a:spcPts val="0"/>
              </a:spcAft>
              <a:buFont typeface="Wingdings" pitchFamily="2" charset="2"/>
              <a:buNone/>
              <a:defRPr/>
            </a:pPr>
            <a:r>
              <a:rPr lang="en-GB" dirty="0" smtClean="0"/>
              <a:t> </a:t>
            </a:r>
          </a:p>
          <a:p>
            <a:pPr marL="365760" indent="-283464" eaLnBrk="1" fontAlgn="auto" hangingPunct="1">
              <a:lnSpc>
                <a:spcPct val="120000"/>
              </a:lnSpc>
              <a:spcAft>
                <a:spcPts val="0"/>
              </a:spcAft>
              <a:buFont typeface="Wingdings" pitchFamily="2" charset="2"/>
              <a:buNone/>
              <a:defRPr/>
            </a:pPr>
            <a:r>
              <a:rPr lang="en-GB" dirty="0" smtClean="0"/>
              <a:t>	</a:t>
            </a:r>
            <a:r>
              <a:rPr lang="en-GB" sz="4200" dirty="0" smtClean="0"/>
              <a:t>College of Occupational Therapists (COT) (2003) </a:t>
            </a:r>
            <a:r>
              <a:rPr lang="en-GB" sz="4200" dirty="0" smtClean="0">
                <a:solidFill>
                  <a:srgbClr val="C00000"/>
                </a:solidFill>
              </a:rPr>
              <a:t>Occupational Therapy defined as a complex intervention.</a:t>
            </a:r>
            <a:r>
              <a:rPr lang="en-GB" sz="4200" dirty="0" smtClean="0"/>
              <a:t> London: COT</a:t>
            </a:r>
          </a:p>
          <a:p>
            <a:pPr marL="365760" indent="-283464" eaLnBrk="1" fontAlgn="auto" hangingPunct="1">
              <a:lnSpc>
                <a:spcPct val="120000"/>
              </a:lnSpc>
              <a:spcAft>
                <a:spcPts val="0"/>
              </a:spcAft>
              <a:buFont typeface="Wingdings 2"/>
              <a:buChar char=""/>
              <a:defRPr/>
            </a:pPr>
            <a:r>
              <a:rPr lang="en-GB" i="1" dirty="0" smtClean="0"/>
              <a:t>Page 40, cites SOTOF as an example of a standardised assessment tool used by occupational therapists</a:t>
            </a:r>
            <a:r>
              <a:rPr lang="en-GB" dirty="0" smtClean="0"/>
              <a:t/>
            </a:r>
            <a:br>
              <a:rPr lang="en-GB" dirty="0" smtClean="0"/>
            </a:br>
            <a:r>
              <a:rPr lang="en-GB" dirty="0" smtClean="0"/>
              <a:t> </a:t>
            </a:r>
          </a:p>
          <a:p>
            <a:pPr marL="365760" indent="-283464" eaLnBrk="1" fontAlgn="auto" hangingPunct="1">
              <a:lnSpc>
                <a:spcPct val="120000"/>
              </a:lnSpc>
              <a:spcAft>
                <a:spcPts val="0"/>
              </a:spcAft>
              <a:buFont typeface="Wingdings" pitchFamily="2" charset="2"/>
              <a:buNone/>
              <a:defRPr/>
            </a:pPr>
            <a:r>
              <a:rPr lang="en-GB" dirty="0" smtClean="0"/>
              <a:t>	</a:t>
            </a:r>
            <a:r>
              <a:rPr lang="en-GB" i="1" dirty="0" smtClean="0"/>
              <a:t> </a:t>
            </a:r>
            <a:endParaRPr lang="en-GB" dirty="0" smtClean="0"/>
          </a:p>
        </p:txBody>
      </p:sp>
    </p:spTree>
    <p:extLst>
      <p:ext uri="{BB962C8B-B14F-4D97-AF65-F5344CB8AC3E}">
        <p14:creationId xmlns:p14="http://schemas.microsoft.com/office/powerpoint/2010/main" xmlns="" val="229569490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066800" y="457200"/>
            <a:ext cx="7862888" cy="1371600"/>
          </a:xfrm>
        </p:spPr>
        <p:txBody>
          <a:bodyPr/>
          <a:lstStyle/>
          <a:p>
            <a:pPr eaLnBrk="1" fontAlgn="auto" hangingPunct="1">
              <a:spcAft>
                <a:spcPts val="0"/>
              </a:spcAft>
              <a:defRPr/>
            </a:pPr>
            <a:r>
              <a:rPr lang="en-GB" altLang="en-US" sz="3600" dirty="0" smtClean="0">
                <a:solidFill>
                  <a:schemeClr val="tx2">
                    <a:satMod val="130000"/>
                  </a:schemeClr>
                </a:solidFill>
              </a:rPr>
              <a:t>Examples of SOTOF critiques / citations</a:t>
            </a:r>
          </a:p>
        </p:txBody>
      </p:sp>
      <p:sp>
        <p:nvSpPr>
          <p:cNvPr id="3" name="Content Placeholder 2"/>
          <p:cNvSpPr>
            <a:spLocks noGrp="1"/>
          </p:cNvSpPr>
          <p:nvPr>
            <p:ph idx="1"/>
          </p:nvPr>
        </p:nvSpPr>
        <p:spPr>
          <a:xfrm>
            <a:off x="1219200" y="1981200"/>
            <a:ext cx="7467600" cy="4448175"/>
          </a:xfrm>
        </p:spPr>
        <p:txBody>
          <a:bodyPr>
            <a:normAutofit fontScale="25000" lnSpcReduction="20000"/>
          </a:bodyPr>
          <a:lstStyle/>
          <a:p>
            <a:pPr marL="365760" indent="-283464" eaLnBrk="1" fontAlgn="auto" hangingPunct="1">
              <a:lnSpc>
                <a:spcPct val="120000"/>
              </a:lnSpc>
              <a:spcAft>
                <a:spcPts val="0"/>
              </a:spcAft>
              <a:buFont typeface="Wingdings" pitchFamily="2" charset="2"/>
              <a:buNone/>
              <a:defRPr/>
            </a:pPr>
            <a:r>
              <a:rPr lang="en-GB" dirty="0" smtClean="0"/>
              <a:t>	</a:t>
            </a:r>
            <a:r>
              <a:rPr lang="en-GB" sz="6400" dirty="0" smtClean="0"/>
              <a:t>Clarke C, Sealey-Lapes C, Kotsch l (2001) </a:t>
            </a:r>
            <a:r>
              <a:rPr lang="en-GB" sz="6400" dirty="0" smtClean="0">
                <a:solidFill>
                  <a:srgbClr val="C00000"/>
                </a:solidFill>
              </a:rPr>
              <a:t>Outcome measures: information pack for occupational therapy. </a:t>
            </a:r>
            <a:r>
              <a:rPr lang="en-GB" sz="6400" dirty="0" smtClean="0"/>
              <a:t>London: College of Occupational Therapists</a:t>
            </a:r>
          </a:p>
          <a:p>
            <a:pPr marL="365760" indent="-283464" eaLnBrk="1" fontAlgn="auto" hangingPunct="1">
              <a:lnSpc>
                <a:spcPct val="120000"/>
              </a:lnSpc>
              <a:spcAft>
                <a:spcPts val="0"/>
              </a:spcAft>
              <a:buFont typeface="Wingdings 2"/>
              <a:buChar char=""/>
              <a:defRPr/>
            </a:pPr>
            <a:r>
              <a:rPr lang="en-GB" sz="6400" i="1" dirty="0" smtClean="0"/>
              <a:t>Page 98 gives half page entry gives brief summary of  SOTOF</a:t>
            </a:r>
            <a:endParaRPr lang="en-GB" sz="6400" dirty="0" smtClean="0"/>
          </a:p>
          <a:p>
            <a:pPr marL="365760" indent="-283464" eaLnBrk="1" fontAlgn="auto" hangingPunct="1">
              <a:lnSpc>
                <a:spcPct val="120000"/>
              </a:lnSpc>
              <a:spcAft>
                <a:spcPts val="0"/>
              </a:spcAft>
              <a:buFont typeface="Wingdings 2"/>
              <a:buChar char=""/>
              <a:defRPr/>
            </a:pPr>
            <a:r>
              <a:rPr lang="en-GB" sz="6400" i="1" dirty="0" smtClean="0"/>
              <a:t>Page 112 cited as a measure for neurology</a:t>
            </a:r>
            <a:endParaRPr lang="en-GB" sz="6400" dirty="0" smtClean="0"/>
          </a:p>
          <a:p>
            <a:pPr marL="365760" indent="-283464" eaLnBrk="1" fontAlgn="auto" hangingPunct="1">
              <a:lnSpc>
                <a:spcPct val="120000"/>
              </a:lnSpc>
              <a:spcAft>
                <a:spcPts val="0"/>
              </a:spcAft>
              <a:buFont typeface="Wingdings 2"/>
              <a:buChar char=""/>
              <a:defRPr/>
            </a:pPr>
            <a:r>
              <a:rPr lang="en-GB" sz="6400" i="1" dirty="0" smtClean="0"/>
              <a:t>Page 113 cited as a measure for older people</a:t>
            </a:r>
            <a:endParaRPr lang="en-GB" sz="6400" dirty="0" smtClean="0"/>
          </a:p>
          <a:p>
            <a:pPr marL="365760" indent="-283464" eaLnBrk="1" fontAlgn="auto" hangingPunct="1">
              <a:lnSpc>
                <a:spcPct val="120000"/>
              </a:lnSpc>
              <a:spcAft>
                <a:spcPts val="0"/>
              </a:spcAft>
              <a:buFont typeface="Wingdings" pitchFamily="2" charset="2"/>
              <a:buNone/>
              <a:defRPr/>
            </a:pPr>
            <a:r>
              <a:rPr lang="en-GB" sz="6400" i="1" dirty="0" smtClean="0"/>
              <a:t> </a:t>
            </a:r>
            <a:endParaRPr lang="en-GB" sz="6400" dirty="0" smtClean="0"/>
          </a:p>
          <a:p>
            <a:pPr marL="365760" indent="-283464" eaLnBrk="1" fontAlgn="auto" hangingPunct="1">
              <a:lnSpc>
                <a:spcPct val="120000"/>
              </a:lnSpc>
              <a:spcAft>
                <a:spcPts val="0"/>
              </a:spcAft>
              <a:buFont typeface="Wingdings" pitchFamily="2" charset="2"/>
              <a:buNone/>
              <a:defRPr/>
            </a:pPr>
            <a:r>
              <a:rPr lang="en-GB" sz="6400" dirty="0" smtClean="0"/>
              <a:t>	Asher I E (1996) </a:t>
            </a:r>
            <a:r>
              <a:rPr lang="en-GB" sz="6400" dirty="0" smtClean="0">
                <a:solidFill>
                  <a:srgbClr val="C00000"/>
                </a:solidFill>
              </a:rPr>
              <a:t>Occupational Therapy Assessment Tools: An Annotated Index. 2</a:t>
            </a:r>
            <a:r>
              <a:rPr lang="en-GB" sz="6400" baseline="30000" dirty="0" smtClean="0">
                <a:solidFill>
                  <a:srgbClr val="C00000"/>
                </a:solidFill>
              </a:rPr>
              <a:t>nd</a:t>
            </a:r>
            <a:r>
              <a:rPr lang="en-GB" sz="6400" dirty="0" smtClean="0">
                <a:solidFill>
                  <a:srgbClr val="C00000"/>
                </a:solidFill>
              </a:rPr>
              <a:t> edition.</a:t>
            </a:r>
            <a:r>
              <a:rPr lang="en-GB" sz="6400" dirty="0" smtClean="0"/>
              <a:t> Bethesda, Maryland: American Occupational Therapy Association.</a:t>
            </a:r>
          </a:p>
          <a:p>
            <a:pPr marL="365760" indent="-283464" eaLnBrk="1" fontAlgn="auto" hangingPunct="1">
              <a:lnSpc>
                <a:spcPct val="120000"/>
              </a:lnSpc>
              <a:spcAft>
                <a:spcPts val="0"/>
              </a:spcAft>
              <a:buFont typeface="Wingdings 2"/>
              <a:buChar char=""/>
              <a:defRPr/>
            </a:pPr>
            <a:r>
              <a:rPr lang="en-GB" sz="6400" i="1" dirty="0" smtClean="0"/>
              <a:t>Critique of SOTOF</a:t>
            </a:r>
          </a:p>
          <a:p>
            <a:pPr marL="365760" indent="-283464" eaLnBrk="1" fontAlgn="auto" hangingPunct="1">
              <a:lnSpc>
                <a:spcPct val="120000"/>
              </a:lnSpc>
              <a:spcAft>
                <a:spcPts val="0"/>
              </a:spcAft>
              <a:buFont typeface="Wingdings" pitchFamily="2" charset="2"/>
              <a:buNone/>
              <a:defRPr/>
            </a:pPr>
            <a:r>
              <a:rPr lang="en-GB" sz="6400" i="1" dirty="0" smtClean="0"/>
              <a:t> </a:t>
            </a:r>
            <a:endParaRPr lang="en-GB" sz="6400" dirty="0" smtClean="0"/>
          </a:p>
          <a:p>
            <a:pPr marL="365760" indent="-283464" eaLnBrk="1" fontAlgn="auto" hangingPunct="1">
              <a:lnSpc>
                <a:spcPct val="120000"/>
              </a:lnSpc>
              <a:spcAft>
                <a:spcPts val="0"/>
              </a:spcAft>
              <a:buFont typeface="Wingdings" pitchFamily="2" charset="2"/>
              <a:buNone/>
              <a:defRPr/>
            </a:pPr>
            <a:r>
              <a:rPr lang="en-GB" sz="6400" dirty="0" smtClean="0"/>
              <a:t>	Law M (1997) Self Care (Chp. 16) In J Van Deusen &amp; D Brunt (eds) </a:t>
            </a:r>
            <a:r>
              <a:rPr lang="en-GB" sz="6400" dirty="0" smtClean="0">
                <a:solidFill>
                  <a:srgbClr val="C00000"/>
                </a:solidFill>
              </a:rPr>
              <a:t>Assessment in Occupational Therapy and Physical Therapy</a:t>
            </a:r>
            <a:r>
              <a:rPr lang="en-GB" sz="6400" dirty="0" smtClean="0"/>
              <a:t>. London: W B Saunders Company</a:t>
            </a:r>
          </a:p>
          <a:p>
            <a:pPr marL="365760" indent="-283464" eaLnBrk="1" fontAlgn="auto" hangingPunct="1">
              <a:lnSpc>
                <a:spcPct val="120000"/>
              </a:lnSpc>
              <a:spcAft>
                <a:spcPts val="0"/>
              </a:spcAft>
              <a:buFont typeface="Wingdings 2"/>
              <a:buChar char=""/>
              <a:defRPr/>
            </a:pPr>
            <a:r>
              <a:rPr lang="en-GB" sz="6400" i="1" dirty="0" smtClean="0"/>
              <a:t>Page 431 critique of SOTOF</a:t>
            </a:r>
            <a:endParaRPr lang="en-GB" sz="6400" dirty="0" smtClean="0"/>
          </a:p>
          <a:p>
            <a:pPr marL="365760" indent="-283464" eaLnBrk="1" fontAlgn="auto" hangingPunct="1">
              <a:spcAft>
                <a:spcPts val="0"/>
              </a:spcAft>
              <a:buFont typeface="Wingdings 2"/>
              <a:buChar char=""/>
              <a:defRPr/>
            </a:pPr>
            <a:endParaRPr lang="en-GB" dirty="0" smtClean="0"/>
          </a:p>
        </p:txBody>
      </p:sp>
    </p:spTree>
    <p:extLst>
      <p:ext uri="{BB962C8B-B14F-4D97-AF65-F5344CB8AC3E}">
        <p14:creationId xmlns:p14="http://schemas.microsoft.com/office/powerpoint/2010/main" xmlns="" val="139782931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Letts L, Bosch J </a:t>
            </a:r>
            <a:r>
              <a:rPr lang="en-GB" sz="2700" dirty="0" smtClean="0"/>
              <a:t>(2001; </a:t>
            </a:r>
            <a:r>
              <a:rPr lang="en-GB" sz="2700" i="1" dirty="0" smtClean="0"/>
              <a:t>pages 154-155, Table 10-17 </a:t>
            </a:r>
            <a:r>
              <a:rPr lang="en-GB" sz="2700" dirty="0" smtClean="0"/>
              <a:t>)</a:t>
            </a:r>
            <a:endParaRPr lang="en-GB" sz="2700" dirty="0"/>
          </a:p>
        </p:txBody>
      </p:sp>
      <p:sp>
        <p:nvSpPr>
          <p:cNvPr id="3" name="Content Placeholder 2"/>
          <p:cNvSpPr>
            <a:spLocks noGrp="1"/>
          </p:cNvSpPr>
          <p:nvPr>
            <p:ph idx="1"/>
          </p:nvPr>
        </p:nvSpPr>
        <p:spPr/>
        <p:txBody>
          <a:bodyPr>
            <a:normAutofit fontScale="85000" lnSpcReduction="20000"/>
          </a:bodyPr>
          <a:lstStyle/>
          <a:p>
            <a:r>
              <a:rPr lang="en-GB" dirty="0" smtClean="0"/>
              <a:t>Provided an </a:t>
            </a:r>
            <a:r>
              <a:rPr lang="en-GB" dirty="0"/>
              <a:t>in-depth critique of the </a:t>
            </a:r>
            <a:r>
              <a:rPr lang="en-GB" dirty="0" smtClean="0"/>
              <a:t>SOTOF</a:t>
            </a:r>
          </a:p>
          <a:p>
            <a:r>
              <a:rPr lang="en-GB" dirty="0" smtClean="0"/>
              <a:t>They highlighted </a:t>
            </a:r>
            <a:r>
              <a:rPr lang="en-GB" dirty="0"/>
              <a:t>the strong link to occupational therapy theory and clinical reasoning </a:t>
            </a:r>
            <a:r>
              <a:rPr lang="en-GB" dirty="0" smtClean="0"/>
              <a:t>processes, its </a:t>
            </a:r>
            <a:r>
              <a:rPr lang="en-GB" dirty="0"/>
              <a:t>usefulness for use with adult clients with neurological impairments and its ability to evaluate activities of daily living skills. </a:t>
            </a:r>
            <a:endParaRPr lang="en-GB" dirty="0" smtClean="0"/>
          </a:p>
          <a:p>
            <a:r>
              <a:rPr lang="en-GB" dirty="0" smtClean="0"/>
              <a:t>It </a:t>
            </a:r>
            <a:r>
              <a:rPr lang="en-GB" dirty="0"/>
              <a:t>is stated that the SOTOF is not particularly useful if the clinician wanted to cover all areas of activities of daily living as the four tasks within the SOTOF are standardised. </a:t>
            </a:r>
            <a:endParaRPr lang="en-GB" dirty="0" smtClean="0"/>
          </a:p>
          <a:p>
            <a:r>
              <a:rPr lang="en-GB" dirty="0" smtClean="0"/>
              <a:t>They highlighted </a:t>
            </a:r>
            <a:r>
              <a:rPr lang="en-GB" dirty="0"/>
              <a:t>that responsiveness to change has not yet been examined. </a:t>
            </a:r>
          </a:p>
          <a:p>
            <a:endParaRPr lang="en-GB" dirty="0"/>
          </a:p>
        </p:txBody>
      </p:sp>
    </p:spTree>
    <p:extLst>
      <p:ext uri="{BB962C8B-B14F-4D97-AF65-F5344CB8AC3E}">
        <p14:creationId xmlns:p14="http://schemas.microsoft.com/office/powerpoint/2010/main" xmlns="" val="32827266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rmAutofit/>
          </a:bodyPr>
          <a:lstStyle/>
          <a:p>
            <a:pPr eaLnBrk="1" fontAlgn="auto" hangingPunct="1">
              <a:spcAft>
                <a:spcPts val="0"/>
              </a:spcAft>
              <a:defRPr/>
            </a:pPr>
            <a:r>
              <a:rPr lang="en-GB" altLang="en-US" sz="3600" b="1" dirty="0" smtClean="0">
                <a:solidFill>
                  <a:srgbClr val="C00000"/>
                </a:solidFill>
              </a:rPr>
              <a:t>Background to the development of SOTOF</a:t>
            </a:r>
          </a:p>
        </p:txBody>
      </p:sp>
      <p:sp>
        <p:nvSpPr>
          <p:cNvPr id="3" name="Content Placeholder 2"/>
          <p:cNvSpPr>
            <a:spLocks noGrp="1"/>
          </p:cNvSpPr>
          <p:nvPr>
            <p:ph idx="1"/>
          </p:nvPr>
        </p:nvSpPr>
        <p:spPr/>
        <p:txBody>
          <a:bodyPr>
            <a:normAutofit fontScale="92500"/>
          </a:bodyPr>
          <a:lstStyle/>
          <a:p>
            <a:pPr marL="365760" indent="-283464" eaLnBrk="1" fontAlgn="auto" hangingPunct="1">
              <a:spcAft>
                <a:spcPts val="0"/>
              </a:spcAft>
              <a:buFont typeface="Wingdings 2"/>
              <a:buChar char=""/>
              <a:defRPr/>
            </a:pPr>
            <a:r>
              <a:rPr lang="en-GB" dirty="0" smtClean="0"/>
              <a:t>I started developing the SOTOF in 1989 as I was frustrated by the limitations in both informal assessment and standardised tests available at that time – initial ideas emerged during a 1 week residential course on Standardised assessment.</a:t>
            </a:r>
          </a:p>
          <a:p>
            <a:pPr marL="365760" indent="-283464" eaLnBrk="1" fontAlgn="auto" hangingPunct="1">
              <a:spcAft>
                <a:spcPts val="0"/>
              </a:spcAft>
              <a:buFont typeface="Wingdings 2"/>
              <a:buChar char=""/>
              <a:defRPr/>
            </a:pPr>
            <a:r>
              <a:rPr lang="en-GB" dirty="0" smtClean="0"/>
              <a:t>It became the focus of my MPhil      PhD studies</a:t>
            </a:r>
          </a:p>
          <a:p>
            <a:pPr marL="365760" indent="-283464" eaLnBrk="1" fontAlgn="auto" hangingPunct="1">
              <a:spcAft>
                <a:spcPts val="0"/>
              </a:spcAft>
              <a:buFont typeface="Wingdings 2"/>
              <a:buChar char=""/>
              <a:defRPr/>
            </a:pPr>
            <a:r>
              <a:rPr lang="en-GB" dirty="0" smtClean="0"/>
              <a:t>It took 5 years of research to do this initial development work 1990 – 1995</a:t>
            </a:r>
          </a:p>
          <a:p>
            <a:pPr marL="365760" indent="-283464" eaLnBrk="1" fontAlgn="auto" hangingPunct="1">
              <a:spcAft>
                <a:spcPts val="0"/>
              </a:spcAft>
              <a:buFont typeface="Wingdings 2"/>
              <a:buChar char=""/>
              <a:defRPr/>
            </a:pPr>
            <a:r>
              <a:rPr lang="en-GB" dirty="0" smtClean="0"/>
              <a:t> SOTOF was published in 1995</a:t>
            </a:r>
          </a:p>
        </p:txBody>
      </p:sp>
      <p:sp>
        <p:nvSpPr>
          <p:cNvPr id="4" name="Right Arrow 3"/>
          <p:cNvSpPr/>
          <p:nvPr/>
        </p:nvSpPr>
        <p:spPr>
          <a:xfrm>
            <a:off x="6029947" y="4135437"/>
            <a:ext cx="357188" cy="269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Tree>
    <p:extLst>
      <p:ext uri="{BB962C8B-B14F-4D97-AF65-F5344CB8AC3E}">
        <p14:creationId xmlns:p14="http://schemas.microsoft.com/office/powerpoint/2010/main" xmlns="" val="351407525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SOTOF Review by Douglas, Letts and Liu (2007)</a:t>
            </a:r>
            <a:endParaRPr lang="en-GB" sz="3200" dirty="0"/>
          </a:p>
        </p:txBody>
      </p:sp>
      <p:sp>
        <p:nvSpPr>
          <p:cNvPr id="3" name="Content Placeholder 2"/>
          <p:cNvSpPr>
            <a:spLocks noGrp="1"/>
          </p:cNvSpPr>
          <p:nvPr>
            <p:ph idx="1"/>
          </p:nvPr>
        </p:nvSpPr>
        <p:spPr/>
        <p:txBody>
          <a:bodyPr>
            <a:normAutofit fontScale="47500" lnSpcReduction="20000"/>
          </a:bodyPr>
          <a:lstStyle/>
          <a:p>
            <a:pPr marL="0" indent="0">
              <a:buNone/>
            </a:pPr>
            <a:r>
              <a:rPr lang="en-GB" sz="3600" dirty="0"/>
              <a:t>SOTOF review on page 35, Table 4</a:t>
            </a:r>
          </a:p>
          <a:p>
            <a:pPr marL="0" indent="0">
              <a:buNone/>
            </a:pPr>
            <a:r>
              <a:rPr lang="en-GB" sz="3600" dirty="0"/>
              <a:t> </a:t>
            </a:r>
          </a:p>
          <a:p>
            <a:pPr marL="0" indent="0">
              <a:buNone/>
            </a:pPr>
            <a:r>
              <a:rPr lang="en-GB" sz="3600" b="1" dirty="0"/>
              <a:t>Measure:</a:t>
            </a:r>
            <a:r>
              <a:rPr lang="en-GB" sz="3600" dirty="0"/>
              <a:t> Structured Observational Test of Function (SOTOF) (Laver &amp; Powell, 1995)</a:t>
            </a:r>
          </a:p>
          <a:p>
            <a:pPr marL="0" indent="0">
              <a:buNone/>
            </a:pPr>
            <a:r>
              <a:rPr lang="en-GB" sz="3600" dirty="0"/>
              <a:t> </a:t>
            </a:r>
          </a:p>
          <a:p>
            <a:pPr marL="0" indent="0">
              <a:buNone/>
            </a:pPr>
            <a:r>
              <a:rPr lang="en-GB" sz="3600" b="1" dirty="0"/>
              <a:t>Construction/ Administration Time:</a:t>
            </a:r>
            <a:endParaRPr lang="en-GB" sz="3600" dirty="0"/>
          </a:p>
          <a:p>
            <a:r>
              <a:rPr lang="en-GB" sz="3600" dirty="0"/>
              <a:t>Consists of a Screening Assessment (vision, balance </a:t>
            </a:r>
            <a:r>
              <a:rPr lang="en-GB" sz="3600" dirty="0" err="1"/>
              <a:t>etc</a:t>
            </a:r>
            <a:r>
              <a:rPr lang="en-GB" sz="3600" dirty="0"/>
              <a:t>), followed by 4 ADL tasks (eating, washing hands, pouring and drinking, and dressing). </a:t>
            </a:r>
          </a:p>
          <a:p>
            <a:r>
              <a:rPr lang="en-GB" sz="3600" dirty="0"/>
              <a:t>Purchase required.</a:t>
            </a:r>
          </a:p>
          <a:p>
            <a:pPr marL="0" indent="0">
              <a:buNone/>
            </a:pPr>
            <a:r>
              <a:rPr lang="en-GB" sz="3600" dirty="0"/>
              <a:t> </a:t>
            </a:r>
          </a:p>
          <a:p>
            <a:pPr marL="0" indent="0">
              <a:buNone/>
            </a:pPr>
            <a:r>
              <a:rPr lang="en-GB" sz="3600" b="1" dirty="0"/>
              <a:t>Scoring / Standardization</a:t>
            </a:r>
            <a:endParaRPr lang="en-GB" sz="3600" dirty="0"/>
          </a:p>
          <a:p>
            <a:r>
              <a:rPr lang="en-GB" sz="3600" dirty="0"/>
              <a:t>Time: impaired clients may take 5–10 minutes for each task</a:t>
            </a:r>
          </a:p>
          <a:p>
            <a:r>
              <a:rPr lang="en-GB" sz="3600" dirty="0"/>
              <a:t>Checklist completed: independence in performance, intact skills, performance problems and underlying dysfunction (e.g., agnosia).</a:t>
            </a:r>
          </a:p>
          <a:p>
            <a:r>
              <a:rPr lang="en-GB" sz="3600" dirty="0"/>
              <a:t>Norm: Control: n = 86, age 60–97</a:t>
            </a:r>
          </a:p>
          <a:p>
            <a:pPr marL="0" indent="0">
              <a:buNone/>
            </a:pPr>
            <a:r>
              <a:rPr lang="en-GB" b="1" dirty="0"/>
              <a:t> </a:t>
            </a:r>
            <a:endParaRPr lang="en-GB" dirty="0"/>
          </a:p>
        </p:txBody>
      </p:sp>
    </p:spTree>
    <p:extLst>
      <p:ext uri="{BB962C8B-B14F-4D97-AF65-F5344CB8AC3E}">
        <p14:creationId xmlns:p14="http://schemas.microsoft.com/office/powerpoint/2010/main" xmlns="" val="31433438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SOTOF Review by Douglas, Letts and Liu (2007)</a:t>
            </a:r>
            <a:endParaRPr lang="en-GB" sz="3200" dirty="0"/>
          </a:p>
        </p:txBody>
      </p:sp>
      <p:sp>
        <p:nvSpPr>
          <p:cNvPr id="3" name="Content Placeholder 2"/>
          <p:cNvSpPr>
            <a:spLocks noGrp="1"/>
          </p:cNvSpPr>
          <p:nvPr>
            <p:ph idx="1"/>
          </p:nvPr>
        </p:nvSpPr>
        <p:spPr>
          <a:xfrm>
            <a:off x="467544" y="1700808"/>
            <a:ext cx="8229600" cy="4525963"/>
          </a:xfrm>
        </p:spPr>
        <p:txBody>
          <a:bodyPr>
            <a:normAutofit fontScale="40000" lnSpcReduction="20000"/>
          </a:bodyPr>
          <a:lstStyle/>
          <a:p>
            <a:pPr marL="0" indent="0">
              <a:buNone/>
            </a:pPr>
            <a:r>
              <a:rPr lang="en-GB" sz="4200" b="1" dirty="0" smtClean="0"/>
              <a:t>Reliability</a:t>
            </a:r>
            <a:endParaRPr lang="en-GB" sz="4200" dirty="0"/>
          </a:p>
          <a:p>
            <a:r>
              <a:rPr lang="en-GB" sz="4200" dirty="0"/>
              <a:t>Test–retest: adequate</a:t>
            </a:r>
          </a:p>
          <a:p>
            <a:r>
              <a:rPr lang="en-GB" sz="4200" dirty="0"/>
              <a:t>Interrater: adequate</a:t>
            </a:r>
          </a:p>
          <a:p>
            <a:r>
              <a:rPr lang="en-GB" sz="4200" dirty="0"/>
              <a:t>Internal consistency: adequate</a:t>
            </a:r>
          </a:p>
          <a:p>
            <a:pPr marL="0" indent="0">
              <a:buNone/>
            </a:pPr>
            <a:r>
              <a:rPr lang="en-GB" sz="4200" dirty="0"/>
              <a:t> </a:t>
            </a:r>
          </a:p>
          <a:p>
            <a:pPr marL="0" indent="0">
              <a:buNone/>
            </a:pPr>
            <a:r>
              <a:rPr lang="en-GB" sz="4200" b="1" dirty="0"/>
              <a:t>Validity</a:t>
            </a:r>
            <a:endParaRPr lang="en-GB" sz="4200" dirty="0"/>
          </a:p>
          <a:p>
            <a:r>
              <a:rPr lang="en-GB" sz="4200" dirty="0"/>
              <a:t>Overall: Adequate.</a:t>
            </a:r>
          </a:p>
          <a:p>
            <a:r>
              <a:rPr lang="en-GB" sz="4200" dirty="0"/>
              <a:t>Criterion (concurrent): 1 study showed agreement with 5 measures. Criterion</a:t>
            </a:r>
          </a:p>
          <a:p>
            <a:r>
              <a:rPr lang="en-GB" sz="4200" dirty="0"/>
              <a:t>(predictive) authors stated predictive due to higher relationship with measures of ADL than neuropsychological function</a:t>
            </a:r>
          </a:p>
          <a:p>
            <a:pPr marL="0" indent="0">
              <a:buNone/>
            </a:pPr>
            <a:r>
              <a:rPr lang="en-GB" sz="4200" dirty="0"/>
              <a:t> </a:t>
            </a:r>
          </a:p>
          <a:p>
            <a:pPr marL="0" indent="0">
              <a:buNone/>
            </a:pPr>
            <a:r>
              <a:rPr lang="en-GB" sz="4200" b="1" dirty="0"/>
              <a:t>Overall Comments</a:t>
            </a:r>
            <a:endParaRPr lang="en-GB" sz="4200" dirty="0"/>
          </a:p>
          <a:p>
            <a:r>
              <a:rPr lang="en-GB" sz="4200" dirty="0"/>
              <a:t>Good. Low cost and training requirements, but this is balanced by poorer findings for reliability. Can be used as an initial screening test due to shorter administration time, and can be used before the client is able to mobilize.</a:t>
            </a:r>
          </a:p>
          <a:p>
            <a:endParaRPr lang="en-GB" dirty="0"/>
          </a:p>
        </p:txBody>
      </p:sp>
    </p:spTree>
    <p:extLst>
      <p:ext uri="{BB962C8B-B14F-4D97-AF65-F5344CB8AC3E}">
        <p14:creationId xmlns:p14="http://schemas.microsoft.com/office/powerpoint/2010/main" xmlns="" val="314334387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altLang="en-US" dirty="0" smtClean="0">
                <a:solidFill>
                  <a:schemeClr val="tx2">
                    <a:satMod val="130000"/>
                  </a:schemeClr>
                </a:solidFill>
              </a:rPr>
              <a:t>Further reading</a:t>
            </a:r>
            <a:endParaRPr lang="en-GB" dirty="0"/>
          </a:p>
        </p:txBody>
      </p:sp>
      <p:sp>
        <p:nvSpPr>
          <p:cNvPr id="5" name="Content Placeholder 4"/>
          <p:cNvSpPr>
            <a:spLocks noGrp="1"/>
          </p:cNvSpPr>
          <p:nvPr>
            <p:ph idx="1"/>
          </p:nvPr>
        </p:nvSpPr>
        <p:spPr/>
        <p:txBody>
          <a:bodyPr>
            <a:normAutofit fontScale="62500" lnSpcReduction="20000"/>
          </a:bodyPr>
          <a:lstStyle/>
          <a:p>
            <a:pPr marL="365760" indent="-283464">
              <a:lnSpc>
                <a:spcPct val="120000"/>
              </a:lnSpc>
              <a:buFont typeface="Wingdings 2"/>
              <a:buChar char=""/>
              <a:defRPr/>
            </a:pPr>
            <a:r>
              <a:rPr lang="en-US" dirty="0"/>
              <a:t>Laver, A. J., &amp; Unsworth, C. (1999). </a:t>
            </a:r>
            <a:r>
              <a:rPr lang="en-US" b="1" dirty="0">
                <a:solidFill>
                  <a:srgbClr val="C00000"/>
                </a:solidFill>
              </a:rPr>
              <a:t>Evaluation and Intervention with Simple Perceptual Impairment (</a:t>
            </a:r>
            <a:r>
              <a:rPr lang="en-US" b="1" dirty="0" err="1">
                <a:solidFill>
                  <a:srgbClr val="C00000"/>
                </a:solidFill>
              </a:rPr>
              <a:t>Agnosias</a:t>
            </a:r>
            <a:r>
              <a:rPr lang="en-US" b="1" dirty="0">
                <a:solidFill>
                  <a:srgbClr val="C00000"/>
                </a:solidFill>
              </a:rPr>
              <a:t>). </a:t>
            </a:r>
            <a:r>
              <a:rPr lang="en-US" dirty="0"/>
              <a:t>In C. Unsworth (Ed.). </a:t>
            </a:r>
            <a:r>
              <a:rPr lang="en-US" i="1" dirty="0"/>
              <a:t>Cognitive and Perceptual Dysfunction: A Clinical Reasoning Approach to Evaluation and Treatment. </a:t>
            </a:r>
            <a:r>
              <a:rPr lang="en-US" dirty="0"/>
              <a:t>Philadelphia, Pennsylvania:  F. A. Davis Company, p. 299 - 356.</a:t>
            </a:r>
            <a:endParaRPr lang="en-GB" dirty="0"/>
          </a:p>
          <a:p>
            <a:pPr marL="365760" indent="-283464">
              <a:lnSpc>
                <a:spcPct val="120000"/>
              </a:lnSpc>
              <a:buFont typeface="Wingdings 2"/>
              <a:buChar char=""/>
              <a:defRPr/>
            </a:pPr>
            <a:endParaRPr lang="en-GB" dirty="0"/>
          </a:p>
          <a:p>
            <a:pPr marL="365760" indent="-283464">
              <a:lnSpc>
                <a:spcPct val="120000"/>
              </a:lnSpc>
              <a:buFont typeface="Wingdings 2"/>
              <a:buChar char=""/>
              <a:defRPr/>
            </a:pPr>
            <a:r>
              <a:rPr lang="en-US" dirty="0"/>
              <a:t>Laver, A. J. (1996). Chapter 11. The Occupational Therapy Intervention Process. Section I Occupational Therapy Assessment and Evaluation of Older Clients. In. K. O. Larson, R. G. Stevens-</a:t>
            </a:r>
            <a:r>
              <a:rPr lang="en-US" dirty="0" err="1"/>
              <a:t>Ratchford</a:t>
            </a:r>
            <a:r>
              <a:rPr lang="en-US" dirty="0"/>
              <a:t>, L. W. </a:t>
            </a:r>
            <a:r>
              <a:rPr lang="en-US" dirty="0" err="1"/>
              <a:t>Pedretti</a:t>
            </a:r>
            <a:r>
              <a:rPr lang="en-US" dirty="0"/>
              <a:t> &amp; J. L. Crabtree (Eds.) </a:t>
            </a:r>
            <a:r>
              <a:rPr lang="en-US" b="1" dirty="0">
                <a:solidFill>
                  <a:srgbClr val="C00000"/>
                </a:solidFill>
              </a:rPr>
              <a:t>ROTE: The Role of Occupational Therapy with the Elderly - A Self-Paced Clinical Course.</a:t>
            </a:r>
            <a:r>
              <a:rPr lang="en-US" dirty="0"/>
              <a:t> Bethesda, MD: American Occupational Therapy Association, p. 503 - 533.</a:t>
            </a:r>
            <a:endParaRPr lang="en-GB" dirty="0"/>
          </a:p>
        </p:txBody>
      </p:sp>
    </p:spTree>
    <p:extLst>
      <p:ext uri="{BB962C8B-B14F-4D97-AF65-F5344CB8AC3E}">
        <p14:creationId xmlns:p14="http://schemas.microsoft.com/office/powerpoint/2010/main" xmlns="" val="368606853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fontAlgn="auto" hangingPunct="1">
              <a:spcAft>
                <a:spcPts val="0"/>
              </a:spcAft>
              <a:defRPr/>
            </a:pPr>
            <a:r>
              <a:rPr lang="en-GB" altLang="en-US" dirty="0" smtClean="0">
                <a:solidFill>
                  <a:schemeClr val="tx2">
                    <a:satMod val="130000"/>
                  </a:schemeClr>
                </a:solidFill>
              </a:rPr>
              <a:t>Further reading</a:t>
            </a:r>
          </a:p>
        </p:txBody>
      </p:sp>
      <p:sp>
        <p:nvSpPr>
          <p:cNvPr id="3" name="Content Placeholder 2"/>
          <p:cNvSpPr>
            <a:spLocks noGrp="1"/>
          </p:cNvSpPr>
          <p:nvPr>
            <p:ph idx="1"/>
          </p:nvPr>
        </p:nvSpPr>
        <p:spPr/>
        <p:txBody>
          <a:bodyPr>
            <a:normAutofit fontScale="77500" lnSpcReduction="20000"/>
          </a:bodyPr>
          <a:lstStyle/>
          <a:p>
            <a:pPr marL="365760" indent="-283464">
              <a:lnSpc>
                <a:spcPct val="110000"/>
              </a:lnSpc>
              <a:buFont typeface="Wingdings 2"/>
              <a:buChar char=""/>
              <a:defRPr/>
            </a:pPr>
            <a:r>
              <a:rPr lang="en-GB" dirty="0"/>
              <a:t>Laver-Fawcett A (2012) </a:t>
            </a:r>
            <a:r>
              <a:rPr lang="en-GB" b="1" dirty="0">
                <a:solidFill>
                  <a:srgbClr val="FF0000"/>
                </a:solidFill>
              </a:rPr>
              <a:t>Assessment, Evaluation and Outcome Measurement.</a:t>
            </a:r>
            <a:r>
              <a:rPr lang="en-GB" dirty="0"/>
              <a:t> In: E Cara and A </a:t>
            </a:r>
            <a:r>
              <a:rPr lang="en-GB" dirty="0" err="1"/>
              <a:t>MacRae</a:t>
            </a:r>
            <a:r>
              <a:rPr lang="en-GB" dirty="0"/>
              <a:t>. </a:t>
            </a:r>
            <a:r>
              <a:rPr lang="en-GB" i="1" dirty="0"/>
              <a:t>Psychosocial Occupational Therapy: An evolving practice (3</a:t>
            </a:r>
            <a:r>
              <a:rPr lang="en-GB" i="1" baseline="30000" dirty="0"/>
              <a:t>rd</a:t>
            </a:r>
            <a:r>
              <a:rPr lang="en-GB" i="1" dirty="0"/>
              <a:t> </a:t>
            </a:r>
            <a:r>
              <a:rPr lang="en-GB" i="1" dirty="0" err="1"/>
              <a:t>ed</a:t>
            </a:r>
            <a:r>
              <a:rPr lang="en-GB" i="1" dirty="0"/>
              <a:t>). </a:t>
            </a:r>
            <a:r>
              <a:rPr lang="en-GB" dirty="0"/>
              <a:t>New York: Delmar Cengage Learning</a:t>
            </a:r>
          </a:p>
          <a:p>
            <a:pPr marL="365760" indent="-283464" eaLnBrk="1" fontAlgn="auto" hangingPunct="1">
              <a:lnSpc>
                <a:spcPct val="110000"/>
              </a:lnSpc>
              <a:spcAft>
                <a:spcPts val="0"/>
              </a:spcAft>
              <a:buFont typeface="Wingdings 2"/>
              <a:buChar char=""/>
              <a:defRPr/>
            </a:pPr>
            <a:r>
              <a:rPr lang="en-GB" dirty="0" smtClean="0"/>
              <a:t>Laver Fawcett A. J. (2007) </a:t>
            </a:r>
            <a:r>
              <a:rPr lang="en-GB" b="1" dirty="0" smtClean="0">
                <a:solidFill>
                  <a:srgbClr val="C00000"/>
                </a:solidFill>
              </a:rPr>
              <a:t>Principles of Assessment and Outcome Measurement for Occupational Therapists and Physiotherapists: Theory, Skills and Application.</a:t>
            </a:r>
            <a:r>
              <a:rPr lang="en-GB" dirty="0" smtClean="0"/>
              <a:t> London: John Wiley and Sons Ltd.</a:t>
            </a:r>
          </a:p>
          <a:p>
            <a:pPr marL="365760" indent="-283464" eaLnBrk="1" fontAlgn="auto" hangingPunct="1">
              <a:lnSpc>
                <a:spcPct val="110000"/>
              </a:lnSpc>
              <a:spcAft>
                <a:spcPts val="0"/>
              </a:spcAft>
              <a:buFont typeface="Wingdings 2"/>
              <a:buChar char=""/>
              <a:defRPr/>
            </a:pPr>
            <a:r>
              <a:rPr lang="en-GB" dirty="0" smtClean="0"/>
              <a:t>Laver Fawcett AJ (2002) Assessment. In Turner A, Foster M and Johnson S E (Eds) </a:t>
            </a:r>
            <a:r>
              <a:rPr lang="en-GB" b="1" dirty="0" smtClean="0">
                <a:solidFill>
                  <a:srgbClr val="C00000"/>
                </a:solidFill>
              </a:rPr>
              <a:t>Occupational therapy and physical dysfunction. (5</a:t>
            </a:r>
            <a:r>
              <a:rPr lang="en-GB" b="1" baseline="30000" dirty="0" smtClean="0">
                <a:solidFill>
                  <a:srgbClr val="C00000"/>
                </a:solidFill>
              </a:rPr>
              <a:t>th</a:t>
            </a:r>
            <a:r>
              <a:rPr lang="en-GB" b="1" dirty="0" smtClean="0">
                <a:solidFill>
                  <a:srgbClr val="C00000"/>
                </a:solidFill>
              </a:rPr>
              <a:t> ed) </a:t>
            </a:r>
            <a:r>
              <a:rPr lang="en-GB" dirty="0" smtClean="0"/>
              <a:t>Edinburgh: Churchill Livingstone, 107-144</a:t>
            </a:r>
          </a:p>
          <a:p>
            <a:pPr marL="365760" indent="-283464" eaLnBrk="1" fontAlgn="auto" hangingPunct="1">
              <a:spcAft>
                <a:spcPts val="0"/>
              </a:spcAft>
              <a:buFont typeface="Wingdings 2"/>
              <a:buChar char=""/>
              <a:defRPr/>
            </a:pPr>
            <a:endParaRPr lang="en-GB" dirty="0" smtClean="0"/>
          </a:p>
          <a:p>
            <a:pPr marL="365760" indent="-283464" eaLnBrk="1" fontAlgn="auto" hangingPunct="1">
              <a:spcAft>
                <a:spcPts val="0"/>
              </a:spcAft>
              <a:buFont typeface="Wingdings 2"/>
              <a:buChar char=""/>
              <a:defRPr/>
            </a:pPr>
            <a:endParaRPr lang="en-GB"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xmlns="" val="1606498192"/>
              </p:ext>
            </p:extLst>
          </p:nvPr>
        </p:nvGraphicFramePr>
        <p:xfrm>
          <a:off x="1115616" y="116632"/>
          <a:ext cx="936104" cy="1409585"/>
        </p:xfrm>
        <a:graphic>
          <a:graphicData uri="http://schemas.openxmlformats.org/presentationml/2006/ole">
            <p:oleObj spid="_x0000_s5135" name="Acrobat Document" r:id="rId3" imgW="5473440" imgH="8255160" progId="AcroExch.Document.7">
              <p:link updateAutomatic="1"/>
            </p:oleObj>
          </a:graphicData>
        </a:graphic>
      </p:graphicFrame>
      <p:pic>
        <p:nvPicPr>
          <p:cNvPr id="6" name="Picture 2" descr="\\docs\Personal\A.LaverFawcett\My Pictures\cara and mcrae cover.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20272" y="260648"/>
            <a:ext cx="1105467" cy="136815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9909016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References</a:t>
            </a:r>
            <a:endParaRPr lang="en-GB" dirty="0"/>
          </a:p>
        </p:txBody>
      </p:sp>
      <p:sp>
        <p:nvSpPr>
          <p:cNvPr id="3" name="Content Placeholder 2"/>
          <p:cNvSpPr>
            <a:spLocks noGrp="1"/>
          </p:cNvSpPr>
          <p:nvPr>
            <p:ph idx="1"/>
          </p:nvPr>
        </p:nvSpPr>
        <p:spPr/>
        <p:txBody>
          <a:bodyPr>
            <a:normAutofit fontScale="40000" lnSpcReduction="20000"/>
          </a:bodyPr>
          <a:lstStyle/>
          <a:p>
            <a:pPr>
              <a:lnSpc>
                <a:spcPct val="120000"/>
              </a:lnSpc>
            </a:pPr>
            <a:r>
              <a:rPr lang="en-GB" dirty="0"/>
              <a:t>Baum </a:t>
            </a:r>
            <a:r>
              <a:rPr lang="en-GB" dirty="0" smtClean="0"/>
              <a:t>CM and </a:t>
            </a:r>
            <a:r>
              <a:rPr lang="en-GB" dirty="0"/>
              <a:t>Wolf TM </a:t>
            </a:r>
            <a:r>
              <a:rPr lang="pt-BR" dirty="0"/>
              <a:t>(2013) </a:t>
            </a:r>
            <a:r>
              <a:rPr lang="pt-BR" i="1" dirty="0"/>
              <a:t>Executive function Performance Test ( EFPT) Manual</a:t>
            </a:r>
            <a:r>
              <a:rPr lang="pt-BR" dirty="0"/>
              <a:t>.</a:t>
            </a:r>
            <a:r>
              <a:rPr lang="pt-BR" b="1" dirty="0"/>
              <a:t> </a:t>
            </a:r>
            <a:r>
              <a:rPr lang="pt-BR" dirty="0"/>
              <a:t>Available at: </a:t>
            </a:r>
            <a:r>
              <a:rPr lang="en-GB" u="sng" dirty="0">
                <a:hlinkClick r:id="rId2"/>
              </a:rPr>
              <a:t>http://www.ot.wustl.edu/about/resources/executive-function-performance-test-efpt-308</a:t>
            </a:r>
            <a:r>
              <a:rPr lang="en-GB" dirty="0"/>
              <a:t> (accessed 12th October 2015</a:t>
            </a:r>
            <a:r>
              <a:rPr lang="en-GB" dirty="0" smtClean="0"/>
              <a:t>).</a:t>
            </a:r>
          </a:p>
          <a:p>
            <a:pPr>
              <a:lnSpc>
                <a:spcPct val="120000"/>
              </a:lnSpc>
            </a:pPr>
            <a:r>
              <a:rPr lang="en-GB" dirty="0"/>
              <a:t>Clarke C, </a:t>
            </a:r>
            <a:r>
              <a:rPr lang="en-GB" dirty="0" err="1"/>
              <a:t>Sealey-Lapes</a:t>
            </a:r>
            <a:r>
              <a:rPr lang="en-GB" dirty="0"/>
              <a:t> C and </a:t>
            </a:r>
            <a:r>
              <a:rPr lang="en-GB" dirty="0" err="1"/>
              <a:t>Kotsch</a:t>
            </a:r>
            <a:r>
              <a:rPr lang="en-GB" dirty="0"/>
              <a:t> l (2001) </a:t>
            </a:r>
            <a:r>
              <a:rPr lang="en-GB" i="1" dirty="0"/>
              <a:t>Outcome measures: information pack for occupational therapy</a:t>
            </a:r>
            <a:r>
              <a:rPr lang="en-GB" dirty="0"/>
              <a:t>. London: College of Occupational Therapists.</a:t>
            </a:r>
          </a:p>
          <a:p>
            <a:pPr>
              <a:lnSpc>
                <a:spcPct val="120000"/>
              </a:lnSpc>
            </a:pPr>
            <a:r>
              <a:rPr lang="en-GB" dirty="0"/>
              <a:t>College of Occupational Therapists (COT; 2004) </a:t>
            </a:r>
            <a:r>
              <a:rPr lang="en-GB" i="1" dirty="0"/>
              <a:t>Guidance on the use of the International Classification of Functioning, Disability and Health (ICF) and the Ottawa Charter for Health Promotion in occupational therapy services.</a:t>
            </a:r>
            <a:r>
              <a:rPr lang="en-GB" dirty="0"/>
              <a:t> London: COT.</a:t>
            </a:r>
          </a:p>
          <a:p>
            <a:pPr>
              <a:lnSpc>
                <a:spcPct val="120000"/>
              </a:lnSpc>
            </a:pPr>
            <a:r>
              <a:rPr lang="en-GB" dirty="0" smtClean="0"/>
              <a:t>Douglas A, Letts L, </a:t>
            </a:r>
            <a:r>
              <a:rPr lang="en-GB" dirty="0"/>
              <a:t>and </a:t>
            </a:r>
            <a:r>
              <a:rPr lang="en-GB" dirty="0" smtClean="0"/>
              <a:t>Liu L, (2007) Review </a:t>
            </a:r>
            <a:r>
              <a:rPr lang="en-GB" dirty="0"/>
              <a:t>of cognitive assessments for older </a:t>
            </a:r>
            <a:r>
              <a:rPr lang="en-GB" dirty="0" smtClean="0"/>
              <a:t>adults</a:t>
            </a:r>
            <a:r>
              <a:rPr lang="en-GB" dirty="0"/>
              <a:t>.</a:t>
            </a:r>
            <a:r>
              <a:rPr lang="en-GB" dirty="0" smtClean="0"/>
              <a:t> </a:t>
            </a:r>
            <a:r>
              <a:rPr lang="en-GB" i="1" dirty="0"/>
              <a:t>Physical and Occupational Therapy in Geriatrics</a:t>
            </a:r>
            <a:r>
              <a:rPr lang="en-GB" dirty="0"/>
              <a:t>, </a:t>
            </a:r>
            <a:r>
              <a:rPr lang="en-GB" dirty="0" smtClean="0"/>
              <a:t>26 ( 4), </a:t>
            </a:r>
            <a:r>
              <a:rPr lang="en-GB" dirty="0"/>
              <a:t>pp. 13–43, 2007</a:t>
            </a:r>
          </a:p>
          <a:p>
            <a:pPr>
              <a:lnSpc>
                <a:spcPct val="120000"/>
              </a:lnSpc>
            </a:pPr>
            <a:r>
              <a:rPr lang="en-GB" dirty="0"/>
              <a:t>Katz N, </a:t>
            </a:r>
            <a:r>
              <a:rPr lang="en-GB" dirty="0" err="1"/>
              <a:t>Averbuch</a:t>
            </a:r>
            <a:r>
              <a:rPr lang="en-GB" dirty="0"/>
              <a:t> S and </a:t>
            </a:r>
            <a:r>
              <a:rPr lang="en-GB" dirty="0" err="1"/>
              <a:t>Erez</a:t>
            </a:r>
            <a:r>
              <a:rPr lang="en-GB" dirty="0"/>
              <a:t> ABH (2011) </a:t>
            </a:r>
            <a:r>
              <a:rPr lang="en-GB" i="1" dirty="0"/>
              <a:t>Dynamic Lowenstein Occupational Therapy Cognitive Assessment Geriatric (DLOTCA-G). </a:t>
            </a:r>
            <a:r>
              <a:rPr lang="en-GB" dirty="0"/>
              <a:t>Pequannock NJ: </a:t>
            </a:r>
            <a:r>
              <a:rPr lang="en-GB" dirty="0" err="1" smtClean="0"/>
              <a:t>Maddak</a:t>
            </a:r>
            <a:r>
              <a:rPr lang="en-GB" dirty="0" smtClean="0"/>
              <a:t>.</a:t>
            </a:r>
          </a:p>
          <a:p>
            <a:pPr>
              <a:lnSpc>
                <a:spcPct val="120000"/>
              </a:lnSpc>
            </a:pPr>
            <a:r>
              <a:rPr lang="en-GB" altLang="en-US" dirty="0" smtClean="0">
                <a:cs typeface="Arial" pitchFamily="34" charset="0"/>
              </a:rPr>
              <a:t>Laver (1994) </a:t>
            </a:r>
            <a:r>
              <a:rPr lang="en-GB" altLang="en-US" i="1" dirty="0" smtClean="0">
                <a:cs typeface="Arial" pitchFamily="34" charset="0"/>
              </a:rPr>
              <a:t>PhD thesis: The development of the Structured Observational test of Function (SOTOF). </a:t>
            </a:r>
            <a:r>
              <a:rPr lang="en-GB" altLang="en-US" dirty="0" smtClean="0">
                <a:cs typeface="Arial" pitchFamily="34" charset="0"/>
              </a:rPr>
              <a:t>Guildford, University of Surrey</a:t>
            </a:r>
          </a:p>
          <a:p>
            <a:pPr>
              <a:lnSpc>
                <a:spcPct val="120000"/>
              </a:lnSpc>
            </a:pPr>
            <a:r>
              <a:rPr lang="en-GB" dirty="0" smtClean="0"/>
              <a:t>Laver-Fawcett A (2012) Assessment, Evaluation and Outcome Measurement. In: E Cara and A </a:t>
            </a:r>
            <a:r>
              <a:rPr lang="en-GB" dirty="0" err="1" smtClean="0"/>
              <a:t>MacRae</a:t>
            </a:r>
            <a:r>
              <a:rPr lang="en-GB" dirty="0" smtClean="0"/>
              <a:t>. </a:t>
            </a:r>
            <a:r>
              <a:rPr lang="en-GB" i="1" dirty="0" smtClean="0"/>
              <a:t>Psychosocial Occupational Therapy: An evolving practice (3</a:t>
            </a:r>
            <a:r>
              <a:rPr lang="en-GB" i="1" baseline="30000" dirty="0" smtClean="0"/>
              <a:t>rd</a:t>
            </a:r>
            <a:r>
              <a:rPr lang="en-GB" i="1" dirty="0" smtClean="0"/>
              <a:t> </a:t>
            </a:r>
            <a:r>
              <a:rPr lang="en-GB" i="1" dirty="0" err="1" smtClean="0"/>
              <a:t>ed</a:t>
            </a:r>
            <a:r>
              <a:rPr lang="en-GB" i="1" dirty="0" smtClean="0"/>
              <a:t>). </a:t>
            </a:r>
            <a:r>
              <a:rPr lang="en-GB" dirty="0" smtClean="0"/>
              <a:t>New York: Delmar Cengage Learning</a:t>
            </a:r>
          </a:p>
          <a:p>
            <a:pPr>
              <a:lnSpc>
                <a:spcPct val="120000"/>
              </a:lnSpc>
            </a:pPr>
            <a:r>
              <a:rPr lang="en-GB" dirty="0" smtClean="0"/>
              <a:t>Laver-Fawcett, A. J. (2007) </a:t>
            </a:r>
            <a:r>
              <a:rPr lang="en-GB" i="1" dirty="0" smtClean="0"/>
              <a:t>Principles of Assessment and Outcome Measurement for Occupational Therapists and Physiotherapists: Theory, Skills and Application. </a:t>
            </a:r>
            <a:r>
              <a:rPr lang="en-GB" dirty="0" smtClean="0"/>
              <a:t>London: John Wiley and Sons Ltd.</a:t>
            </a:r>
          </a:p>
          <a:p>
            <a:pPr>
              <a:lnSpc>
                <a:spcPct val="120000"/>
              </a:lnSpc>
            </a:pPr>
            <a:endParaRPr lang="en-GB" dirty="0" smtClean="0"/>
          </a:p>
        </p:txBody>
      </p:sp>
      <p:pic>
        <p:nvPicPr>
          <p:cNvPr id="4" name="Picture 4" descr="C:\Users\Alison Fawcett\AppData\Local\Microsoft\Windows\Temporary Internet Files\Content.IE5\97ZLKH4D\MPj04386780000[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861300" y="214313"/>
            <a:ext cx="1055688" cy="1054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72545410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References</a:t>
            </a:r>
            <a:endParaRPr lang="en-GB" dirty="0"/>
          </a:p>
        </p:txBody>
      </p:sp>
      <p:sp>
        <p:nvSpPr>
          <p:cNvPr id="3" name="Content Placeholder 2"/>
          <p:cNvSpPr>
            <a:spLocks noGrp="1"/>
          </p:cNvSpPr>
          <p:nvPr>
            <p:ph idx="1"/>
          </p:nvPr>
        </p:nvSpPr>
        <p:spPr/>
        <p:txBody>
          <a:bodyPr>
            <a:normAutofit fontScale="55000" lnSpcReduction="20000"/>
          </a:bodyPr>
          <a:lstStyle/>
          <a:p>
            <a:pPr>
              <a:lnSpc>
                <a:spcPct val="120000"/>
              </a:lnSpc>
            </a:pPr>
            <a:r>
              <a:rPr lang="en-GB" dirty="0" smtClean="0"/>
              <a:t>Letts </a:t>
            </a:r>
            <a:r>
              <a:rPr lang="en-GB" dirty="0"/>
              <a:t>L, Bosch J (2001) Measuring Occupational Performance in Basic Activities of Daily Living) In M Law, C Baum, W Dunn (</a:t>
            </a:r>
            <a:r>
              <a:rPr lang="en-GB" dirty="0" err="1"/>
              <a:t>Eds</a:t>
            </a:r>
            <a:r>
              <a:rPr lang="en-GB" dirty="0"/>
              <a:t>) </a:t>
            </a:r>
            <a:r>
              <a:rPr lang="en-GB" i="1" dirty="0"/>
              <a:t>Measuring Occupational Performance: Supporting Best Practice in Occupational Therapy.</a:t>
            </a:r>
            <a:r>
              <a:rPr lang="en-GB" dirty="0"/>
              <a:t>  </a:t>
            </a:r>
            <a:r>
              <a:rPr lang="en-GB" dirty="0" err="1"/>
              <a:t>Thorofare</a:t>
            </a:r>
            <a:r>
              <a:rPr lang="en-GB" dirty="0"/>
              <a:t>: </a:t>
            </a:r>
            <a:r>
              <a:rPr lang="en-GB" dirty="0" smtClean="0"/>
              <a:t>Slack</a:t>
            </a:r>
          </a:p>
          <a:p>
            <a:pPr>
              <a:lnSpc>
                <a:spcPct val="120000"/>
              </a:lnSpc>
            </a:pPr>
            <a:r>
              <a:rPr lang="en-GB" dirty="0" err="1" smtClean="0"/>
              <a:t>Missiuna</a:t>
            </a:r>
            <a:r>
              <a:rPr lang="en-GB" dirty="0" smtClean="0"/>
              <a:t>, C (1987) Dynamic Assessment: A Model for Broadening Assessment in Occupational Therapy. </a:t>
            </a:r>
            <a:r>
              <a:rPr lang="en-GB" i="1" dirty="0" smtClean="0"/>
              <a:t>Canadian Journal of Occupational Therapy,</a:t>
            </a:r>
            <a:r>
              <a:rPr lang="en-GB" dirty="0" smtClean="0"/>
              <a:t> 54 (1) p17-21)</a:t>
            </a:r>
          </a:p>
          <a:p>
            <a:pPr>
              <a:lnSpc>
                <a:spcPct val="120000"/>
              </a:lnSpc>
            </a:pPr>
            <a:r>
              <a:rPr lang="en-GB" dirty="0" err="1" smtClean="0"/>
              <a:t>Toglia</a:t>
            </a:r>
            <a:r>
              <a:rPr lang="en-GB" dirty="0" smtClean="0"/>
              <a:t>, J (2005) A Dynamic Interactional Approach to Cognitive Rehabilitation</a:t>
            </a:r>
            <a:r>
              <a:rPr lang="en-GB" b="1" dirty="0"/>
              <a:t>.</a:t>
            </a:r>
            <a:r>
              <a:rPr lang="en-GB" dirty="0" smtClean="0"/>
              <a:t> In Katz, N, (</a:t>
            </a:r>
            <a:r>
              <a:rPr lang="en-GB" dirty="0" err="1" smtClean="0"/>
              <a:t>ed</a:t>
            </a:r>
            <a:r>
              <a:rPr lang="en-GB" dirty="0" smtClean="0"/>
              <a:t>) </a:t>
            </a:r>
            <a:r>
              <a:rPr lang="en-GB" i="1" dirty="0" smtClean="0"/>
              <a:t>Cognition and Occupation across the Lifespan. </a:t>
            </a:r>
            <a:r>
              <a:rPr lang="en-GB" dirty="0" smtClean="0"/>
              <a:t>AOTA Press</a:t>
            </a:r>
          </a:p>
          <a:p>
            <a:pPr>
              <a:lnSpc>
                <a:spcPct val="120000"/>
              </a:lnSpc>
            </a:pPr>
            <a:r>
              <a:rPr lang="en-GB" dirty="0" err="1"/>
              <a:t>Toglia</a:t>
            </a:r>
            <a:r>
              <a:rPr lang="en-GB" dirty="0"/>
              <a:t> JP, </a:t>
            </a:r>
            <a:r>
              <a:rPr lang="en-GB" dirty="0" err="1"/>
              <a:t>Golisz</a:t>
            </a:r>
            <a:r>
              <a:rPr lang="en-GB" dirty="0"/>
              <a:t> K and </a:t>
            </a:r>
            <a:r>
              <a:rPr lang="en-GB" dirty="0" err="1"/>
              <a:t>Goverover</a:t>
            </a:r>
            <a:r>
              <a:rPr lang="en-GB" dirty="0"/>
              <a:t> Y (2008) Evaluation and intervention for cognitive perceptual impairments. In: </a:t>
            </a:r>
            <a:r>
              <a:rPr lang="en-GB" dirty="0" err="1"/>
              <a:t>Crepeau</a:t>
            </a:r>
            <a:r>
              <a:rPr lang="en-GB" dirty="0"/>
              <a:t> EB, Schell B and Cohn E (</a:t>
            </a:r>
            <a:r>
              <a:rPr lang="en-GB" dirty="0" err="1"/>
              <a:t>eds</a:t>
            </a:r>
            <a:r>
              <a:rPr lang="en-GB" dirty="0"/>
              <a:t>) </a:t>
            </a:r>
            <a:r>
              <a:rPr lang="en-GB" i="1" dirty="0"/>
              <a:t>Willard and </a:t>
            </a:r>
            <a:r>
              <a:rPr lang="en-GB" i="1" dirty="0" err="1"/>
              <a:t>Spackmans</a:t>
            </a:r>
            <a:r>
              <a:rPr lang="en-GB" i="1" dirty="0"/>
              <a:t> Occupational Therapy</a:t>
            </a:r>
            <a:r>
              <a:rPr lang="en-GB" dirty="0"/>
              <a:t>, 11</a:t>
            </a:r>
            <a:r>
              <a:rPr lang="en-GB" baseline="30000" dirty="0"/>
              <a:t>th</a:t>
            </a:r>
            <a:r>
              <a:rPr lang="en-GB" dirty="0"/>
              <a:t> ed. Philadelphia: Lippincott Williams and Wilkins, pp. 739-776.</a:t>
            </a:r>
          </a:p>
          <a:p>
            <a:pPr>
              <a:lnSpc>
                <a:spcPct val="120000"/>
              </a:lnSpc>
            </a:pPr>
            <a:r>
              <a:rPr lang="en-GB" altLang="zh-CN" dirty="0" smtClean="0">
                <a:ea typeface="SimSun" pitchFamily="2" charset="-122"/>
                <a:cs typeface="Arial" charset="0"/>
              </a:rPr>
              <a:t>Wey, S (2006) Working in The Zone - A social ecological framework for dementia rehab</a:t>
            </a:r>
            <a:r>
              <a:rPr lang="en-GB" altLang="zh-CN" dirty="0">
                <a:ea typeface="SimSun" pitchFamily="2" charset="-122"/>
                <a:cs typeface="Arial" charset="0"/>
              </a:rPr>
              <a:t>.</a:t>
            </a:r>
            <a:r>
              <a:rPr lang="en-GB" altLang="zh-CN" dirty="0" smtClean="0">
                <a:ea typeface="SimSun" pitchFamily="2" charset="-122"/>
                <a:cs typeface="Arial" charset="0"/>
              </a:rPr>
              <a:t> In </a:t>
            </a:r>
            <a:r>
              <a:rPr lang="en-GB" altLang="zh-CN" dirty="0" err="1" smtClean="0">
                <a:ea typeface="SimSun" pitchFamily="2" charset="-122"/>
                <a:cs typeface="Arial" charset="0"/>
              </a:rPr>
              <a:t>Woolham</a:t>
            </a:r>
            <a:r>
              <a:rPr lang="en-GB" altLang="zh-CN" dirty="0" smtClean="0">
                <a:ea typeface="SimSun" pitchFamily="2" charset="-122"/>
                <a:cs typeface="Arial" charset="0"/>
              </a:rPr>
              <a:t>, J (</a:t>
            </a:r>
            <a:r>
              <a:rPr lang="en-GB" altLang="zh-CN" dirty="0" err="1" smtClean="0">
                <a:ea typeface="SimSun" pitchFamily="2" charset="-122"/>
                <a:cs typeface="Arial" charset="0"/>
              </a:rPr>
              <a:t>ed</a:t>
            </a:r>
            <a:r>
              <a:rPr lang="en-GB" altLang="zh-CN" dirty="0" smtClean="0">
                <a:ea typeface="SimSun" pitchFamily="2" charset="-122"/>
                <a:cs typeface="Arial" charset="0"/>
              </a:rPr>
              <a:t>). </a:t>
            </a:r>
            <a:r>
              <a:rPr lang="en-GB" altLang="zh-CN" i="1" dirty="0" smtClean="0">
                <a:ea typeface="SimSun" pitchFamily="2" charset="-122"/>
                <a:cs typeface="Arial" charset="0"/>
              </a:rPr>
              <a:t>Assistive Technology in Dementia Care</a:t>
            </a:r>
            <a:r>
              <a:rPr lang="en-GB" altLang="zh-CN" dirty="0" smtClean="0">
                <a:ea typeface="SimSun" pitchFamily="2" charset="-122"/>
                <a:cs typeface="Arial" charset="0"/>
              </a:rPr>
              <a:t>. Hawker publications</a:t>
            </a:r>
          </a:p>
          <a:p>
            <a:pPr>
              <a:lnSpc>
                <a:spcPct val="120000"/>
              </a:lnSpc>
            </a:pPr>
            <a:endParaRPr lang="en-GB" dirty="0" smtClean="0">
              <a:solidFill>
                <a:srgbClr val="000000"/>
              </a:solidFill>
              <a:cs typeface="Times New Roman" pitchFamily="18" charset="0"/>
            </a:endParaRPr>
          </a:p>
          <a:p>
            <a:pPr>
              <a:lnSpc>
                <a:spcPct val="120000"/>
              </a:lnSpc>
            </a:pPr>
            <a:endParaRPr lang="en-GB" dirty="0" smtClean="0"/>
          </a:p>
          <a:p>
            <a:endParaRPr lang="en-GB" dirty="0"/>
          </a:p>
          <a:p>
            <a:endParaRPr lang="en-GB" dirty="0"/>
          </a:p>
        </p:txBody>
      </p:sp>
      <p:pic>
        <p:nvPicPr>
          <p:cNvPr id="4" name="Picture 4" descr="C:\Users\Alison Fawcett\AppData\Local\Microsoft\Windows\Temporary Internet Files\Content.IE5\97ZLKH4D\MPj04386780000[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740352" y="5661248"/>
            <a:ext cx="1055688" cy="1054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72545410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179512" y="270232"/>
            <a:ext cx="8229600" cy="1143000"/>
          </a:xfrm>
        </p:spPr>
        <p:txBody>
          <a:bodyPr/>
          <a:lstStyle/>
          <a:p>
            <a:pPr eaLnBrk="1" hangingPunct="1"/>
            <a:r>
              <a:rPr lang="en-GB" altLang="en-US" b="1" dirty="0" smtClean="0"/>
              <a:t>Contact details</a:t>
            </a:r>
          </a:p>
        </p:txBody>
      </p:sp>
      <p:sp>
        <p:nvSpPr>
          <p:cNvPr id="25603" name="Rectangle 3"/>
          <p:cNvSpPr>
            <a:spLocks noGrp="1" noChangeArrowheads="1"/>
          </p:cNvSpPr>
          <p:nvPr>
            <p:ph type="body" idx="4294967295"/>
          </p:nvPr>
        </p:nvSpPr>
        <p:spPr>
          <a:xfrm>
            <a:off x="785813" y="1643063"/>
            <a:ext cx="8358187" cy="4376737"/>
          </a:xfrm>
        </p:spPr>
        <p:txBody>
          <a:bodyPr>
            <a:normAutofit fontScale="92500" lnSpcReduction="20000"/>
          </a:bodyPr>
          <a:lstStyle/>
          <a:p>
            <a:pPr>
              <a:buFont typeface="Wingdings" pitchFamily="2" charset="2"/>
              <a:buNone/>
            </a:pPr>
            <a:r>
              <a:rPr lang="en-GB" altLang="en-US" sz="2400" b="1" dirty="0" smtClean="0">
                <a:latin typeface="Helvetica" pitchFamily="34" charset="0"/>
              </a:rPr>
              <a:t>Alison J. Laver-Fawcett </a:t>
            </a:r>
          </a:p>
          <a:p>
            <a:pPr>
              <a:buFont typeface="Wingdings" pitchFamily="2" charset="2"/>
              <a:buNone/>
            </a:pPr>
            <a:r>
              <a:rPr lang="en-GB" altLang="en-US" sz="2400" dirty="0" smtClean="0">
                <a:latin typeface="Helvetica" pitchFamily="34" charset="0"/>
              </a:rPr>
              <a:t>PhD, O.T.(C), DipCOT, PCAP, FHEA</a:t>
            </a:r>
          </a:p>
          <a:p>
            <a:pPr>
              <a:buFont typeface="Wingdings" pitchFamily="2" charset="2"/>
              <a:buNone/>
            </a:pPr>
            <a:endParaRPr lang="en-GB" altLang="en-US" sz="2400" dirty="0" smtClean="0">
              <a:latin typeface="Helvetica" pitchFamily="34" charset="0"/>
            </a:endParaRPr>
          </a:p>
          <a:p>
            <a:pPr>
              <a:buFont typeface="Wingdings" pitchFamily="2" charset="2"/>
              <a:buNone/>
            </a:pPr>
            <a:r>
              <a:rPr lang="en-GB" altLang="en-US" sz="2400" dirty="0" smtClean="0">
                <a:latin typeface="Helvetica" pitchFamily="34" charset="0"/>
              </a:rPr>
              <a:t>Faculty of Health and Life Sciences</a:t>
            </a:r>
          </a:p>
          <a:p>
            <a:pPr>
              <a:buFont typeface="Wingdings" pitchFamily="2" charset="2"/>
              <a:buNone/>
            </a:pPr>
            <a:r>
              <a:rPr lang="en-GB" altLang="en-US" sz="2400" dirty="0" smtClean="0">
                <a:latin typeface="Helvetica" pitchFamily="34" charset="0"/>
              </a:rPr>
              <a:t>York St John University</a:t>
            </a:r>
          </a:p>
          <a:p>
            <a:pPr>
              <a:buFont typeface="Wingdings" pitchFamily="2" charset="2"/>
              <a:buNone/>
            </a:pPr>
            <a:r>
              <a:rPr lang="en-GB" altLang="en-US" sz="2400" dirty="0" smtClean="0">
                <a:latin typeface="Helvetica" pitchFamily="34" charset="0"/>
              </a:rPr>
              <a:t>Lord Mayor’s Walk, York</a:t>
            </a:r>
          </a:p>
          <a:p>
            <a:pPr>
              <a:buFont typeface="Wingdings" pitchFamily="2" charset="2"/>
              <a:buNone/>
            </a:pPr>
            <a:r>
              <a:rPr lang="en-GB" altLang="en-US" sz="2400" dirty="0" smtClean="0">
                <a:latin typeface="Helvetica" pitchFamily="34" charset="0"/>
              </a:rPr>
              <a:t>YO31 7EX</a:t>
            </a:r>
          </a:p>
          <a:p>
            <a:pPr>
              <a:buFont typeface="Wingdings" pitchFamily="2" charset="2"/>
              <a:buNone/>
            </a:pPr>
            <a:endParaRPr lang="en-GB" altLang="en-US" sz="2400" dirty="0" smtClean="0">
              <a:latin typeface="Helvetica" pitchFamily="34" charset="0"/>
            </a:endParaRPr>
          </a:p>
          <a:p>
            <a:pPr>
              <a:buFont typeface="Wingdings" pitchFamily="2" charset="2"/>
              <a:buNone/>
            </a:pPr>
            <a:r>
              <a:rPr lang="en-GB" altLang="en-US" sz="2400" dirty="0" smtClean="0">
                <a:latin typeface="Helvetica" pitchFamily="34" charset="0"/>
              </a:rPr>
              <a:t>+44(0)1904-624624</a:t>
            </a:r>
          </a:p>
          <a:p>
            <a:pPr>
              <a:buFont typeface="Wingdings" pitchFamily="2" charset="2"/>
              <a:buNone/>
            </a:pPr>
            <a:endParaRPr lang="en-GB" altLang="en-US" sz="2400" dirty="0" smtClean="0">
              <a:latin typeface="Helvetica" pitchFamily="34" charset="0"/>
            </a:endParaRPr>
          </a:p>
          <a:p>
            <a:pPr>
              <a:buFont typeface="Wingdings" pitchFamily="2" charset="2"/>
              <a:buNone/>
            </a:pPr>
            <a:r>
              <a:rPr lang="en-GB" altLang="en-US" sz="2400" dirty="0" smtClean="0">
                <a:latin typeface="Helvetica" pitchFamily="34" charset="0"/>
                <a:hlinkClick r:id="rId3"/>
              </a:rPr>
              <a:t>a.laverfawcett@yorksj.ac.uk</a:t>
            </a:r>
            <a:endParaRPr lang="en-GB" altLang="en-US" sz="2400" dirty="0" smtClean="0">
              <a:latin typeface="Helvetica" pitchFamily="34" charset="0"/>
            </a:endParaRPr>
          </a:p>
          <a:p>
            <a:pPr>
              <a:buFont typeface="Wingdings" pitchFamily="2" charset="2"/>
              <a:buNone/>
            </a:pPr>
            <a:endParaRPr lang="en-GB" altLang="en-US" sz="2400" dirty="0">
              <a:latin typeface="Helvetica" pitchFamily="34" charset="0"/>
            </a:endParaRPr>
          </a:p>
          <a:p>
            <a:pPr>
              <a:buFont typeface="Wingdings" pitchFamily="2" charset="2"/>
              <a:buNone/>
            </a:pPr>
            <a:r>
              <a:rPr lang="en-GB" altLang="en-US" sz="1900" dirty="0">
                <a:latin typeface="Helvetica" pitchFamily="34" charset="0"/>
                <a:hlinkClick r:id="rId4"/>
              </a:rPr>
              <a:t>https://</a:t>
            </a:r>
            <a:r>
              <a:rPr lang="en-GB" altLang="en-US" sz="1900" dirty="0" smtClean="0">
                <a:latin typeface="Helvetica" pitchFamily="34" charset="0"/>
                <a:hlinkClick r:id="rId4"/>
              </a:rPr>
              <a:t>www.linkedin.com/in/alison-laver-fawcett-a8228820</a:t>
            </a:r>
            <a:endParaRPr lang="en-GB" altLang="en-US" sz="1900" dirty="0" smtClean="0">
              <a:latin typeface="Helvetica" pitchFamily="34" charset="0"/>
            </a:endParaRPr>
          </a:p>
          <a:p>
            <a:pPr>
              <a:buFont typeface="Wingdings" pitchFamily="2" charset="2"/>
              <a:buNone/>
            </a:pPr>
            <a:endParaRPr lang="en-GB" altLang="en-US" sz="2400" dirty="0" smtClean="0">
              <a:latin typeface="Helvetica" pitchFamily="34" charset="0"/>
            </a:endParaRPr>
          </a:p>
          <a:p>
            <a:pPr>
              <a:buFont typeface="Wingdings" pitchFamily="2" charset="2"/>
              <a:buNone/>
            </a:pPr>
            <a:endParaRPr lang="en-GB" altLang="en-US" sz="2400" dirty="0" smtClean="0">
              <a:latin typeface="Helvetica" pitchFamily="34" charset="0"/>
            </a:endParaRPr>
          </a:p>
        </p:txBody>
      </p:sp>
      <p:pic>
        <p:nvPicPr>
          <p:cNvPr id="25604"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508104" y="3212976"/>
            <a:ext cx="2732087" cy="1652588"/>
          </a:xfrm>
          <a:prstGeom prst="rect">
            <a:avLst/>
          </a:prstGeom>
          <a:noFill/>
          <a:ln w="28575">
            <a:solidFill>
              <a:schemeClr val="tx2"/>
            </a:solidFill>
            <a:miter lim="800000"/>
            <a:headEnd/>
            <a:tailEnd/>
          </a:ln>
          <a:extLst>
            <a:ext uri="{909E8E84-426E-40DD-AFC4-6F175D3DCCD1}">
              <a14:hiddenFill xmlns:a14="http://schemas.microsoft.com/office/drawing/2010/main" xmlns="">
                <a:solidFill>
                  <a:srgbClr val="FFFFFF"/>
                </a:solidFill>
              </a14:hiddenFill>
            </a:ext>
          </a:extLst>
        </p:spPr>
      </p:pic>
      <p:pic>
        <p:nvPicPr>
          <p:cNvPr id="10243" name="Picture 3" descr="\\docs\Personal\A.LaverFawcett\My Pictures\ALF close up 2 2011.jpg"/>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6740151" y="620688"/>
            <a:ext cx="1867991" cy="2801987"/>
          </a:xfrm>
          <a:prstGeom prst="rect">
            <a:avLst/>
          </a:prstGeom>
          <a:noFill/>
          <a:ln w="28575">
            <a:solidFill>
              <a:schemeClr val="tx2"/>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9806578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dirty="0" smtClean="0"/>
              <a:t>What is Dynamic Assessment?</a:t>
            </a:r>
          </a:p>
        </p:txBody>
      </p:sp>
      <p:sp>
        <p:nvSpPr>
          <p:cNvPr id="17411" name="Rectangle 3"/>
          <p:cNvSpPr>
            <a:spLocks noGrp="1" noChangeArrowheads="1"/>
          </p:cNvSpPr>
          <p:nvPr>
            <p:ph idx="1"/>
          </p:nvPr>
        </p:nvSpPr>
        <p:spPr>
          <a:xfrm>
            <a:off x="457200" y="1700213"/>
            <a:ext cx="8229600" cy="4752975"/>
          </a:xfrm>
        </p:spPr>
        <p:txBody>
          <a:bodyPr>
            <a:normAutofit/>
          </a:bodyPr>
          <a:lstStyle/>
          <a:p>
            <a:pPr eaLnBrk="1" hangingPunct="1"/>
            <a:r>
              <a:rPr lang="en-GB" dirty="0" smtClean="0"/>
              <a:t>‘Dynamic assessment is a </a:t>
            </a:r>
            <a:r>
              <a:rPr lang="en-GB" b="1" dirty="0" smtClean="0">
                <a:solidFill>
                  <a:srgbClr val="C00000"/>
                </a:solidFill>
              </a:rPr>
              <a:t>non traditional </a:t>
            </a:r>
            <a:r>
              <a:rPr lang="en-GB" dirty="0" smtClean="0"/>
              <a:t>approach to evaluation that </a:t>
            </a:r>
            <a:r>
              <a:rPr lang="en-GB" b="1" dirty="0" smtClean="0">
                <a:solidFill>
                  <a:srgbClr val="C00000"/>
                </a:solidFill>
              </a:rPr>
              <a:t>uses cues, mediation, feedback, or alterations of activity demands</a:t>
            </a:r>
            <a:r>
              <a:rPr lang="en-GB" dirty="0" smtClean="0"/>
              <a:t> during assessment to examine changes in performance. </a:t>
            </a:r>
          </a:p>
          <a:p>
            <a:pPr eaLnBrk="1" hangingPunct="1"/>
            <a:r>
              <a:rPr lang="en-GB" dirty="0" smtClean="0"/>
              <a:t>Unlike standardised assessments the focus is not on the </a:t>
            </a:r>
            <a:r>
              <a:rPr lang="en-GB" b="1" dirty="0" smtClean="0">
                <a:solidFill>
                  <a:srgbClr val="C00000"/>
                </a:solidFill>
              </a:rPr>
              <a:t>outcome</a:t>
            </a:r>
            <a:r>
              <a:rPr lang="en-GB" dirty="0" smtClean="0">
                <a:solidFill>
                  <a:srgbClr val="C00000"/>
                </a:solidFill>
              </a:rPr>
              <a:t> </a:t>
            </a:r>
            <a:r>
              <a:rPr lang="en-GB" dirty="0" smtClean="0"/>
              <a:t>of performance but on the </a:t>
            </a:r>
            <a:r>
              <a:rPr lang="en-GB" b="1" dirty="0" smtClean="0">
                <a:solidFill>
                  <a:srgbClr val="C00000"/>
                </a:solidFill>
              </a:rPr>
              <a:t>process</a:t>
            </a:r>
            <a:r>
              <a:rPr lang="en-GB" dirty="0" smtClean="0">
                <a:solidFill>
                  <a:srgbClr val="C00000"/>
                </a:solidFill>
              </a:rPr>
              <a:t> </a:t>
            </a:r>
            <a:r>
              <a:rPr lang="en-GB" dirty="0" smtClean="0"/>
              <a:t>of learning and change’</a:t>
            </a:r>
          </a:p>
          <a:p>
            <a:pPr lvl="1" algn="r" eaLnBrk="1" hangingPunct="1"/>
            <a:r>
              <a:rPr lang="en-GB" dirty="0" err="1" smtClean="0"/>
              <a:t>Toglia</a:t>
            </a:r>
            <a:r>
              <a:rPr lang="en-GB" dirty="0" smtClean="0"/>
              <a:t>, </a:t>
            </a:r>
            <a:r>
              <a:rPr lang="en-GB" dirty="0" err="1" smtClean="0"/>
              <a:t>Golisz</a:t>
            </a:r>
            <a:r>
              <a:rPr lang="en-GB" dirty="0" smtClean="0"/>
              <a:t> &amp; </a:t>
            </a:r>
            <a:r>
              <a:rPr lang="en-GB" dirty="0" err="1" smtClean="0"/>
              <a:t>Goverover</a:t>
            </a:r>
            <a:r>
              <a:rPr lang="en-GB" dirty="0" smtClean="0"/>
              <a:t>, 2009</a:t>
            </a:r>
          </a:p>
        </p:txBody>
      </p:sp>
    </p:spTree>
    <p:extLst>
      <p:ext uri="{BB962C8B-B14F-4D97-AF65-F5344CB8AC3E}">
        <p14:creationId xmlns:p14="http://schemas.microsoft.com/office/powerpoint/2010/main" xmlns="" val="20398220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457200" y="457200"/>
            <a:ext cx="8229600" cy="1099592"/>
          </a:xfrm>
        </p:spPr>
        <p:txBody>
          <a:bodyPr/>
          <a:lstStyle/>
          <a:p>
            <a:pPr eaLnBrk="1" hangingPunct="1"/>
            <a:r>
              <a:rPr lang="en-GB" dirty="0" smtClean="0"/>
              <a:t>What is Dynamic Assessment?</a:t>
            </a:r>
          </a:p>
        </p:txBody>
      </p:sp>
      <p:sp>
        <p:nvSpPr>
          <p:cNvPr id="18434" name="Rectangle 3"/>
          <p:cNvSpPr>
            <a:spLocks noGrp="1" noChangeArrowheads="1"/>
          </p:cNvSpPr>
          <p:nvPr>
            <p:ph idx="1"/>
          </p:nvPr>
        </p:nvSpPr>
        <p:spPr>
          <a:xfrm>
            <a:off x="467544" y="1628800"/>
            <a:ext cx="8229600" cy="4896544"/>
          </a:xfrm>
        </p:spPr>
        <p:txBody>
          <a:bodyPr>
            <a:normAutofit fontScale="77500" lnSpcReduction="20000"/>
          </a:bodyPr>
          <a:lstStyle/>
          <a:p>
            <a:pPr>
              <a:lnSpc>
                <a:spcPct val="120000"/>
              </a:lnSpc>
            </a:pPr>
            <a:r>
              <a:rPr lang="en-GB" sz="4800" dirty="0" smtClean="0"/>
              <a:t>‘Dynamic assessment is an </a:t>
            </a:r>
            <a:r>
              <a:rPr lang="en-GB" sz="4800" b="1" dirty="0" smtClean="0">
                <a:solidFill>
                  <a:srgbClr val="C00000"/>
                </a:solidFill>
              </a:rPr>
              <a:t>interactive procedure</a:t>
            </a:r>
            <a:r>
              <a:rPr lang="en-GB" sz="4800" dirty="0" smtClean="0"/>
              <a:t> that </a:t>
            </a:r>
            <a:r>
              <a:rPr lang="en-GB" sz="4800" b="1" dirty="0" smtClean="0">
                <a:solidFill>
                  <a:srgbClr val="C00000"/>
                </a:solidFill>
              </a:rPr>
              <a:t>systematically and objectively</a:t>
            </a:r>
            <a:r>
              <a:rPr lang="en-GB" sz="4800" dirty="0" smtClean="0">
                <a:solidFill>
                  <a:srgbClr val="C00000"/>
                </a:solidFill>
              </a:rPr>
              <a:t> </a:t>
            </a:r>
            <a:r>
              <a:rPr lang="en-GB" sz="4800" dirty="0" smtClean="0"/>
              <a:t>measures the degree of change that occurs in response to </a:t>
            </a:r>
            <a:r>
              <a:rPr lang="en-GB" sz="4800" b="1" dirty="0">
                <a:solidFill>
                  <a:srgbClr val="C00000"/>
                </a:solidFill>
              </a:rPr>
              <a:t>cues, strategies, feedback, or task conditions</a:t>
            </a:r>
            <a:r>
              <a:rPr lang="en-GB" sz="4800" dirty="0" smtClean="0">
                <a:solidFill>
                  <a:srgbClr val="C00000"/>
                </a:solidFill>
              </a:rPr>
              <a:t> </a:t>
            </a:r>
            <a:r>
              <a:rPr lang="en-GB" sz="4800" dirty="0" smtClean="0"/>
              <a:t>that are introduced during testing’</a:t>
            </a:r>
          </a:p>
          <a:p>
            <a:pPr lvl="2" algn="r"/>
            <a:r>
              <a:rPr lang="en-GB" sz="4000" dirty="0" err="1"/>
              <a:t>Toglia</a:t>
            </a:r>
            <a:r>
              <a:rPr lang="en-GB" sz="4000" dirty="0"/>
              <a:t>, 2009</a:t>
            </a:r>
          </a:p>
          <a:p>
            <a:pPr marL="0" indent="0">
              <a:buNone/>
            </a:pPr>
            <a:endParaRPr lang="en-GB" sz="4800" dirty="0" smtClean="0"/>
          </a:p>
        </p:txBody>
      </p:sp>
    </p:spTree>
    <p:extLst>
      <p:ext uri="{BB962C8B-B14F-4D97-AF65-F5344CB8AC3E}">
        <p14:creationId xmlns:p14="http://schemas.microsoft.com/office/powerpoint/2010/main" xmlns="" val="26796921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idx="1"/>
          </p:nvPr>
        </p:nvSpPr>
        <p:spPr>
          <a:xfrm>
            <a:off x="467544" y="1484784"/>
            <a:ext cx="8229600" cy="4104456"/>
          </a:xfrm>
        </p:spPr>
        <p:txBody>
          <a:bodyPr>
            <a:normAutofit fontScale="92500" lnSpcReduction="20000"/>
          </a:bodyPr>
          <a:lstStyle/>
          <a:p>
            <a:pPr>
              <a:lnSpc>
                <a:spcPct val="110000"/>
              </a:lnSpc>
            </a:pPr>
            <a:r>
              <a:rPr lang="en-GB" sz="4400" dirty="0" smtClean="0"/>
              <a:t>‘Intervention techniques are </a:t>
            </a:r>
            <a:r>
              <a:rPr lang="en-GB" sz="4400" b="1" dirty="0" smtClean="0">
                <a:solidFill>
                  <a:srgbClr val="C00000"/>
                </a:solidFill>
              </a:rPr>
              <a:t>embedded</a:t>
            </a:r>
            <a:r>
              <a:rPr lang="en-GB" sz="4400" dirty="0" smtClean="0"/>
              <a:t> within assessment procedures in a deliberate effort to produce changes in performance that are </a:t>
            </a:r>
            <a:r>
              <a:rPr lang="en-GB" sz="4400" b="1" dirty="0" smtClean="0">
                <a:solidFill>
                  <a:srgbClr val="C00000"/>
                </a:solidFill>
              </a:rPr>
              <a:t>systematically observed and measured’.</a:t>
            </a:r>
            <a:r>
              <a:rPr lang="en-GB" sz="4400" dirty="0" smtClean="0">
                <a:solidFill>
                  <a:srgbClr val="C00000"/>
                </a:solidFill>
              </a:rPr>
              <a:t> </a:t>
            </a:r>
          </a:p>
          <a:p>
            <a:pPr lvl="2" algn="r">
              <a:lnSpc>
                <a:spcPct val="110000"/>
              </a:lnSpc>
            </a:pPr>
            <a:r>
              <a:rPr lang="en-GB" sz="3600" dirty="0" err="1"/>
              <a:t>Toglia</a:t>
            </a:r>
            <a:r>
              <a:rPr lang="en-GB" sz="3600" dirty="0"/>
              <a:t>, 2009</a:t>
            </a:r>
          </a:p>
          <a:p>
            <a:pPr marL="0" indent="0">
              <a:lnSpc>
                <a:spcPct val="80000"/>
              </a:lnSpc>
              <a:buNone/>
            </a:pPr>
            <a:endParaRPr lang="en-GB" sz="4400" dirty="0" smtClean="0"/>
          </a:p>
        </p:txBody>
      </p:sp>
    </p:spTree>
    <p:extLst>
      <p:ext uri="{BB962C8B-B14F-4D97-AF65-F5344CB8AC3E}">
        <p14:creationId xmlns:p14="http://schemas.microsoft.com/office/powerpoint/2010/main" xmlns="" val="1428646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1051</TotalTime>
  <Words>6248</Words>
  <Application>Microsoft Office PowerPoint</Application>
  <PresentationFormat>On-screen Show (4:3)</PresentationFormat>
  <Paragraphs>703</Paragraphs>
  <Slides>66</Slides>
  <Notes>18</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66</vt:i4>
      </vt:variant>
    </vt:vector>
  </HeadingPairs>
  <TitlesOfParts>
    <vt:vector size="68" baseType="lpstr">
      <vt:lpstr>Office Theme</vt:lpstr>
      <vt:lpstr>???</vt:lpstr>
      <vt:lpstr>Dynamic Assessment and the  Structured Observational Test of Function (SOTOF) CRP, March 2017 Alison Laver-Fawcett, PhD, DipCOT, OT(C) A.LaverFawcett@yorksj.ac.uk </vt:lpstr>
      <vt:lpstr>SOTOF references</vt:lpstr>
      <vt:lpstr>Structured Observational test of Function (SOTOF)</vt:lpstr>
      <vt:lpstr>SOTOF</vt:lpstr>
      <vt:lpstr>SOTOF - introduction</vt:lpstr>
      <vt:lpstr>Background to the development of SOTOF</vt:lpstr>
      <vt:lpstr>What is Dynamic Assessment?</vt:lpstr>
      <vt:lpstr>What is Dynamic Assessment?</vt:lpstr>
      <vt:lpstr>Slide 9</vt:lpstr>
      <vt:lpstr>Slide 10</vt:lpstr>
      <vt:lpstr>Slide 11</vt:lpstr>
      <vt:lpstr>Slide 12</vt:lpstr>
      <vt:lpstr>Slide 13</vt:lpstr>
      <vt:lpstr>Zone of Proximal development - Mark</vt:lpstr>
      <vt:lpstr>Key points - Dynamic assessment is:</vt:lpstr>
      <vt:lpstr>Slide 16</vt:lpstr>
      <vt:lpstr>SOTOF</vt:lpstr>
      <vt:lpstr>The assessment domains and items covered by the Structured Observational test of Function (SOTOF)</vt:lpstr>
      <vt:lpstr>Diagnostic reasoning</vt:lpstr>
      <vt:lpstr>Diagnostic reasoning</vt:lpstr>
      <vt:lpstr>OT hypotheses</vt:lpstr>
      <vt:lpstr>Hypothesis testing</vt:lpstr>
      <vt:lpstr>Hypothesis testing</vt:lpstr>
      <vt:lpstr>Background to development of SOTOF</vt:lpstr>
      <vt:lpstr>SOTOF – test development</vt:lpstr>
      <vt:lpstr>Recent study to enhance the dynamic assessment component</vt:lpstr>
      <vt:lpstr>Study to enhance the dynamic aspect of the SOTOF: Eden Marrison (2016)</vt:lpstr>
      <vt:lpstr>Study to enhance the dynamic aspect of the SOTOF: Eden Marrison (2016)</vt:lpstr>
      <vt:lpstr>Study to enhance the dynamic aspect of the SOTOF: Eden Marrison (2016)</vt:lpstr>
      <vt:lpstr>Psychometric studies: SOTOF</vt:lpstr>
      <vt:lpstr>Construct and Concurrent validity</vt:lpstr>
      <vt:lpstr>Psychometric studies: SOTOF</vt:lpstr>
      <vt:lpstr>Internal consistency</vt:lpstr>
      <vt:lpstr>Psychometric studies: SOTOF</vt:lpstr>
      <vt:lpstr>Psychometric studies: SOTOF</vt:lpstr>
      <vt:lpstr>Psychometric studies: SOTOF</vt:lpstr>
      <vt:lpstr>Norm-referenced test</vt:lpstr>
      <vt:lpstr>Norm-referenced test</vt:lpstr>
      <vt:lpstr>Psychometric studies: SOTOF</vt:lpstr>
      <vt:lpstr>Slide 40</vt:lpstr>
      <vt:lpstr>Administering the SOTOF</vt:lpstr>
      <vt:lpstr>SOTOF Screening assessment</vt:lpstr>
      <vt:lpstr>Slide 43</vt:lpstr>
      <vt:lpstr>Instructions for applying the graduated mediation protocol</vt:lpstr>
      <vt:lpstr>Instructions for applying the graduated mediation protocol</vt:lpstr>
      <vt:lpstr>Instructions for applying the graduated mediation protocol</vt:lpstr>
      <vt:lpstr>Scoring SOTOF – 6 step process</vt:lpstr>
      <vt:lpstr>Instruction Cards</vt:lpstr>
      <vt:lpstr>Slide 49</vt:lpstr>
      <vt:lpstr>Slide 50</vt:lpstr>
      <vt:lpstr>Slide 51</vt:lpstr>
      <vt:lpstr>SOTOF (1st edition) ADL level of independence rating: 5 point ordinal scale</vt:lpstr>
      <vt:lpstr>SOTOF Neuropsychological checklist</vt:lpstr>
      <vt:lpstr>Slide 54</vt:lpstr>
      <vt:lpstr> </vt:lpstr>
      <vt:lpstr>Any Questions?</vt:lpstr>
      <vt:lpstr>Examples of SOTOF critiques / citations</vt:lpstr>
      <vt:lpstr>Examples of SOTOF critiques / citations</vt:lpstr>
      <vt:lpstr>Letts L, Bosch J (2001; pages 154-155, Table 10-17 )</vt:lpstr>
      <vt:lpstr>SOTOF Review by Douglas, Letts and Liu (2007)</vt:lpstr>
      <vt:lpstr>SOTOF Review by Douglas, Letts and Liu (2007)</vt:lpstr>
      <vt:lpstr>Further reading</vt:lpstr>
      <vt:lpstr>Further reading</vt:lpstr>
      <vt:lpstr>Key References</vt:lpstr>
      <vt:lpstr>Key References</vt:lpstr>
      <vt:lpstr>Contact details</vt:lpstr>
    </vt:vector>
  </TitlesOfParts>
  <Company>York St John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Structured Observational test of Function (SOTOF)</dc:title>
  <dc:creator>a.laverfawcett</dc:creator>
  <cp:lastModifiedBy>User</cp:lastModifiedBy>
  <cp:revision>86</cp:revision>
  <cp:lastPrinted>2015-05-14T12:00:15Z</cp:lastPrinted>
  <dcterms:created xsi:type="dcterms:W3CDTF">2015-05-14T11:58:33Z</dcterms:created>
  <dcterms:modified xsi:type="dcterms:W3CDTF">2017-03-22T05:31:27Z</dcterms:modified>
</cp:coreProperties>
</file>